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72" r:id="rId7"/>
    <p:sldId id="259" r:id="rId8"/>
    <p:sldId id="262" r:id="rId9"/>
    <p:sldId id="263" r:id="rId10"/>
    <p:sldId id="264" r:id="rId11"/>
    <p:sldId id="265" r:id="rId12"/>
    <p:sldId id="260" r:id="rId13"/>
    <p:sldId id="267" r:id="rId14"/>
    <p:sldId id="266" r:id="rId15"/>
    <p:sldId id="261" r:id="rId16"/>
    <p:sldId id="268" r:id="rId17"/>
    <p:sldId id="270" r:id="rId18"/>
    <p:sldId id="269" r:id="rId19"/>
    <p:sldId id="271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F4D62-8CE5-46D5-988C-7B8C1DAE1D01}" v="49" dt="2022-05-09T13:31:11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89B518-C4BB-4AF9-7C10-A0E918C11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B5C2245-EA18-7FB7-2825-F01D35D04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2B6403-594A-1BB0-2990-561366D6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E4DE18-41AE-B882-205F-9F0D8968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2C3C33-2928-5498-5F2B-18380374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18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A1FCB7-0978-2D55-F7D7-C021A032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04EFCDA-5E1E-0B35-92CD-2C5325437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4332F1-5301-575E-7F01-3EAF6FF9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5F86D9-381A-2303-C81E-05AC60B2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ACDC22-FDF3-465E-5C39-3E31592D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33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2EF098F-244A-FA17-CAD1-30B306C24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2AFB9A8-1C1E-B009-C46F-5EFAC6071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0DC269-8343-190F-8A19-B38572D5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08222-4EB6-A09E-B161-EFAE80D2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3313FE-70EE-169A-5DA7-7630326E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841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D700B6-3E57-8067-1E9E-35F1200B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06C92-2482-B2A6-E0F9-10BA3EFC7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1D7D18-16B5-A6E8-D3FA-F57215D1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FEA2DB-A70B-7A39-4DB5-F5A0214D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818A63-735F-6627-71EA-F3487058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13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4B7C83-1059-2A45-C6F9-85DA58060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655293-A7E6-F9FD-2C2F-18871E4B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01A0B3-48E8-98B2-FEB2-DE8DB953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AEAE76-346A-562B-88F9-2B580C8A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07ED49-BA17-11A5-BBFA-16A5A1B8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3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EB00D3-ABA4-1ED2-7638-4EE559D7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93F97D-D516-F21C-0960-F2F57F4D8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2F4B7D-CF12-9D32-A421-1EC86E90E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1AB3CAC-EEE3-41C3-3955-684AE1F7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302C3B-79C8-8674-AC24-FE265D6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2BA3358-C49B-D53A-D775-D7DC08E7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14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925534-E8BB-F88C-23C4-325D7780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54681C-5417-E83B-A73C-46954B94A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F8A761-E9D8-FA83-2B99-AE0A3CE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A0D326B-E601-5322-D52D-3E246EB2F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70E1CDF-2F97-C762-D8FB-ACA91EF67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8B95C46-A31A-A996-EB30-68969064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FE06303-57E5-57D1-0E35-39485B4C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C8CE7CA-19B6-7C91-D6F2-A890E364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28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0EBAF-69AE-022E-49FC-C86720E0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44118AC-64CC-4445-63A0-C31953BB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CB10CD0-77C1-E3D3-4AF6-C98C7417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64A194-80F7-EEA7-6D92-97287A62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84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1959BB3-B684-5785-A5DB-3FB680FA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804D88-259E-7400-FDB3-5282C01F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FDFD79-71DE-2FED-F543-922D4B7A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72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174AFC-16E6-FBBF-645B-A41AB35F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8C407F-9596-5179-4985-F908F6C01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F28B2F2-1EE5-8E4A-EC8C-46C722E8A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9BD13D-46AF-82D6-93A9-FCF49A3B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D37682E-623D-CB03-9B4A-63EC58EF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E3D803D-1090-5B7E-A46A-FAADFA36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479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6F8CD-9254-6EBD-9C60-38929D1F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C300FCB-9942-4658-1EBB-A006AA6F6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0D178B-75D7-6C11-C9F5-058DDD560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F9C1DF3-A8EB-D02F-9428-4D6F1E78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F6151C-58B1-1299-C185-06578995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F4B17E-6C47-847F-3AC1-EB5A4E94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15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72A879A-41F9-168B-842D-432B430A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0A6F72-31A2-9236-D7F0-C2BA0B0AD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560002-8D7F-992C-5186-7DB663EB0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0991-4D04-4D5B-8501-C46070E62A60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D749B1-DA9D-8656-4127-9BE12B404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8FA309-4D4A-6158-7F29-57FBF6815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FE37-B483-4E58-80DC-3C7DB60805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23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40A0F-03E5-57BB-FC63-1A4D2572F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r>
              <a:rPr lang="uk-UA" b="1" dirty="0"/>
              <a:t>Три церви в Стіклестаді</a:t>
            </a:r>
            <a:endParaRPr lang="nb-NO" b="1" dirty="0"/>
          </a:p>
        </p:txBody>
      </p:sp>
      <p:pic>
        <p:nvPicPr>
          <p:cNvPr id="5122" name="Picture 2" descr="Thomasmesse Woldemort on Twitter: &quot;Logtun kirke, Frosta, fra ca 1500. Har  vært kirke her siden 1100-tallet. Ligger rett ved Frostating, så hvis du  først stopper der, kan du like gjerne rusle innom">
            <a:extLst>
              <a:ext uri="{FF2B5EF4-FFF2-40B4-BE49-F238E27FC236}">
                <a16:creationId xmlns:a16="http://schemas.microsoft.com/office/drawing/2014/main" id="{74B38FFD-6402-0893-9936-548E6C003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 r="-1" b="15594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6004269-A3A9-E6EC-C816-654031D07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3" r="17520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124" name="Picture 4" descr="Området - Stiklestad Nasjonale Kultursenter">
            <a:extLst>
              <a:ext uri="{FF2B5EF4-FFF2-40B4-BE49-F238E27FC236}">
                <a16:creationId xmlns:a16="http://schemas.microsoft.com/office/drawing/2014/main" id="{F9EEB19D-8B1D-D403-3886-AD9F28E00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r="15228" b="2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77AF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99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43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6" name="Rectangle 145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4715A9-BC8B-8667-3285-53048FFD2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62" y="2493986"/>
            <a:ext cx="5936663" cy="3686175"/>
          </a:xfrm>
        </p:spPr>
        <p:txBody>
          <a:bodyPr anchor="ctr">
            <a:noAutofit/>
          </a:bodyPr>
          <a:lstStyle/>
          <a:p>
            <a:r>
              <a:rPr lang="uk-UA" sz="2000" b="0" i="0" dirty="0">
                <a:effectLst/>
                <a:latin typeface="+mj-lt"/>
              </a:rPr>
              <a:t>Тоді громада святої Ольги звернулася до Національного культурного центру Стіклестад (</a:t>
            </a:r>
            <a:r>
              <a:rPr lang="nb-NO" sz="2000" b="0" i="0" dirty="0">
                <a:effectLst/>
                <a:latin typeface="+mj-lt"/>
              </a:rPr>
              <a:t>SNK) </a:t>
            </a:r>
            <a:r>
              <a:rPr lang="uk-UA" sz="2000" b="0" i="0" dirty="0">
                <a:effectLst/>
                <a:latin typeface="+mj-lt"/>
              </a:rPr>
              <a:t>і землевласника, муніципалітету Вердал, з проханням про те, чи можливо перенести цю каплицю до Стіклестаду. Цей процес супроводжувався тісною співпрацею між муніципалітетом Вердал, Національним культурним центром Стіклестад (</a:t>
            </a:r>
            <a:r>
              <a:rPr lang="nb-NO" sz="2000" b="0" i="0" dirty="0">
                <a:effectLst/>
                <a:latin typeface="+mj-lt"/>
              </a:rPr>
              <a:t>SNK)</a:t>
            </a:r>
            <a:r>
              <a:rPr lang="uk-UA" sz="2000" b="0" i="0" dirty="0">
                <a:effectLst/>
                <a:latin typeface="+mj-lt"/>
              </a:rPr>
              <a:t> і Російською православною церквою, щоб сприяти будівництву каплиці в Стіклестаді. Ділянка, на якій стоїть каплиця, була урочисто освячена архієпископом Єгорівським Марком під час Ольсоку («</a:t>
            </a:r>
            <a:r>
              <a:rPr lang="nb-NO" sz="2000" b="0" i="0" dirty="0">
                <a:effectLst/>
                <a:latin typeface="+mj-lt"/>
              </a:rPr>
              <a:t>Olsok</a:t>
            </a:r>
            <a:r>
              <a:rPr lang="uk-UA" sz="2000" b="0" i="0" dirty="0">
                <a:effectLst/>
                <a:latin typeface="+mj-lt"/>
              </a:rPr>
              <a:t>»</a:t>
            </a:r>
            <a:r>
              <a:rPr lang="nb-NO" sz="2000" b="0" i="0" dirty="0">
                <a:effectLst/>
                <a:latin typeface="+mj-lt"/>
              </a:rPr>
              <a:t> – </a:t>
            </a:r>
            <a:r>
              <a:rPr lang="ru-UA" sz="2000" b="0" i="0" dirty="0">
                <a:effectLst/>
                <a:latin typeface="+mj-lt"/>
              </a:rPr>
              <a:t>день смерт</a:t>
            </a:r>
            <a:r>
              <a:rPr lang="uk-UA" sz="2000" b="0" i="0" dirty="0">
                <a:effectLst/>
                <a:latin typeface="+mj-lt"/>
              </a:rPr>
              <a:t>і Святого Олафу) у 2013 році. Тоді каплиця була зведена силами волонтерів російської православної церкви.</a:t>
            </a:r>
            <a:endParaRPr lang="nb-NO" sz="2000" dirty="0">
              <a:latin typeface="+mj-lt"/>
            </a:endParaRPr>
          </a:p>
        </p:txBody>
      </p:sp>
      <p:pic>
        <p:nvPicPr>
          <p:cNvPr id="4" name="Picture 4" descr="norway orth">
            <a:extLst>
              <a:ext uri="{FF2B5EF4-FFF2-40B4-BE49-F238E27FC236}">
                <a16:creationId xmlns:a16="http://schemas.microsoft.com/office/drawing/2014/main" id="{1FC0E789-AA66-C464-8EBD-DFF61394B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6326" y="2386013"/>
            <a:ext cx="4820787" cy="37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9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7F35B7-0661-A340-801F-549C33B6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714375"/>
            <a:ext cx="5704394" cy="5462588"/>
          </a:xfrm>
        </p:spPr>
        <p:txBody>
          <a:bodyPr>
            <a:normAutofit/>
          </a:bodyPr>
          <a:lstStyle/>
          <a:p>
            <a:r>
              <a:rPr lang="uk-UA" sz="2200" b="0" i="0" dirty="0">
                <a:effectLst/>
                <a:latin typeface="+mj-lt"/>
              </a:rPr>
              <a:t>Каплиця спочатку була звичайним складом 1750-х років, який у 2003 році був освячений як каплиця. У зв'язку зі зміною цільового призначення до первісної будови додали вівтарну прибудову. Каплиця також оснащена куполом, у  вигляді цибулини, на даху. </a:t>
            </a:r>
            <a:r>
              <a:rPr lang="uk-UA" sz="2200" dirty="0">
                <a:latin typeface="+mj-lt"/>
              </a:rPr>
              <a:t>Вся обстановка </a:t>
            </a:r>
            <a:r>
              <a:rPr lang="uk-UA" sz="2200" b="0" i="0" dirty="0">
                <a:effectLst/>
                <a:latin typeface="+mj-lt"/>
              </a:rPr>
              <a:t>в каплиці є подарунками окремих осіб і громад у Норвегії та інших країн Північного регіону.</a:t>
            </a:r>
          </a:p>
          <a:p>
            <a:r>
              <a:rPr lang="uk-UA" sz="2200" b="0" i="0" dirty="0">
                <a:effectLst/>
                <a:latin typeface="+mj-lt"/>
              </a:rPr>
              <a:t>Каплиця була урочисто відкрита в день пам’яті Святого Олафа, 16 жовтня 2014 року. Таким чином, три найбільші церковні родини в християнському світі представлені через власні церковні будівлі в Стіклестаді, які передають свою частину спадщини Олафа.</a:t>
            </a:r>
            <a:endParaRPr lang="nb-NO" sz="2200" dirty="0">
              <a:latin typeface="+mj-lt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ullmåne vid st Olavs kapell... - Annie Nydal Photography | Facebook">
            <a:extLst>
              <a:ext uri="{FF2B5EF4-FFF2-40B4-BE49-F238E27FC236}">
                <a16:creationId xmlns:a16="http://schemas.microsoft.com/office/drawing/2014/main" id="{A27D4C86-F66A-880A-F76E-6E79CF9A7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r="9164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Arc 9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Hellige Olavs kapell – Wikipedia">
            <a:extLst>
              <a:ext uri="{FF2B5EF4-FFF2-40B4-BE49-F238E27FC236}">
                <a16:creationId xmlns:a16="http://schemas.microsoft.com/office/drawing/2014/main" id="{EEF3AC45-5BC8-DF92-1DD5-1AEE0D666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-4" b="-4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4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BEBB30-2C24-6AD0-F4BC-4C0C0D9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198882"/>
            <a:ext cx="3625254" cy="1785366"/>
          </a:xfrm>
        </p:spPr>
        <p:txBody>
          <a:bodyPr anchor="ctr">
            <a:noAutofit/>
          </a:bodyPr>
          <a:lstStyle/>
          <a:p>
            <a:r>
              <a:rPr lang="uk-UA" sz="4000" b="1" dirty="0"/>
              <a:t>Католицька каплиця Святого Олафа (</a:t>
            </a:r>
            <a:r>
              <a:rPr lang="nb-NO" sz="4000" b="1" dirty="0"/>
              <a:t>St. Olavs kapell)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D8D80E-6E1D-A653-8685-781CA3FB8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090569"/>
            <a:ext cx="4803113" cy="4219521"/>
          </a:xfrm>
        </p:spPr>
        <p:txBody>
          <a:bodyPr anchor="ctr">
            <a:normAutofit/>
          </a:bodyPr>
          <a:lstStyle/>
          <a:p>
            <a:r>
              <a:rPr lang="ru-RU" sz="2200" i="0" dirty="0">
                <a:effectLst/>
                <a:latin typeface="+mj-lt"/>
              </a:rPr>
              <a:t>Католицька каплиця в Стіклестаді була зведена до ювілею Олафа в 1930 році.</a:t>
            </a:r>
          </a:p>
          <a:p>
            <a:r>
              <a:rPr lang="ru-RU" sz="2200" i="0" dirty="0">
                <a:effectLst/>
                <a:latin typeface="+mj-lt"/>
              </a:rPr>
              <a:t>Католицька церква вже купила цю ділянку в 1875 році, але лише на початку 1920-х років архітектор Джон Твердал був залучений до проекту того, що мало стати каплицею Святого Олафа. Каплиця була урочисто відкрита 29 липня 1930 року.</a:t>
            </a:r>
            <a:endParaRPr lang="nb-NO" sz="2200" dirty="0">
              <a:latin typeface="+mj-lt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St.Olavs kapell - Stiklestad Nasjonale Kultursenter">
            <a:extLst>
              <a:ext uri="{FF2B5EF4-FFF2-40B4-BE49-F238E27FC236}">
                <a16:creationId xmlns:a16="http://schemas.microsoft.com/office/drawing/2014/main" id="{96E2455C-6065-4EAF-F1F7-35BAC7BA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9788"/>
          <a:stretch/>
        </p:blipFill>
        <p:spPr bwMode="auto">
          <a:xfrm>
            <a:off x="5934926" y="671513"/>
            <a:ext cx="5425410" cy="54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4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3A5A6-4AF6-D973-3BA0-E045581FD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602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7D53ECC-ACFD-5622-F8A5-5E6E6AB1C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602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6449D2A-4689-925C-6734-315BF4CA2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602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7A27B1-D440-399C-C1EC-FB05E4077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896" y="4349162"/>
            <a:ext cx="7580696" cy="1959060"/>
          </a:xfrm>
        </p:spPr>
        <p:txBody>
          <a:bodyPr anchor="ctr">
            <a:noAutofit/>
          </a:bodyPr>
          <a:lstStyle/>
          <a:p>
            <a:r>
              <a:rPr lang="ru-RU" sz="2000" dirty="0">
                <a:latin typeface="+mj-lt"/>
              </a:rPr>
              <a:t>Вся обстановка </a:t>
            </a:r>
            <a:r>
              <a:rPr lang="ru-RU" sz="2000" i="0" dirty="0">
                <a:effectLst/>
                <a:latin typeface="+mj-lt"/>
              </a:rPr>
              <a:t>каплиці характеризуються подарунками, подарованими на відкриття в 1930 році. Марія Кнудцон подарувала вівтар і лаву для причастя, які вона сама спроектувала. Крім того, вона є автором ряду різьблених робіт, натхненних романським стилем з трояндою Олафа та простими прикрасами скандинавської декоративної традиції як центральними елементами.</a:t>
            </a:r>
            <a:endParaRPr lang="nb-NO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6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26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5DD0BD4-0493-9B5D-CE54-84473423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614" y="128587"/>
            <a:ext cx="3605396" cy="2643187"/>
          </a:xfrm>
        </p:spPr>
        <p:txBody>
          <a:bodyPr anchor="ctr">
            <a:noAutofit/>
          </a:bodyPr>
          <a:lstStyle/>
          <a:p>
            <a:r>
              <a:rPr lang="ru-RU" sz="2000" i="0" dirty="0">
                <a:effectLst/>
                <a:latin typeface="+mj-lt"/>
              </a:rPr>
              <a:t>Сігрід Ундсет надала гроші на фрегат, який міститься на нефі церкви, і на ряді літургійних риз. У 1966 році каплиця була додатково прикрашена зображеннями художника Карла Крістіана Гілдрума, серед інших,зображення Святого Сунніви та Святого Олафа.</a:t>
            </a:r>
            <a:endParaRPr lang="nb-NO" sz="2000" dirty="0">
              <a:latin typeface="+mj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4C0B3574-0D95-D05B-4193-751981902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0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D1DD206-DC7D-8DCC-30D7-01C4F3F6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5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F5350E9-444E-0F5E-6F54-F9D0E2787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78" b="-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9CDF0B-3144-02FE-7C78-EE390C6B2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uk-UA" sz="2200" i="0" dirty="0">
                <a:effectLst/>
                <a:latin typeface="+mj-lt"/>
              </a:rPr>
              <a:t>Сьогодні каплиця знаходиться під парафією Св</a:t>
            </a:r>
            <a:r>
              <a:rPr lang="uk-UA" sz="2200" dirty="0">
                <a:latin typeface="+mj-lt"/>
              </a:rPr>
              <a:t>ятого </a:t>
            </a:r>
            <a:r>
              <a:rPr lang="uk-UA" sz="2200" i="0" dirty="0">
                <a:effectLst/>
                <a:latin typeface="+mj-lt"/>
              </a:rPr>
              <a:t>Торфінна в Левангері та щороку в каплиці проводиться меса Святого Олафа, присвячена Ольсоку</a:t>
            </a:r>
            <a:r>
              <a:rPr lang="uk-UA" sz="2200" dirty="0">
                <a:latin typeface="+mj-lt"/>
              </a:rPr>
              <a:t> (</a:t>
            </a:r>
            <a:r>
              <a:rPr lang="ru-UA" sz="2200" dirty="0">
                <a:latin typeface="+mj-lt"/>
              </a:rPr>
              <a:t>О</a:t>
            </a:r>
            <a:r>
              <a:rPr lang="nb-NO" sz="2200" dirty="0" err="1">
                <a:latin typeface="+mj-lt"/>
              </a:rPr>
              <a:t>lsok</a:t>
            </a:r>
            <a:r>
              <a:rPr lang="uk-UA" sz="2200" dirty="0">
                <a:latin typeface="+mj-lt"/>
              </a:rPr>
              <a:t>).</a:t>
            </a:r>
            <a:endParaRPr lang="nb-NO" sz="2200" dirty="0">
              <a:latin typeface="+mj-lt"/>
            </a:endParaRPr>
          </a:p>
          <a:p>
            <a:pPr marL="0" indent="0">
              <a:buNone/>
            </a:pPr>
            <a:endParaRPr lang="nb-NO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979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4DAE1B-54D4-F5A5-0E24-741DBC911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/>
              <a:t>Джерела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849CB2-F590-6436-DD62-C6AB25830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+mj-lt"/>
              </a:rPr>
              <a:t>Stiklestad.no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413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7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143692E-68F2-AB10-733C-EB86D36D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uk-UA" sz="4000" b="1" dirty="0"/>
              <a:t>Три церкви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277D81-5A3C-C639-57F4-3CE24586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+mj-lt"/>
              </a:rPr>
              <a:t>Мабуть немає іншого місця в Норвегії з такою високою щільністю церков, як у Стіклестаді</a:t>
            </a:r>
            <a:r>
              <a:rPr lang="nb-NO" sz="2400" dirty="0">
                <a:latin typeface="+mj-lt"/>
              </a:rPr>
              <a:t>!</a:t>
            </a:r>
          </a:p>
          <a:p>
            <a:r>
              <a:rPr lang="uk-UA" sz="2400" dirty="0">
                <a:latin typeface="+mj-lt"/>
              </a:rPr>
              <a:t>В радіусі ста метрів знаходяться три церкви.</a:t>
            </a:r>
            <a:endParaRPr lang="nb-NO" sz="2400" dirty="0">
              <a:latin typeface="+mj-lt"/>
            </a:endParaRP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6146" name="Picture 2" descr="Kart_Stiklestad2021_0617_ORG">
            <a:extLst>
              <a:ext uri="{FF2B5EF4-FFF2-40B4-BE49-F238E27FC236}">
                <a16:creationId xmlns:a16="http://schemas.microsoft.com/office/drawing/2014/main" id="{3A7EEC68-CD69-30E2-7F76-325C957E9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r="2" b="1511"/>
          <a:stretch/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5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31CE41-1824-3312-6450-FC34BAB5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6820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Три церкви</a:t>
            </a:r>
            <a:endParaRPr lang="nb-NO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98EEAB-D1B3-E8B8-0ACF-1378E92C0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832675"/>
            <a:ext cx="9926053" cy="931222"/>
          </a:xfrm>
        </p:spPr>
        <p:txBody>
          <a:bodyPr>
            <a:noAutofit/>
          </a:bodyPr>
          <a:lstStyle/>
          <a:p>
            <a:r>
              <a:rPr lang="uk-UA" sz="1800" b="0" dirty="0">
                <a:latin typeface="+mj-lt"/>
              </a:rPr>
              <a:t>Наразі в Стіклестаді є три церковні будівлі. Вони представляють три конфесії, що пов’язані зі спадщиною Олафа: Норвезька протестанська церква, Католицька церква та Російська православна церква.</a:t>
            </a:r>
            <a:endParaRPr lang="nb-NO" sz="1800" b="0" dirty="0">
              <a:latin typeface="+mj-lt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15AF00A-294E-1280-282E-84A15C016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556" y="4601988"/>
            <a:ext cx="3496433" cy="22409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1900" b="1" dirty="0">
                <a:latin typeface="+mj-lt"/>
              </a:rPr>
              <a:t>Stiklestad kirke </a:t>
            </a:r>
            <a:r>
              <a:rPr lang="nb-NO" sz="1900" dirty="0">
                <a:latin typeface="+mj-lt"/>
              </a:rPr>
              <a:t>– </a:t>
            </a:r>
            <a:r>
              <a:rPr lang="uk-UA" sz="1900" dirty="0">
                <a:latin typeface="+mj-lt"/>
              </a:rPr>
              <a:t>Церква Стіклестад була побудована в середині ХІІ століття і являє собою довгу кам’яну церкву. Мабуть, її звели там, де загинув Олаф Харальдссон. У 1930 році до 900-річчя церкви була проведена її масштабна реставрація. Проте ретельні археологічні дослідження не проводилися, тому про найдавнішу історію церкви відомо мало.</a:t>
            </a:r>
          </a:p>
          <a:p>
            <a:pPr marL="0" indent="0">
              <a:buNone/>
            </a:pPr>
            <a:endParaRPr lang="nb-NO" sz="2000" dirty="0">
              <a:latin typeface="+mj-lt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B5F14F-5628-08FE-10E0-D8B62F4EA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60090" y="4617075"/>
            <a:ext cx="3577405" cy="1564105"/>
          </a:xfrm>
        </p:spPr>
        <p:txBody>
          <a:bodyPr>
            <a:normAutofit/>
          </a:bodyPr>
          <a:lstStyle/>
          <a:p>
            <a:r>
              <a:rPr lang="nb-NO" sz="1600" dirty="0">
                <a:latin typeface="+mj-lt"/>
              </a:rPr>
              <a:t>St. Olavs kapell </a:t>
            </a:r>
            <a:r>
              <a:rPr lang="nb-NO" sz="1600" b="0" dirty="0">
                <a:latin typeface="+mj-lt"/>
              </a:rPr>
              <a:t>– </a:t>
            </a:r>
            <a:r>
              <a:rPr lang="uk-UA" sz="1600" b="0" dirty="0">
                <a:latin typeface="+mj-lt"/>
              </a:rPr>
              <a:t>Католицька  каплиця Святого Олафа побудована  парафіянами Католицької Церкви до ювілею в 1930 році за сприяння, зокрема, Сігрід Ундсет.</a:t>
            </a:r>
          </a:p>
          <a:p>
            <a:endParaRPr lang="uk-UA" b="0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B3111E-A55F-259B-7560-646FD214A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7305" y="4601989"/>
            <a:ext cx="3000789" cy="206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600" b="1" dirty="0">
                <a:latin typeface="+mj-lt"/>
              </a:rPr>
              <a:t>Hellige Olavs kapell </a:t>
            </a:r>
            <a:r>
              <a:rPr lang="nb-NO" sz="1600" dirty="0">
                <a:latin typeface="+mj-lt"/>
              </a:rPr>
              <a:t>–</a:t>
            </a:r>
            <a:r>
              <a:rPr lang="uk-UA" sz="1600" dirty="0">
                <a:latin typeface="+mj-lt"/>
              </a:rPr>
              <a:t> Православна каплиця Святого Олафа була зведена в 2014 році громадою Святої Анни Російської православної</a:t>
            </a:r>
            <a:r>
              <a:rPr lang="nb-NO" sz="1600" dirty="0">
                <a:latin typeface="+mj-lt"/>
              </a:rPr>
              <a:t> </a:t>
            </a:r>
            <a:r>
              <a:rPr lang="uk-UA" sz="1600" dirty="0">
                <a:latin typeface="+mj-lt"/>
              </a:rPr>
              <a:t>церкви. Каплицю планують добудувати дзвіницею.</a:t>
            </a:r>
            <a:endParaRPr lang="nb-NO" sz="1600" dirty="0">
              <a:latin typeface="+mj-lt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028A42A-0A7B-8AA4-FBF7-EAA02B78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062101"/>
            <a:ext cx="3115524" cy="243547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D9E25D3-2A07-B826-0B92-09080B38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306" y="2062100"/>
            <a:ext cx="3000790" cy="243547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A91F1F4-7F4E-37A4-4E47-8FAF6A8E6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90" y="1629737"/>
            <a:ext cx="3348806" cy="28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9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839C62-2FE7-09CF-2C31-ACC6196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864620" cy="935126"/>
          </a:xfrm>
        </p:spPr>
        <p:txBody>
          <a:bodyPr anchor="b">
            <a:normAutofit fontScale="90000"/>
          </a:bodyPr>
          <a:lstStyle/>
          <a:p>
            <a:r>
              <a:rPr lang="uk-UA" sz="4000" b="1" dirty="0"/>
              <a:t>Церква Стіклестад (</a:t>
            </a:r>
            <a:r>
              <a:rPr lang="nb-NO" sz="4000" b="1" dirty="0"/>
              <a:t>Stiklestad kirke)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48A506-7787-7AC5-6559-4068F454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369" y="2324099"/>
            <a:ext cx="6586489" cy="4333875"/>
          </a:xfrm>
        </p:spPr>
        <p:txBody>
          <a:bodyPr>
            <a:normAutofit fontScale="92500" lnSpcReduction="10000"/>
          </a:bodyPr>
          <a:lstStyle/>
          <a:p>
            <a:r>
              <a:rPr lang="uk-UA" sz="2400" i="0" dirty="0">
                <a:effectLst/>
                <a:latin typeface="+mj-lt"/>
              </a:rPr>
              <a:t>Церква Стіклестад – це довга цегляна церква, яка збудована приблизно у 1150 - 1200рр. Згідно з традицією, церква була побудована так, щоб вівтар був розміщений над місцем, де Олаф Харальдссон упав під час битви 29 липня 1030 року.</a:t>
            </a:r>
          </a:p>
          <a:p>
            <a:r>
              <a:rPr lang="uk-UA" sz="2400" i="0" dirty="0">
                <a:effectLst/>
                <a:latin typeface="+mj-lt"/>
              </a:rPr>
              <a:t>У 1927 – 1930рр. церква зазнала капітальної реставрації, щоб виглядати якомога гарнішою до ювілею Олафа у 1930 році. Зовнішню штукатурку було знято, щоб церва більш не виглядала білою та набула вигляду, який має сьогодні. В західній частині було побудовано нову збройову палату, також було змінено й вежу. Всередені, хор </a:t>
            </a:r>
            <a:r>
              <a:rPr lang="uk-UA" sz="2200" i="0" dirty="0">
                <a:effectLst/>
                <a:latin typeface="+mj-lt"/>
              </a:rPr>
              <a:t>(«хор» - місце в церкві, де знаходиться вівтар</a:t>
            </a:r>
            <a:r>
              <a:rPr lang="uk-UA" sz="2400" i="0" dirty="0">
                <a:effectLst/>
                <a:latin typeface="+mj-lt"/>
              </a:rPr>
              <a:t>) було декоровано фрескою «Меч та лілія», виготовленою художником Альфом Рольфсеном. </a:t>
            </a:r>
          </a:p>
          <a:p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893FBD0-35CA-3D44-BDCE-2A5C999C2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" r="1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D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49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6A54D2-BAFF-5C0B-63F4-67076BBC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Нагрудна панель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429AD5-DA6C-C2F6-F8CF-DD0EB12FD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319" y="2314807"/>
            <a:ext cx="6586489" cy="4543193"/>
          </a:xfrm>
        </p:spPr>
        <p:txBody>
          <a:bodyPr>
            <a:noAutofit/>
          </a:bodyPr>
          <a:lstStyle/>
          <a:p>
            <a:r>
              <a:rPr lang="uk-UA" sz="2200" b="0" i="0" dirty="0">
                <a:effectLst/>
                <a:latin typeface="+mj-lt"/>
              </a:rPr>
              <a:t>Під час реставрації, на довгих стінах нефу </a:t>
            </a:r>
            <a:r>
              <a:rPr lang="uk-UA" sz="2000" b="0" i="0" dirty="0">
                <a:effectLst/>
                <a:latin typeface="+mj-lt"/>
              </a:rPr>
              <a:t>(«</a:t>
            </a:r>
            <a:r>
              <a:rPr lang="uk-UA" sz="2000" dirty="0">
                <a:latin typeface="+mj-lt"/>
              </a:rPr>
              <a:t>н</a:t>
            </a:r>
            <a:r>
              <a:rPr lang="uk-UA" sz="2000" b="0" i="0" dirty="0">
                <a:effectLst/>
                <a:latin typeface="+mj-lt"/>
              </a:rPr>
              <a:t>еф або корабель» - витягнуте приміщення в церкві, обмежене колонами або стовпами</a:t>
            </a:r>
            <a:r>
              <a:rPr lang="uk-UA" sz="2200" b="0" i="0" dirty="0">
                <a:effectLst/>
                <a:latin typeface="+mj-lt"/>
              </a:rPr>
              <a:t>) було виявлено ряд фресок Х</a:t>
            </a:r>
            <a:r>
              <a:rPr lang="nb-NO" sz="2200" b="0" i="0" dirty="0">
                <a:effectLst/>
                <a:latin typeface="+mj-lt"/>
              </a:rPr>
              <a:t>VI</a:t>
            </a:r>
            <a:r>
              <a:rPr lang="uk-UA" sz="2200" b="0" i="0" dirty="0">
                <a:effectLst/>
                <a:latin typeface="+mj-lt"/>
              </a:rPr>
              <a:t> століття. На південній стіні ми бачимо два намальовані герби, крайній західний </a:t>
            </a:r>
            <a:r>
              <a:rPr lang="uk-UA" sz="2200" dirty="0">
                <a:latin typeface="+mj-lt"/>
              </a:rPr>
              <a:t>- </a:t>
            </a:r>
            <a:r>
              <a:rPr lang="uk-UA" sz="2200" b="0" i="0" dirty="0">
                <a:effectLst/>
                <a:latin typeface="+mj-lt"/>
              </a:rPr>
              <a:t>національний герб Норвегії.  На інших стінах міститься кілька національних гербів Північних країн, які вказують на одного із королів- союзників.</a:t>
            </a:r>
            <a:endParaRPr lang="nb-NO" sz="2200" b="0" i="0" dirty="0">
              <a:effectLst/>
              <a:latin typeface="+mj-lt"/>
            </a:endParaRPr>
          </a:p>
          <a:p>
            <a:r>
              <a:rPr lang="uk-UA" sz="2200" b="0" i="0" dirty="0">
                <a:effectLst/>
                <a:latin typeface="+mj-lt"/>
              </a:rPr>
              <a:t>Неф також декорований багатими нагрудними панелями, намальованими Барахом Богартом у 1688 року. Вони демонструють епізоди з життя Ісуса і використовувалися для викладання конформації тим, хто не вмів читати. Крім того, </a:t>
            </a:r>
            <a:r>
              <a:rPr lang="uk-UA" sz="2200" dirty="0">
                <a:latin typeface="+mj-lt"/>
              </a:rPr>
              <a:t>в зброярні </a:t>
            </a:r>
            <a:r>
              <a:rPr lang="uk-UA" sz="2200" b="0" i="0" dirty="0">
                <a:effectLst/>
                <a:latin typeface="+mj-lt"/>
              </a:rPr>
              <a:t>досі можна побачити старий вівтар 1955 року. </a:t>
            </a:r>
            <a:endParaRPr lang="nb-NO" sz="2200" dirty="0">
              <a:latin typeface="+mj-lt"/>
            </a:endParaRPr>
          </a:p>
        </p:txBody>
      </p:sp>
      <p:pic>
        <p:nvPicPr>
          <p:cNvPr id="1026" name="Picture 2" descr="Stiklestad kirke | Romansk langkirke fra ca 1180. 12th centu… | Flickr">
            <a:extLst>
              <a:ext uri="{FF2B5EF4-FFF2-40B4-BE49-F238E27FC236}">
                <a16:creationId xmlns:a16="http://schemas.microsoft.com/office/drawing/2014/main" id="{1D6E6A81-306D-B59E-C276-EFB956EE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7" r="23004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F3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71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C5D3F1-C578-284E-7A16-FF55A7F6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513" y="629266"/>
            <a:ext cx="6308408" cy="1676603"/>
          </a:xfrm>
        </p:spPr>
        <p:txBody>
          <a:bodyPr>
            <a:normAutofit/>
          </a:bodyPr>
          <a:lstStyle/>
          <a:p>
            <a:r>
              <a:rPr lang="uk-UA" sz="4000" b="1" dirty="0"/>
              <a:t>Стеля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3EC0F8-E725-A207-8D2F-4DE0D408E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114550"/>
            <a:ext cx="6586489" cy="4109270"/>
          </a:xfrm>
        </p:spPr>
        <p:txBody>
          <a:bodyPr>
            <a:normAutofit/>
          </a:bodyPr>
          <a:lstStyle/>
          <a:p>
            <a:r>
              <a:rPr lang="uk-UA" sz="22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У перекритті хору ми бачимо хрестове склепіння з ребрами із «мильного каміння». Ребра спираються на закріплені в стіні колони зі складними капітелями. </a:t>
            </a:r>
            <a:r>
              <a:rPr lang="uk-UA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Це склепіння є унікальним у сільській місцевості Норвегії та свідчить про зв’язок із Нідароським собором, де дві каплиці в дерев’яному нефі мають подібні склепіння. Ребра в церкві Стіклестад прості прямокутні, без декору, тому не можна бути впевненими в їх цілісності. Коли таке особливе і дороге склепіння було побудовано в Стіклестаді, не може бути іншого пояснення, що це місце, де загинув Святий Олаф.</a:t>
            </a:r>
            <a:endParaRPr lang="nb-NO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Koret mot alteret, Stiklestad kirke, Verdal, Nord-Trøndelag. Fotografert  1916. - Stiftelsen Norsk folkemuseum / DigitaltMuseum">
            <a:extLst>
              <a:ext uri="{FF2B5EF4-FFF2-40B4-BE49-F238E27FC236}">
                <a16:creationId xmlns:a16="http://schemas.microsoft.com/office/drawing/2014/main" id="{486CED52-0B5A-A90C-79CF-6F656A315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/>
          <a:stretch/>
        </p:blipFill>
        <p:spPr bwMode="auto">
          <a:xfrm>
            <a:off x="20" y="10"/>
            <a:ext cx="484344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FBBD73-A1F9-5EB0-C34D-4EFCE719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uk-UA" sz="4000" b="1" dirty="0"/>
              <a:t>Купіль для хрещення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25B985-B8CA-CAC5-0A0A-C3543C36C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uk-UA" sz="2200" b="0" i="0" dirty="0">
                <a:effectLst/>
                <a:latin typeface="+mj-lt"/>
              </a:rPr>
              <a:t>Із середньовічного інтер'єру збереглася лише багато декорована купіль. Ймовірно, вона походить з </a:t>
            </a:r>
            <a:r>
              <a:rPr lang="nb-NO" sz="2200" b="0" i="0" dirty="0">
                <a:effectLst/>
                <a:latin typeface="+mj-lt"/>
              </a:rPr>
              <a:t>XIV </a:t>
            </a:r>
            <a:r>
              <a:rPr lang="uk-UA" sz="2200" b="0" i="0" dirty="0">
                <a:effectLst/>
                <a:latin typeface="+mj-lt"/>
              </a:rPr>
              <a:t>століття і є єдиним збереженим інвентарем раннього періоду церкви. Раніше вона стояла біля західного входу, щоб дітей можна було хрестити, як тільки вони заходять до церкви. І мало було вилити воду на голову дитини, треба було занурити у воду все тіло. Це пояснює, чому купіль для хрещення мала бути такою великою.</a:t>
            </a:r>
            <a:endParaRPr lang="nb-NO" sz="2200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9A6D09-43FE-4296-9A61-094EB9544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179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2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57F7521-792B-4429-9202-69495AE7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uk-UA" sz="4000" b="1" dirty="0"/>
              <a:t>Камінь Олафа (</a:t>
            </a:r>
            <a:r>
              <a:rPr lang="nb-NO" sz="4000" b="1" dirty="0" err="1"/>
              <a:t>Olassteinen</a:t>
            </a:r>
            <a:r>
              <a:rPr lang="uk-UA" sz="4000" b="1" dirty="0"/>
              <a:t>)</a:t>
            </a:r>
            <a:endParaRPr lang="nb-NO" sz="4000" b="1" dirty="0"/>
          </a:p>
        </p:txBody>
      </p:sp>
      <p:pic>
        <p:nvPicPr>
          <p:cNvPr id="4100" name="Picture 4" descr="En stein kan ta over for Snåsamannen">
            <a:extLst>
              <a:ext uri="{FF2B5EF4-FFF2-40B4-BE49-F238E27FC236}">
                <a16:creationId xmlns:a16="http://schemas.microsoft.com/office/drawing/2014/main" id="{0955C0E7-1366-EC84-19A7-9C3505512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563"/>
          <a:stretch/>
        </p:blipFill>
        <p:spPr bwMode="auto">
          <a:xfrm>
            <a:off x="20" y="1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ECAACEB-178E-3FA4-F69D-E0D5FC5A4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8108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4098" name="Picture 2" descr="Knuser drømmen om Olavssteinen - adressa.no">
            <a:extLst>
              <a:ext uri="{FF2B5EF4-FFF2-40B4-BE49-F238E27FC236}">
                <a16:creationId xmlns:a16="http://schemas.microsoft.com/office/drawing/2014/main" id="{5BB1A342-60A4-4154-45C5-53F820A4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" r="3" b="7111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881EC0-6BFB-6A02-1DC9-F3AC8479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ru-RU" sz="2400" b="0" i="0" dirty="0">
                <a:effectLst/>
                <a:latin typeface="+mj-lt"/>
              </a:rPr>
              <a:t>У церкві також знаходиться так званий Камінь Олафа (Olavssteinen), який, як кажуть, є скелею, до якої Олаф сперся в момент смерті.</a:t>
            </a:r>
            <a:endParaRPr lang="nb-NO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2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067340-1C14-799E-A328-5AA41546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56" y="321734"/>
            <a:ext cx="7486120" cy="1135737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Православна каплиця Святого Олафа</a:t>
            </a:r>
            <a:r>
              <a:rPr lang="nb-NO" sz="4000" b="1" dirty="0"/>
              <a:t> (Hellige Olavs kapell)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4C8E38-18A0-144D-D8CA-F003E95A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056" y="1651087"/>
            <a:ext cx="4367574" cy="5013297"/>
          </a:xfrm>
        </p:spPr>
        <p:txBody>
          <a:bodyPr>
            <a:noAutofit/>
          </a:bodyPr>
          <a:lstStyle/>
          <a:p>
            <a:r>
              <a:rPr lang="ru-RU" sz="2000" i="0" dirty="0">
                <a:effectLst/>
                <a:latin typeface="+mj-lt"/>
              </a:rPr>
              <a:t>Святий Олаф був канонізований у 1031 році, тобто до великого церковного розколу в 1054 році, і тому вважається святим і в російській православній традиції.</a:t>
            </a:r>
          </a:p>
          <a:p>
            <a:r>
              <a:rPr lang="ru-RU" sz="2000" b="0" i="0" dirty="0">
                <a:effectLst/>
                <a:latin typeface="+mj-lt"/>
              </a:rPr>
              <a:t>Православна Церква в Норвегії кілька років працювала над планами побудови православної каплиці в Стіклестаді. Робота набула імпульсу в 2013 році, коли громада Святої Ольги в Осло отримала пропозицію від православного ченця отця Йони Фойєна взяти під контроль православну каплицю, яка стояла на його фермі у Фольдалі і яка вже була присвячена Святому Олафу в 2003 році.</a:t>
            </a:r>
            <a:endParaRPr lang="nb-NO" sz="2000" dirty="0">
              <a:latin typeface="+mj-lt"/>
            </a:endParaRPr>
          </a:p>
        </p:txBody>
      </p:sp>
      <p:grpSp>
        <p:nvGrpSpPr>
          <p:cNvPr id="14344" name="Group 7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338" name="Picture 2" descr="ortodokse kirke">
            <a:extLst>
              <a:ext uri="{FF2B5EF4-FFF2-40B4-BE49-F238E27FC236}">
                <a16:creationId xmlns:a16="http://schemas.microsoft.com/office/drawing/2014/main" id="{0DE3CFEE-13E1-A179-DC23-0183C416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962" y="1670241"/>
            <a:ext cx="6133569" cy="421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0093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C117C89318AE4F9CE68946630E5088" ma:contentTypeVersion="10" ma:contentTypeDescription="Create a new document." ma:contentTypeScope="" ma:versionID="94a8663497da10800b88c4496dc9ec15">
  <xsd:schema xmlns:xsd="http://www.w3.org/2001/XMLSchema" xmlns:xs="http://www.w3.org/2001/XMLSchema" xmlns:p="http://schemas.microsoft.com/office/2006/metadata/properties" xmlns:ns2="350b5996-c0f3-4641-8ac6-f2822ef748a3" xmlns:ns3="5357d95e-081a-4bdd-b08f-3fe0d5d5bca3" targetNamespace="http://schemas.microsoft.com/office/2006/metadata/properties" ma:root="true" ma:fieldsID="0d46b1ea766fa8cdb7ffc2fd2ef9f9c5" ns2:_="" ns3:_="">
    <xsd:import namespace="350b5996-c0f3-4641-8ac6-f2822ef748a3"/>
    <xsd:import namespace="5357d95e-081a-4bdd-b08f-3fe0d5d5b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b5996-c0f3-4641-8ac6-f2822ef748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2be921f-51d9-42b5-8d52-354dfdee1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7d95e-081a-4bdd-b08f-3fe0d5d5bc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afcd5d9-90bc-4211-add2-cf694c4fe17b}" ma:internalName="TaxCatchAll" ma:showField="CatchAllData" ma:web="5357d95e-081a-4bdd-b08f-3fe0d5d5bc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57d95e-081a-4bdd-b08f-3fe0d5d5bca3" xsi:nil="true"/>
    <lcf76f155ced4ddcb4097134ff3c332f xmlns="350b5996-c0f3-4641-8ac6-f2822ef748a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6A7F71-45DC-4AF7-91B1-001B64064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0b5996-c0f3-4641-8ac6-f2822ef748a3"/>
    <ds:schemaRef ds:uri="5357d95e-081a-4bdd-b08f-3fe0d5d5b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C8D753-1F51-4E99-8D17-A0B0640659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ED7E3-CB45-4FD7-99EB-7AC0183B06BE}">
  <ds:schemaRefs>
    <ds:schemaRef ds:uri="http://schemas.microsoft.com/office/2006/metadata/properties"/>
    <ds:schemaRef ds:uri="http://schemas.microsoft.com/office/infopath/2007/PartnerControls"/>
    <ds:schemaRef ds:uri="5357d95e-081a-4bdd-b08f-3fe0d5d5bca3"/>
    <ds:schemaRef ds:uri="350b5996-c0f3-4641-8ac6-f2822ef748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1104</Words>
  <Application>Microsoft Office PowerPoint</Application>
  <PresentationFormat>Widescreen</PresentationFormat>
  <Paragraphs>35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Три церви в Стіклестаді</vt:lpstr>
      <vt:lpstr>Три церкви</vt:lpstr>
      <vt:lpstr>Три церкви</vt:lpstr>
      <vt:lpstr>Церква Стіклестад (Stiklestad kirke)</vt:lpstr>
      <vt:lpstr>Нагрудна панель</vt:lpstr>
      <vt:lpstr>Стеля</vt:lpstr>
      <vt:lpstr>Купіль для хрещення</vt:lpstr>
      <vt:lpstr>Камінь Олафа (Olassteinen)</vt:lpstr>
      <vt:lpstr>Православна каплиця Святого Олафа (Hellige Olavs kapell)</vt:lpstr>
      <vt:lpstr>PowerPoint-presentasjon</vt:lpstr>
      <vt:lpstr>PowerPoint-presentasjon</vt:lpstr>
      <vt:lpstr>Католицька каплиця Святого Олафа (St. Olavs kapell)</vt:lpstr>
      <vt:lpstr>PowerPoint-presentasjon</vt:lpstr>
      <vt:lpstr>PowerPoint-presentasjon</vt:lpstr>
      <vt:lpstr>PowerPoint-presentasjon</vt:lpstr>
      <vt:lpstr>Джерела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tre kirkene på Stiklestad</dc:title>
  <dc:creator>Storholmen, Åse</dc:creator>
  <cp:lastModifiedBy>Barabash, Maria</cp:lastModifiedBy>
  <cp:revision>56</cp:revision>
  <dcterms:created xsi:type="dcterms:W3CDTF">2022-05-09T08:03:26Z</dcterms:created>
  <dcterms:modified xsi:type="dcterms:W3CDTF">2024-02-12T18:06:43Z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0x010100B7C117C89318AE4F9CE68946630E5088</vt:lpwstr>
  </property>
</Properties>
</file>