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2" r:id="rId9"/>
    <p:sldId id="270" r:id="rId10"/>
    <p:sldId id="257" r:id="rId11"/>
    <p:sldId id="271" r:id="rId12"/>
    <p:sldId id="272" r:id="rId13"/>
    <p:sldId id="273" r:id="rId14"/>
    <p:sldId id="275" r:id="rId15"/>
    <p:sldId id="277" r:id="rId16"/>
    <p:sldId id="263" r:id="rId17"/>
    <p:sldId id="268" r:id="rId18"/>
    <p:sldId id="279" r:id="rId19"/>
    <p:sldId id="264" r:id="rId20"/>
    <p:sldId id="278" r:id="rId21"/>
    <p:sldId id="265" r:id="rId22"/>
    <p:sldId id="281" r:id="rId23"/>
    <p:sldId id="266" r:id="rId24"/>
    <p:sldId id="267" r:id="rId25"/>
    <p:sldId id="261"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2997D-6128-41B6-B173-799BDB3C5164}" v="9" dt="2022-05-10T12:01:36.219"/>
    <p1510:client id="{B36EC270-BCC1-41FA-9AC0-149585BB844E}" v="95" dt="2022-05-10T16:36:12.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6" d="100"/>
          <a:sy n="76" d="100"/>
        </p:scale>
        <p:origin x="19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898430-3F62-6D55-6AB0-0B616D9B09F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448AF43-C582-910F-99FD-06D9E4B09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DEADEED-77B6-5765-78DC-7BC9D6D07280}"/>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5" name="Plassholder for bunntekst 4">
            <a:extLst>
              <a:ext uri="{FF2B5EF4-FFF2-40B4-BE49-F238E27FC236}">
                <a16:creationId xmlns:a16="http://schemas.microsoft.com/office/drawing/2014/main" id="{9C03DF21-C9DA-64C9-DA6B-8D9B06919F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0AD082-3712-7247-E7E5-9E503C18A7D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429442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B26709-AEF5-D7E9-8FE5-D735835D656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31D2DD2-E8AA-2585-821D-B5A67DB224E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7AD0EBE-C533-47F7-567B-261E94B09228}"/>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5" name="Plassholder for bunntekst 4">
            <a:extLst>
              <a:ext uri="{FF2B5EF4-FFF2-40B4-BE49-F238E27FC236}">
                <a16:creationId xmlns:a16="http://schemas.microsoft.com/office/drawing/2014/main" id="{36D53111-158D-3E96-2DEA-51A5B1C1DF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F9781D3-96AF-87A3-2727-345CE25CB72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96322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71563BA-ADC3-8EAE-7B07-E113777EB3C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1487181-AC40-1E14-9CA0-B5F1C898126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6EC72D-798C-A5AC-DBA9-EF74D5A44CEE}"/>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5" name="Plassholder for bunntekst 4">
            <a:extLst>
              <a:ext uri="{FF2B5EF4-FFF2-40B4-BE49-F238E27FC236}">
                <a16:creationId xmlns:a16="http://schemas.microsoft.com/office/drawing/2014/main" id="{1E59287C-6030-3835-FC3D-ABD07636C3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B3DC491-4DEC-447E-6221-F91993A99E0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54536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5C095C-FFD0-509D-F867-B03C5F0726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4B50F52-508F-BDE5-AC24-CAE28687E13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F885A5-0248-114B-84D1-B94B0A1B8832}"/>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5" name="Plassholder for bunntekst 4">
            <a:extLst>
              <a:ext uri="{FF2B5EF4-FFF2-40B4-BE49-F238E27FC236}">
                <a16:creationId xmlns:a16="http://schemas.microsoft.com/office/drawing/2014/main" id="{783BF6F8-46DB-FB21-89B8-500A7FBBC8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E8C01FC-59D5-7F2A-BE1A-97AFA5612129}"/>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01252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4E9C6F-31CC-4B36-C133-DF27FBA4F51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2DFA538-3960-DE70-D4A6-94391A00A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F443938-6515-771F-6DC8-E27EC5D7DBD4}"/>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5" name="Plassholder for bunntekst 4">
            <a:extLst>
              <a:ext uri="{FF2B5EF4-FFF2-40B4-BE49-F238E27FC236}">
                <a16:creationId xmlns:a16="http://schemas.microsoft.com/office/drawing/2014/main" id="{ABED0A07-9A36-F6DB-9273-362F9945EA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4DA8A8B-F8D3-1363-EC0E-EE3A2EDD6709}"/>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28733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2703DF-BD9B-A58D-6E0D-B6957452D37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558E938-786D-06E0-A044-A927A32E322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971EE01-BBB5-E51B-A4AB-3E27BFF9E36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0424EFE-D664-676C-8A14-58213CD28EEB}"/>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6" name="Plassholder for bunntekst 5">
            <a:extLst>
              <a:ext uri="{FF2B5EF4-FFF2-40B4-BE49-F238E27FC236}">
                <a16:creationId xmlns:a16="http://schemas.microsoft.com/office/drawing/2014/main" id="{EC4CC557-A48E-F5B2-CB48-CB8DFB600E8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CC74A59-048F-2613-ED38-A16D4EA1B0E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326776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ACCA40-CBAB-8487-8932-58D3B7CF459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2818205-6033-236C-C674-1A4CF6898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105E4D2-CC32-2248-B964-57CA427D899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93E552C-8E56-30AE-9129-970816DB6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AAE778C-5C65-B908-0848-46FADE7BEE7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E9350AC-0A3C-93A7-8B18-A3B90F3DFC4F}"/>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8" name="Plassholder for bunntekst 7">
            <a:extLst>
              <a:ext uri="{FF2B5EF4-FFF2-40B4-BE49-F238E27FC236}">
                <a16:creationId xmlns:a16="http://schemas.microsoft.com/office/drawing/2014/main" id="{8087BB7B-0954-FB12-9699-4EAD1758214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DA9CB91-1E87-3898-1143-A021098F58C8}"/>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1387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020A3-EB9E-A19B-CDA6-8C42BEB70CB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F296D07-3426-F41B-A8D3-30EBA87C3865}"/>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4" name="Plassholder for bunntekst 3">
            <a:extLst>
              <a:ext uri="{FF2B5EF4-FFF2-40B4-BE49-F238E27FC236}">
                <a16:creationId xmlns:a16="http://schemas.microsoft.com/office/drawing/2014/main" id="{D242BF3A-EFFE-0075-45CB-7F9807A1080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E556CD6-1C5E-5661-9EEC-142247259737}"/>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3272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F3747EE-8BDF-D1C8-F6A7-2CB7120F4F58}"/>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3" name="Plassholder for bunntekst 2">
            <a:extLst>
              <a:ext uri="{FF2B5EF4-FFF2-40B4-BE49-F238E27FC236}">
                <a16:creationId xmlns:a16="http://schemas.microsoft.com/office/drawing/2014/main" id="{CDBE09B0-1849-E3A3-0C38-20D8148610B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40FA655-BC8D-3622-B433-1861D46CE7C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215127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2F48F5-CEBB-43A0-5AB8-F41591F5F12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498CF42-C839-B8D4-CB8E-8B989640C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F43CF0D-CE91-B4A9-FA6B-4FB7A73FE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0BC2B0E-6109-F31C-891E-62559BF56B29}"/>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6" name="Plassholder for bunntekst 5">
            <a:extLst>
              <a:ext uri="{FF2B5EF4-FFF2-40B4-BE49-F238E27FC236}">
                <a16:creationId xmlns:a16="http://schemas.microsoft.com/office/drawing/2014/main" id="{DD5F2CB2-C750-67F4-2395-78C76583D9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590E9D-CF43-94DF-7AEA-7FD681924D2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417037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339D8A-1616-74BF-A2D9-0EC516D0119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5C33195E-72A3-5F97-78DF-E1C24E7C4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43C02B1-2197-2F38-3AA5-0C62673AD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408152D-C294-1A0A-5FF8-24D20B725176}"/>
              </a:ext>
            </a:extLst>
          </p:cNvPr>
          <p:cNvSpPr>
            <a:spLocks noGrp="1"/>
          </p:cNvSpPr>
          <p:nvPr>
            <p:ph type="dt" sz="half" idx="10"/>
          </p:nvPr>
        </p:nvSpPr>
        <p:spPr/>
        <p:txBody>
          <a:bodyPr/>
          <a:lstStyle/>
          <a:p>
            <a:fld id="{93A466F5-0C85-445B-BE69-6B8F572806DA}" type="datetimeFigureOut">
              <a:rPr lang="nb-NO" smtClean="0"/>
              <a:t>07.12.2023</a:t>
            </a:fld>
            <a:endParaRPr lang="nb-NO"/>
          </a:p>
        </p:txBody>
      </p:sp>
      <p:sp>
        <p:nvSpPr>
          <p:cNvPr id="6" name="Plassholder for bunntekst 5">
            <a:extLst>
              <a:ext uri="{FF2B5EF4-FFF2-40B4-BE49-F238E27FC236}">
                <a16:creationId xmlns:a16="http://schemas.microsoft.com/office/drawing/2014/main" id="{BF6C9E1C-03B0-CB09-AB6A-CA99FFCEAED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4E5A6BE-E160-42D5-BBB8-A480E03767EC}"/>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23457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85640A9-A2EE-1779-5F9F-BF8770FBE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58511D2-CD25-A9DC-E61F-DB06C77F3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33F227-4359-D7BE-63B3-DC0121B39C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466F5-0C85-445B-BE69-6B8F572806DA}" type="datetimeFigureOut">
              <a:rPr lang="nb-NO" smtClean="0"/>
              <a:t>07.12.2023</a:t>
            </a:fld>
            <a:endParaRPr lang="nb-NO"/>
          </a:p>
        </p:txBody>
      </p:sp>
      <p:sp>
        <p:nvSpPr>
          <p:cNvPr id="5" name="Plassholder for bunntekst 4">
            <a:extLst>
              <a:ext uri="{FF2B5EF4-FFF2-40B4-BE49-F238E27FC236}">
                <a16:creationId xmlns:a16="http://schemas.microsoft.com/office/drawing/2014/main" id="{1B3F6360-41A5-1B19-9F27-49A52505F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B1BF3B0-70B5-8148-FEA2-4EFCB77E9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6ED55-0D0C-4122-9701-A5283BEB13E7}" type="slidenum">
              <a:rPr lang="nb-NO" smtClean="0"/>
              <a:t>‹#›</a:t>
            </a:fld>
            <a:endParaRPr lang="nb-NO"/>
          </a:p>
        </p:txBody>
      </p:sp>
    </p:spTree>
    <p:extLst>
      <p:ext uri="{BB962C8B-B14F-4D97-AF65-F5344CB8AC3E}">
        <p14:creationId xmlns:p14="http://schemas.microsoft.com/office/powerpoint/2010/main" val="83079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www.olhov.net/st_olav9.html" TargetMode="External"/><Relationship Id="rId2" Type="http://schemas.openxmlformats.org/officeDocument/2006/relationships/hyperlink" Target="https://snl.no/Olavsskrinet" TargetMode="External"/><Relationship Id="rId1" Type="http://schemas.openxmlformats.org/officeDocument/2006/relationships/slideLayout" Target="../slideLayouts/slideLayout2.xml"/><Relationship Id="rId5" Type="http://schemas.openxmlformats.org/officeDocument/2006/relationships/hyperlink" Target="https://www.katolsk.no/biografier/historisk/olav" TargetMode="External"/><Relationship Id="rId4" Type="http://schemas.openxmlformats.org/officeDocument/2006/relationships/hyperlink" Target="https://ndla.no/subject:1:50dfc86d-6566-4a45-a531-d32b82e8bfa1/topic:3:b34684b3-3e91-44ee-88b4-1c3e588586dc/topic:1:b9e1cfdc-aca9-409f-aa37-bebbd943c243/resource:1:1530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ikingskip - Viking ships">
            <a:extLst>
              <a:ext uri="{FF2B5EF4-FFF2-40B4-BE49-F238E27FC236}">
                <a16:creationId xmlns:a16="http://schemas.microsoft.com/office/drawing/2014/main" id="{4593CE3C-087D-4C94-BF7A-DCBAADB1300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88" r="-1" b="2493"/>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9AD79D2D-6E9A-FD5A-974F-D55AC9B3ED32}"/>
              </a:ext>
            </a:extLst>
          </p:cNvPr>
          <p:cNvSpPr>
            <a:spLocks noGrp="1"/>
          </p:cNvSpPr>
          <p:nvPr>
            <p:ph type="ctrTitle"/>
          </p:nvPr>
        </p:nvSpPr>
        <p:spPr>
          <a:xfrm>
            <a:off x="1524000" y="1122363"/>
            <a:ext cx="9144000" cy="3063240"/>
          </a:xfrm>
        </p:spPr>
        <p:txBody>
          <a:bodyPr>
            <a:normAutofit/>
          </a:bodyPr>
          <a:lstStyle/>
          <a:p>
            <a:r>
              <a:rPr lang="nb-NO" sz="6600">
                <a:solidFill>
                  <a:srgbClr val="FFFFFF"/>
                </a:solidFill>
              </a:rPr>
              <a:t>Spor fra vikingetid</a:t>
            </a:r>
          </a:p>
        </p:txBody>
      </p:sp>
      <p:sp>
        <p:nvSpPr>
          <p:cNvPr id="3" name="Undertittel 2">
            <a:extLst>
              <a:ext uri="{FF2B5EF4-FFF2-40B4-BE49-F238E27FC236}">
                <a16:creationId xmlns:a16="http://schemas.microsoft.com/office/drawing/2014/main" id="{2E4EC8C5-FA9E-804C-3815-D9E3E2E31191}"/>
              </a:ext>
            </a:extLst>
          </p:cNvPr>
          <p:cNvSpPr>
            <a:spLocks noGrp="1"/>
          </p:cNvSpPr>
          <p:nvPr>
            <p:ph type="subTitle" idx="1"/>
          </p:nvPr>
        </p:nvSpPr>
        <p:spPr>
          <a:xfrm>
            <a:off x="1527048" y="4599432"/>
            <a:ext cx="9144000" cy="1536192"/>
          </a:xfrm>
        </p:spPr>
        <p:txBody>
          <a:bodyPr>
            <a:normAutofit/>
          </a:bodyPr>
          <a:lstStyle/>
          <a:p>
            <a:r>
              <a:rPr lang="nb-NO">
                <a:solidFill>
                  <a:srgbClr val="FFFFFF"/>
                </a:solidFill>
              </a:rPr>
              <a:t>Hva finnes av spor fra vikingetid i dag?</a:t>
            </a:r>
          </a:p>
          <a:p>
            <a:r>
              <a:rPr lang="nb-NO">
                <a:solidFill>
                  <a:srgbClr val="FFFFFF"/>
                </a:solidFill>
              </a:rPr>
              <a:t>Hvorfor sto slaget akkurat på Stiklestad?</a:t>
            </a:r>
          </a:p>
        </p:txBody>
      </p:sp>
      <p:sp>
        <p:nvSpPr>
          <p:cNvPr id="7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6052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3420C7-ACF4-F583-7D95-5545FB4382F3}"/>
              </a:ext>
            </a:extLst>
          </p:cNvPr>
          <p:cNvSpPr>
            <a:spLocks noGrp="1"/>
          </p:cNvSpPr>
          <p:nvPr>
            <p:ph type="title"/>
          </p:nvPr>
        </p:nvSpPr>
        <p:spPr/>
        <p:txBody>
          <a:bodyPr/>
          <a:lstStyle/>
          <a:p>
            <a:r>
              <a:rPr lang="nb-NO" dirty="0"/>
              <a:t>Hvorfor skjedde slaget akkurat på Stiklestad</a:t>
            </a:r>
          </a:p>
        </p:txBody>
      </p:sp>
      <p:sp>
        <p:nvSpPr>
          <p:cNvPr id="3" name="Plassholder for innhold 2">
            <a:extLst>
              <a:ext uri="{FF2B5EF4-FFF2-40B4-BE49-F238E27FC236}">
                <a16:creationId xmlns:a16="http://schemas.microsoft.com/office/drawing/2014/main" id="{CBC0937A-1E56-9AE9-984A-121E4FBE5C53}"/>
              </a:ext>
            </a:extLst>
          </p:cNvPr>
          <p:cNvSpPr>
            <a:spLocks noGrp="1"/>
          </p:cNvSpPr>
          <p:nvPr>
            <p:ph idx="1"/>
          </p:nvPr>
        </p:nvSpPr>
        <p:spPr/>
        <p:txBody>
          <a:bodyPr>
            <a:normAutofit lnSpcReduction="10000"/>
          </a:bodyPr>
          <a:lstStyle/>
          <a:p>
            <a:r>
              <a:rPr lang="nb-NO" dirty="0"/>
              <a:t>Olav var en jaget mann da han kom hjem fra Gardarriket i 1030. </a:t>
            </a:r>
          </a:p>
          <a:p>
            <a:r>
              <a:rPr lang="nb-NO" dirty="0"/>
              <a:t>Han hadde store fiender i Trøndelag og på Vestlandet</a:t>
            </a:r>
          </a:p>
          <a:p>
            <a:r>
              <a:rPr lang="nb-NO" dirty="0"/>
              <a:t>I Trøndelag ventet høvdingene fra Trøndelag og Nord Norge på han.</a:t>
            </a:r>
          </a:p>
          <a:p>
            <a:r>
              <a:rPr lang="nb-NO" dirty="0"/>
              <a:t>På Vestlandet ventet Erling Skjalgsson sønner på han</a:t>
            </a:r>
          </a:p>
          <a:p>
            <a:r>
              <a:rPr lang="nb-NO" dirty="0"/>
              <a:t>Grunnen til at han kom til Trøndelag var at dette var en naturlig vei hjem fra Russland. Han kom langs sjøene i Sverige, og over Kjølen ned til Verdal. Dette er en naturlig innfarts åre i fra Sverige</a:t>
            </a:r>
          </a:p>
          <a:p>
            <a:r>
              <a:rPr lang="nb-NO" dirty="0"/>
              <a:t>I tillegg var han klar over misnøyen i Trøndelag og han måtte slå </a:t>
            </a:r>
            <a:r>
              <a:rPr lang="nb-NO" dirty="0" err="1"/>
              <a:t>trøderne</a:t>
            </a:r>
            <a:r>
              <a:rPr lang="nb-NO" dirty="0"/>
              <a:t> for å få tilbake makta.</a:t>
            </a:r>
          </a:p>
          <a:p>
            <a:r>
              <a:rPr lang="nb-NO" dirty="0"/>
              <a:t>Flere av trønderne var Kong Knut av Englands betrodde menn</a:t>
            </a:r>
          </a:p>
        </p:txBody>
      </p:sp>
    </p:spTree>
    <p:extLst>
      <p:ext uri="{BB962C8B-B14F-4D97-AF65-F5344CB8AC3E}">
        <p14:creationId xmlns:p14="http://schemas.microsoft.com/office/powerpoint/2010/main" val="215271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FAB8EF3-E9B4-4205-8AD3-64B5203F68D3}"/>
              </a:ext>
            </a:extLst>
          </p:cNvPr>
          <p:cNvPicPr>
            <a:picLocks noChangeAspect="1"/>
          </p:cNvPicPr>
          <p:nvPr/>
        </p:nvPicPr>
        <p:blipFill>
          <a:blip r:embed="rId2"/>
          <a:stretch>
            <a:fillRect/>
          </a:stretch>
        </p:blipFill>
        <p:spPr>
          <a:xfrm>
            <a:off x="1172812" y="0"/>
            <a:ext cx="9846375" cy="6858000"/>
          </a:xfrm>
          <a:prstGeom prst="rect">
            <a:avLst/>
          </a:prstGeom>
        </p:spPr>
      </p:pic>
    </p:spTree>
    <p:extLst>
      <p:ext uri="{BB962C8B-B14F-4D97-AF65-F5344CB8AC3E}">
        <p14:creationId xmlns:p14="http://schemas.microsoft.com/office/powerpoint/2010/main" val="364693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5C54E0-ADBC-49C6-933D-0CC7A6810DBA}"/>
              </a:ext>
            </a:extLst>
          </p:cNvPr>
          <p:cNvSpPr>
            <a:spLocks noGrp="1"/>
          </p:cNvSpPr>
          <p:nvPr>
            <p:ph type="title"/>
          </p:nvPr>
        </p:nvSpPr>
        <p:spPr/>
        <p:txBody>
          <a:bodyPr/>
          <a:lstStyle/>
          <a:p>
            <a:r>
              <a:rPr lang="nb-NO" dirty="0"/>
              <a:t>Kart over Olavs reiser rundt i verden og returen til Norge</a:t>
            </a:r>
          </a:p>
        </p:txBody>
      </p:sp>
      <p:pic>
        <p:nvPicPr>
          <p:cNvPr id="4" name="Plassholder for innhold 3">
            <a:extLst>
              <a:ext uri="{FF2B5EF4-FFF2-40B4-BE49-F238E27FC236}">
                <a16:creationId xmlns:a16="http://schemas.microsoft.com/office/drawing/2014/main" id="{42ED2DA7-DC57-4B53-8B44-F0E9F97CF96C}"/>
              </a:ext>
            </a:extLst>
          </p:cNvPr>
          <p:cNvPicPr>
            <a:picLocks noGrp="1" noChangeAspect="1"/>
          </p:cNvPicPr>
          <p:nvPr>
            <p:ph idx="1"/>
          </p:nvPr>
        </p:nvPicPr>
        <p:blipFill>
          <a:blip r:embed="rId2"/>
          <a:stretch>
            <a:fillRect/>
          </a:stretch>
        </p:blipFill>
        <p:spPr>
          <a:xfrm>
            <a:off x="3642048" y="1825625"/>
            <a:ext cx="4907904" cy="4351338"/>
          </a:xfrm>
          <a:prstGeom prst="rect">
            <a:avLst/>
          </a:prstGeom>
        </p:spPr>
      </p:pic>
    </p:spTree>
    <p:extLst>
      <p:ext uri="{BB962C8B-B14F-4D97-AF65-F5344CB8AC3E}">
        <p14:creationId xmlns:p14="http://schemas.microsoft.com/office/powerpoint/2010/main" val="92085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9E79A63-B522-4F7B-8F05-BC7F21FB457B}"/>
              </a:ext>
            </a:extLst>
          </p:cNvPr>
          <p:cNvPicPr>
            <a:picLocks noChangeAspect="1"/>
          </p:cNvPicPr>
          <p:nvPr/>
        </p:nvPicPr>
        <p:blipFill rotWithShape="1">
          <a:blip r:embed="rId2"/>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9F3F9802-74C5-58E4-5325-482FCC6BFB33}"/>
              </a:ext>
            </a:extLst>
          </p:cNvPr>
          <p:cNvSpPr>
            <a:spLocks noGrp="1"/>
          </p:cNvSpPr>
          <p:nvPr>
            <p:ph type="title"/>
          </p:nvPr>
        </p:nvSpPr>
        <p:spPr>
          <a:xfrm>
            <a:off x="709448" y="1913950"/>
            <a:ext cx="4204137" cy="1342754"/>
          </a:xfrm>
        </p:spPr>
        <p:txBody>
          <a:bodyPr>
            <a:normAutofit/>
          </a:bodyPr>
          <a:lstStyle/>
          <a:p>
            <a:pPr algn="ctr"/>
            <a:r>
              <a:rPr lang="nb-NO" sz="3600"/>
              <a:t>Arkeologiske funn</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CA29C2-6D7C-B8BE-BF88-A14B95BCFC8E}"/>
              </a:ext>
            </a:extLst>
          </p:cNvPr>
          <p:cNvSpPr>
            <a:spLocks noGrp="1"/>
          </p:cNvSpPr>
          <p:nvPr>
            <p:ph idx="1"/>
          </p:nvPr>
        </p:nvSpPr>
        <p:spPr>
          <a:xfrm>
            <a:off x="525516" y="3417573"/>
            <a:ext cx="4593021" cy="2619839"/>
          </a:xfrm>
        </p:spPr>
        <p:txBody>
          <a:bodyPr anchor="ctr">
            <a:normAutofit/>
          </a:bodyPr>
          <a:lstStyle/>
          <a:p>
            <a:r>
              <a:rPr lang="nb-NO" sz="1800"/>
              <a:t>I dag er det arkeologiske funn som kan vise oss hvordan folk levde i vikingetiden. </a:t>
            </a:r>
          </a:p>
          <a:p>
            <a:r>
              <a:rPr lang="nb-NO" sz="1800"/>
              <a:t>Det finnes funn fra vikingetid i over store deler av Norge, særlig langs kysten og i inn i fjorder som Trondheimsfjorden, og langs Oslofjorden </a:t>
            </a:r>
          </a:p>
        </p:txBody>
      </p:sp>
    </p:spTree>
    <p:extLst>
      <p:ext uri="{BB962C8B-B14F-4D97-AF65-F5344CB8AC3E}">
        <p14:creationId xmlns:p14="http://schemas.microsoft.com/office/powerpoint/2010/main" val="150810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1B20880-98AC-4EC3-8227-117C603A69AD}"/>
              </a:ext>
            </a:extLst>
          </p:cNvPr>
          <p:cNvSpPr>
            <a:spLocks noGrp="1"/>
          </p:cNvSpPr>
          <p:nvPr>
            <p:ph type="title"/>
          </p:nvPr>
        </p:nvSpPr>
        <p:spPr>
          <a:xfrm>
            <a:off x="640080" y="325369"/>
            <a:ext cx="4368602" cy="1956841"/>
          </a:xfrm>
        </p:spPr>
        <p:txBody>
          <a:bodyPr anchor="b">
            <a:normAutofit/>
          </a:bodyPr>
          <a:lstStyle/>
          <a:p>
            <a:r>
              <a:rPr lang="nb-NO" sz="5400"/>
              <a:t>Gravhauger</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E010482-6B4F-D959-F9B6-6F19A3D46B2D}"/>
              </a:ext>
            </a:extLst>
          </p:cNvPr>
          <p:cNvSpPr>
            <a:spLocks noGrp="1"/>
          </p:cNvSpPr>
          <p:nvPr>
            <p:ph idx="1"/>
          </p:nvPr>
        </p:nvSpPr>
        <p:spPr>
          <a:xfrm>
            <a:off x="640080" y="2872899"/>
            <a:ext cx="4243589" cy="3320668"/>
          </a:xfrm>
        </p:spPr>
        <p:txBody>
          <a:bodyPr>
            <a:normAutofit fontScale="92500" lnSpcReduction="10000"/>
          </a:bodyPr>
          <a:lstStyle/>
          <a:p>
            <a:r>
              <a:rPr lang="nb-NO" sz="2200" dirty="0"/>
              <a:t>Gravskikkene i vikingetiden var </a:t>
            </a:r>
            <a:r>
              <a:rPr lang="nb-NO" sz="2200" dirty="0" err="1"/>
              <a:t>hauglegging</a:t>
            </a:r>
            <a:r>
              <a:rPr lang="nb-NO" sz="2200" dirty="0"/>
              <a:t>.</a:t>
            </a:r>
          </a:p>
          <a:p>
            <a:r>
              <a:rPr lang="nb-NO" sz="2200" dirty="0"/>
              <a:t>Høvdinger ble begravd i for eksempel båter og det ble spadd opp hauger over.</a:t>
            </a:r>
          </a:p>
          <a:p>
            <a:r>
              <a:rPr lang="nb-NO" sz="2200" dirty="0"/>
              <a:t>Flere av disse haugene er bevart eller arkeologisk utgravd. I disse finnes funn fra vikinggraver.</a:t>
            </a:r>
          </a:p>
          <a:p>
            <a:r>
              <a:rPr lang="nb-NO" sz="2200" dirty="0"/>
              <a:t>Det var vanlig å sende med smykker, våpen, mat, hester og noen ganger tjenere i vikinggraven.   </a:t>
            </a:r>
          </a:p>
        </p:txBody>
      </p:sp>
      <p:pic>
        <p:nvPicPr>
          <p:cNvPr id="4" name="Bilde 3">
            <a:extLst>
              <a:ext uri="{FF2B5EF4-FFF2-40B4-BE49-F238E27FC236}">
                <a16:creationId xmlns:a16="http://schemas.microsoft.com/office/drawing/2014/main" id="{1ECE9B77-D5ED-4F7B-86C2-9A2EE96125EE}"/>
              </a:ext>
            </a:extLst>
          </p:cNvPr>
          <p:cNvPicPr>
            <a:picLocks noChangeAspect="1"/>
          </p:cNvPicPr>
          <p:nvPr/>
        </p:nvPicPr>
        <p:blipFill rotWithShape="1">
          <a:blip r:embed="rId2"/>
          <a:srcRect l="18117" r="254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7822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0F351127-774E-435D-BE0B-F8C8D4817688}"/>
              </a:ext>
            </a:extLst>
          </p:cNvPr>
          <p:cNvPicPr>
            <a:picLocks noChangeAspect="1"/>
          </p:cNvPicPr>
          <p:nvPr/>
        </p:nvPicPr>
        <p:blipFill rotWithShape="1">
          <a:blip r:embed="rId2"/>
          <a:srcRect t="16160" r="-2" b="2245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Bilde 3">
            <a:extLst>
              <a:ext uri="{FF2B5EF4-FFF2-40B4-BE49-F238E27FC236}">
                <a16:creationId xmlns:a16="http://schemas.microsoft.com/office/drawing/2014/main" id="{228C40D7-5E1F-4CC3-8A21-65905C19623F}"/>
              </a:ext>
            </a:extLst>
          </p:cNvPr>
          <p:cNvPicPr>
            <a:picLocks noChangeAspect="1"/>
          </p:cNvPicPr>
          <p:nvPr/>
        </p:nvPicPr>
        <p:blipFill rotWithShape="1">
          <a:blip r:embed="rId3"/>
          <a:srcRect t="7253" r="-2" b="378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 name="Freeform: Shape 2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9406CDD6-C5DC-4E0F-919C-15ED0E5CEB28}"/>
              </a:ext>
            </a:extLst>
          </p:cNvPr>
          <p:cNvSpPr>
            <a:spLocks noGrp="1"/>
          </p:cNvSpPr>
          <p:nvPr>
            <p:ph type="title"/>
          </p:nvPr>
        </p:nvSpPr>
        <p:spPr>
          <a:xfrm>
            <a:off x="448056" y="859536"/>
            <a:ext cx="4832802" cy="1243584"/>
          </a:xfrm>
        </p:spPr>
        <p:txBody>
          <a:bodyPr>
            <a:normAutofit/>
          </a:bodyPr>
          <a:lstStyle/>
          <a:p>
            <a:r>
              <a:rPr lang="nb-NO" sz="3400"/>
              <a:t>Store gravhauger</a:t>
            </a:r>
          </a:p>
        </p:txBody>
      </p:sp>
      <p:sp>
        <p:nvSpPr>
          <p:cNvPr id="28" name="Rectangle 2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3D890E74-9669-41E7-9DED-A40192E157F1}"/>
              </a:ext>
            </a:extLst>
          </p:cNvPr>
          <p:cNvSpPr>
            <a:spLocks noGrp="1"/>
          </p:cNvSpPr>
          <p:nvPr>
            <p:ph idx="1"/>
          </p:nvPr>
        </p:nvSpPr>
        <p:spPr>
          <a:xfrm>
            <a:off x="448056" y="2512611"/>
            <a:ext cx="4832803" cy="3664351"/>
          </a:xfrm>
        </p:spPr>
        <p:txBody>
          <a:bodyPr>
            <a:normAutofit/>
          </a:bodyPr>
          <a:lstStyle/>
          <a:p>
            <a:r>
              <a:rPr lang="nb-NO" sz="2000" dirty="0"/>
              <a:t>Borre i Vestfold</a:t>
            </a:r>
          </a:p>
          <a:p>
            <a:r>
              <a:rPr lang="nb-NO" sz="2000" dirty="0"/>
              <a:t>Åker på Hedemarken</a:t>
            </a:r>
          </a:p>
          <a:p>
            <a:r>
              <a:rPr lang="nb-NO" sz="2000" dirty="0"/>
              <a:t>Rundt Stiklestad i Verdal</a:t>
            </a:r>
          </a:p>
          <a:p>
            <a:r>
              <a:rPr lang="nb-NO" sz="2000" dirty="0"/>
              <a:t>Stein på Ringerike</a:t>
            </a:r>
          </a:p>
          <a:p>
            <a:endParaRPr lang="nb-NO" sz="2000" dirty="0"/>
          </a:p>
        </p:txBody>
      </p:sp>
    </p:spTree>
    <p:extLst>
      <p:ext uri="{BB962C8B-B14F-4D97-AF65-F5344CB8AC3E}">
        <p14:creationId xmlns:p14="http://schemas.microsoft.com/office/powerpoint/2010/main" val="339472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D096B4-E796-47DC-58FA-1AD4D34B8B4B}"/>
              </a:ext>
            </a:extLst>
          </p:cNvPr>
          <p:cNvSpPr>
            <a:spLocks noGrp="1"/>
          </p:cNvSpPr>
          <p:nvPr>
            <p:ph type="title"/>
          </p:nvPr>
        </p:nvSpPr>
        <p:spPr>
          <a:xfrm>
            <a:off x="640080" y="325369"/>
            <a:ext cx="4368602" cy="1956841"/>
          </a:xfrm>
        </p:spPr>
        <p:txBody>
          <a:bodyPr anchor="b">
            <a:normAutofit/>
          </a:bodyPr>
          <a:lstStyle/>
          <a:p>
            <a:r>
              <a:rPr lang="nb-NO" sz="5400"/>
              <a:t>Langhus</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4ADD25E-B707-09A6-5618-85523B4D6743}"/>
              </a:ext>
            </a:extLst>
          </p:cNvPr>
          <p:cNvSpPr>
            <a:spLocks noGrp="1"/>
          </p:cNvSpPr>
          <p:nvPr>
            <p:ph idx="1"/>
          </p:nvPr>
        </p:nvSpPr>
        <p:spPr>
          <a:xfrm>
            <a:off x="640080" y="2872899"/>
            <a:ext cx="4243589" cy="3320668"/>
          </a:xfrm>
        </p:spPr>
        <p:txBody>
          <a:bodyPr>
            <a:normAutofit/>
          </a:bodyPr>
          <a:lstStyle/>
          <a:p>
            <a:r>
              <a:rPr lang="nb-NO" sz="2200"/>
              <a:t>Vikingene bodde i langhus. Det er funnet flere rester etter langhus rundt omkring i Norge.</a:t>
            </a:r>
          </a:p>
          <a:p>
            <a:r>
              <a:rPr lang="nb-NO" sz="2200"/>
              <a:t>Flere plasser er det bygd kopier av disse med bakgrunn i arkeologiske funn.</a:t>
            </a:r>
          </a:p>
          <a:p>
            <a:pPr marL="0" indent="0">
              <a:buNone/>
            </a:pPr>
            <a:endParaRPr lang="nb-NO" sz="2200"/>
          </a:p>
        </p:txBody>
      </p:sp>
      <p:pic>
        <p:nvPicPr>
          <p:cNvPr id="8194" name="Picture 2" descr="Stiklastadir, et langhus reiser seg. - DigitaltMuseum">
            <a:extLst>
              <a:ext uri="{FF2B5EF4-FFF2-40B4-BE49-F238E27FC236}">
                <a16:creationId xmlns:a16="http://schemas.microsoft.com/office/drawing/2014/main" id="{5B456C15-A569-4EC9-BD83-5580A69FE0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29" r="1366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8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0995ABB-F1CD-42CE-A100-555A647B7DFD}"/>
              </a:ext>
            </a:extLst>
          </p:cNvPr>
          <p:cNvSpPr>
            <a:spLocks noGrp="1"/>
          </p:cNvSpPr>
          <p:nvPr>
            <p:ph type="title"/>
          </p:nvPr>
        </p:nvSpPr>
        <p:spPr>
          <a:xfrm>
            <a:off x="1001684" y="170412"/>
            <a:ext cx="10178934" cy="1328730"/>
          </a:xfrm>
        </p:spPr>
        <p:txBody>
          <a:bodyPr vert="horz" lIns="91440" tIns="45720" rIns="91440" bIns="45720" rtlCol="0" anchor="b">
            <a:normAutofit fontScale="90000"/>
          </a:bodyPr>
          <a:lstStyle/>
          <a:p>
            <a:pPr algn="ctr"/>
            <a:r>
              <a:rPr lang="en-US" sz="5200" kern="1200" dirty="0" err="1">
                <a:solidFill>
                  <a:schemeClr val="tx1"/>
                </a:solidFill>
                <a:latin typeface="+mj-lt"/>
                <a:ea typeface="+mj-ea"/>
                <a:cs typeface="+mj-cs"/>
              </a:rPr>
              <a:t>Langhuset</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på</a:t>
            </a:r>
            <a:r>
              <a:rPr lang="en-US" sz="5200" kern="1200" dirty="0">
                <a:solidFill>
                  <a:schemeClr val="tx1"/>
                </a:solidFill>
                <a:latin typeface="+mj-lt"/>
                <a:ea typeface="+mj-ea"/>
                <a:cs typeface="+mj-cs"/>
              </a:rPr>
              <a:t> Stiklestad. </a:t>
            </a:r>
            <a:r>
              <a:rPr lang="en-US" sz="5200" kern="1200" dirty="0" err="1">
                <a:solidFill>
                  <a:schemeClr val="tx1"/>
                </a:solidFill>
                <a:latin typeface="+mj-lt"/>
                <a:ea typeface="+mj-ea"/>
                <a:cs typeface="+mj-cs"/>
              </a:rPr>
              <a:t>Funn</a:t>
            </a:r>
            <a:r>
              <a:rPr lang="en-US" sz="5200" kern="1200" dirty="0">
                <a:solidFill>
                  <a:schemeClr val="tx1"/>
                </a:solidFill>
                <a:latin typeface="+mj-lt"/>
                <a:ea typeface="+mj-ea"/>
                <a:cs typeface="+mj-cs"/>
              </a:rPr>
              <a:t> av </a:t>
            </a:r>
            <a:r>
              <a:rPr lang="en-US" sz="5200" kern="1200" dirty="0" err="1">
                <a:solidFill>
                  <a:schemeClr val="tx1"/>
                </a:solidFill>
                <a:latin typeface="+mj-lt"/>
                <a:ea typeface="+mj-ea"/>
                <a:cs typeface="+mj-cs"/>
              </a:rPr>
              <a:t>hustufter</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i</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åker</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på</a:t>
            </a:r>
            <a:r>
              <a:rPr lang="en-US" sz="5200" kern="1200" dirty="0">
                <a:solidFill>
                  <a:schemeClr val="tx1"/>
                </a:solidFill>
                <a:latin typeface="+mj-lt"/>
                <a:ea typeface="+mj-ea"/>
                <a:cs typeface="+mj-cs"/>
              </a:rPr>
              <a:t> Haug </a:t>
            </a:r>
            <a:r>
              <a:rPr lang="en-US" sz="5200" kern="1200" dirty="0" err="1">
                <a:solidFill>
                  <a:schemeClr val="tx1"/>
                </a:solidFill>
                <a:latin typeface="+mj-lt"/>
                <a:ea typeface="+mj-ea"/>
                <a:cs typeface="+mj-cs"/>
              </a:rPr>
              <a:t>i</a:t>
            </a:r>
            <a:r>
              <a:rPr lang="en-US" sz="5200" kern="1200" dirty="0">
                <a:solidFill>
                  <a:schemeClr val="tx1"/>
                </a:solidFill>
                <a:latin typeface="+mj-lt"/>
                <a:ea typeface="+mj-ea"/>
                <a:cs typeface="+mj-cs"/>
              </a:rPr>
              <a:t> Verdal</a:t>
            </a:r>
          </a:p>
        </p:txBody>
      </p:sp>
      <p:pic>
        <p:nvPicPr>
          <p:cNvPr id="9220" name="Picture 4" descr="Tørken brakte frem kongsgård - adressa.no">
            <a:extLst>
              <a:ext uri="{FF2B5EF4-FFF2-40B4-BE49-F238E27FC236}">
                <a16:creationId xmlns:a16="http://schemas.microsoft.com/office/drawing/2014/main" id="{6EED5D26-2A3D-4703-A0A7-67CEFEBE3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0" b="3"/>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Kultur, Viking | Planlegger langhus i Landeparken">
            <a:extLst>
              <a:ext uri="{FF2B5EF4-FFF2-40B4-BE49-F238E27FC236}">
                <a16:creationId xmlns:a16="http://schemas.microsoft.com/office/drawing/2014/main" id="{41815B47-FF28-4318-8C64-B02B669C55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7" r="-2" b="-2"/>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9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CE325F4-5A65-EB15-8577-C87C9BBD3347}"/>
              </a:ext>
            </a:extLst>
          </p:cNvPr>
          <p:cNvSpPr>
            <a:spLocks noGrp="1"/>
          </p:cNvSpPr>
          <p:nvPr>
            <p:ph type="title"/>
          </p:nvPr>
        </p:nvSpPr>
        <p:spPr>
          <a:xfrm>
            <a:off x="643467" y="321734"/>
            <a:ext cx="10905066" cy="1135737"/>
          </a:xfrm>
        </p:spPr>
        <p:txBody>
          <a:bodyPr>
            <a:normAutofit/>
          </a:bodyPr>
          <a:lstStyle/>
          <a:p>
            <a:r>
              <a:rPr lang="nb-NO" sz="3600"/>
              <a:t>Vikingskip</a:t>
            </a:r>
          </a:p>
        </p:txBody>
      </p:sp>
      <p:sp>
        <p:nvSpPr>
          <p:cNvPr id="3" name="Plassholder for innhold 2">
            <a:extLst>
              <a:ext uri="{FF2B5EF4-FFF2-40B4-BE49-F238E27FC236}">
                <a16:creationId xmlns:a16="http://schemas.microsoft.com/office/drawing/2014/main" id="{A1C27727-9FD4-F166-5FEB-43939B766892}"/>
              </a:ext>
            </a:extLst>
          </p:cNvPr>
          <p:cNvSpPr>
            <a:spLocks noGrp="1"/>
          </p:cNvSpPr>
          <p:nvPr>
            <p:ph idx="1"/>
          </p:nvPr>
        </p:nvSpPr>
        <p:spPr>
          <a:xfrm>
            <a:off x="643469" y="1782981"/>
            <a:ext cx="4008384" cy="4393982"/>
          </a:xfrm>
        </p:spPr>
        <p:txBody>
          <a:bodyPr>
            <a:normAutofit/>
          </a:bodyPr>
          <a:lstStyle/>
          <a:p>
            <a:r>
              <a:rPr lang="nb-NO" sz="2000" dirty="0"/>
              <a:t>Vikingene brukte skip når de reiste rundt i Europa. </a:t>
            </a:r>
          </a:p>
          <a:p>
            <a:r>
              <a:rPr lang="nb-NO" sz="2000" dirty="0"/>
              <a:t>Det er funnet flere skip.</a:t>
            </a:r>
          </a:p>
          <a:p>
            <a:r>
              <a:rPr lang="nb-NO" sz="2000" dirty="0"/>
              <a:t>Det er et eget museum på Bygdøy i Oslo der slike funn stilles ut.</a:t>
            </a:r>
          </a:p>
          <a:p>
            <a:r>
              <a:rPr lang="nb-NO" sz="2000" dirty="0"/>
              <a:t>Flere av disse ble funnet ved i Vestfold.</a:t>
            </a:r>
          </a:p>
          <a:p>
            <a:r>
              <a:rPr lang="nb-NO" sz="2000" dirty="0"/>
              <a:t>En av skipene har trolig tilhørt en kvinne</a:t>
            </a:r>
          </a:p>
          <a:p>
            <a:r>
              <a:rPr lang="nb-NO" sz="2000" dirty="0"/>
              <a:t>Nå er det populært å lage kopier av vikingskip</a:t>
            </a:r>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Se kildebildet">
            <a:extLst>
              <a:ext uri="{FF2B5EF4-FFF2-40B4-BE49-F238E27FC236}">
                <a16:creationId xmlns:a16="http://schemas.microsoft.com/office/drawing/2014/main" id="{DE28C2B8-12D1-4CAE-9F90-204229BFA4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5320" y="1876917"/>
            <a:ext cx="6253212" cy="4174019"/>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0309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Skal det være et vikingskip?">
            <a:extLst>
              <a:ext uri="{FF2B5EF4-FFF2-40B4-BE49-F238E27FC236}">
                <a16:creationId xmlns:a16="http://schemas.microsoft.com/office/drawing/2014/main" id="{1B54EB12-9754-46A7-A8A8-4421BDBFD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3" r="2"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Gokstadskipet – Wikipedia">
            <a:extLst>
              <a:ext uri="{FF2B5EF4-FFF2-40B4-BE49-F238E27FC236}">
                <a16:creationId xmlns:a16="http://schemas.microsoft.com/office/drawing/2014/main" id="{0A88AEB7-6A1E-4705-B65E-DB6C6BED8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76" r="-2" b="3770"/>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ikingskipshuset: Stengt - Kulturhistorisk museum">
            <a:extLst>
              <a:ext uri="{FF2B5EF4-FFF2-40B4-BE49-F238E27FC236}">
                <a16:creationId xmlns:a16="http://schemas.microsoft.com/office/drawing/2014/main" id="{1E1B99F7-8010-47C9-8728-C1BE33835C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1" r="2859"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06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75">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7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5E10F6A-D13F-604E-F877-B5300B8E003F}"/>
              </a:ext>
            </a:extLst>
          </p:cNvPr>
          <p:cNvSpPr>
            <a:spLocks noGrp="1"/>
          </p:cNvSpPr>
          <p:nvPr>
            <p:ph type="title"/>
          </p:nvPr>
        </p:nvSpPr>
        <p:spPr>
          <a:xfrm>
            <a:off x="838200" y="365760"/>
            <a:ext cx="10515600" cy="1325563"/>
          </a:xfrm>
        </p:spPr>
        <p:txBody>
          <a:bodyPr>
            <a:normAutofit/>
          </a:bodyPr>
          <a:lstStyle/>
          <a:p>
            <a:r>
              <a:rPr lang="nb-NO">
                <a:solidFill>
                  <a:schemeClr val="bg1"/>
                </a:solidFill>
              </a:rPr>
              <a:t>Hvordan finner vi spor etter vikingetiden i dag?</a:t>
            </a:r>
          </a:p>
        </p:txBody>
      </p:sp>
      <p:sp>
        <p:nvSpPr>
          <p:cNvPr id="3" name="Plassholder for innhold 2">
            <a:extLst>
              <a:ext uri="{FF2B5EF4-FFF2-40B4-BE49-F238E27FC236}">
                <a16:creationId xmlns:a16="http://schemas.microsoft.com/office/drawing/2014/main" id="{F291C05E-027D-5116-9F56-2B9D690CFD0B}"/>
              </a:ext>
            </a:extLst>
          </p:cNvPr>
          <p:cNvSpPr>
            <a:spLocks noGrp="1"/>
          </p:cNvSpPr>
          <p:nvPr>
            <p:ph idx="1"/>
          </p:nvPr>
        </p:nvSpPr>
        <p:spPr>
          <a:xfrm>
            <a:off x="841248" y="2276857"/>
            <a:ext cx="5015484" cy="3900106"/>
          </a:xfrm>
        </p:spPr>
        <p:txBody>
          <a:bodyPr anchor="ctr">
            <a:normAutofit/>
          </a:bodyPr>
          <a:lstStyle/>
          <a:p>
            <a:pPr marL="0" indent="0">
              <a:buNone/>
            </a:pPr>
            <a:r>
              <a:rPr lang="nb-NO" sz="2200"/>
              <a:t>Det finnes lite spor etter vikingetid i dag, men noe finnes.</a:t>
            </a:r>
          </a:p>
          <a:p>
            <a:pPr marL="0" indent="0">
              <a:buNone/>
            </a:pPr>
            <a:r>
              <a:rPr lang="nb-NO" sz="2200"/>
              <a:t>Bygninger er det en del av fra middelalder. </a:t>
            </a:r>
          </a:p>
          <a:p>
            <a:pPr marL="0" indent="0">
              <a:buNone/>
            </a:pPr>
            <a:r>
              <a:rPr lang="nb-NO" sz="2200"/>
              <a:t>Stiklestad kirke</a:t>
            </a:r>
          </a:p>
          <a:p>
            <a:pPr marL="0" indent="0">
              <a:buNone/>
            </a:pPr>
            <a:r>
              <a:rPr lang="nb-NO" sz="2200"/>
              <a:t>Nidarosdomen </a:t>
            </a:r>
          </a:p>
          <a:p>
            <a:pPr marL="0" indent="0">
              <a:buNone/>
            </a:pPr>
            <a:r>
              <a:rPr lang="nb-NO" sz="2200"/>
              <a:t>Alstadhaug kirke</a:t>
            </a:r>
          </a:p>
          <a:p>
            <a:pPr marL="0" indent="0">
              <a:buNone/>
            </a:pPr>
            <a:r>
              <a:rPr lang="nb-NO" sz="2200"/>
              <a:t>Gamle Sakshaug kirke</a:t>
            </a:r>
          </a:p>
          <a:p>
            <a:pPr marL="0" indent="0">
              <a:buNone/>
            </a:pPr>
            <a:r>
              <a:rPr lang="nb-NO" sz="2200"/>
              <a:t>Mære kirke</a:t>
            </a:r>
            <a:endParaRPr lang="nb-NO" sz="2200" dirty="0"/>
          </a:p>
        </p:txBody>
      </p:sp>
      <p:pic>
        <p:nvPicPr>
          <p:cNvPr id="5" name="Picture 6">
            <a:extLst>
              <a:ext uri="{FF2B5EF4-FFF2-40B4-BE49-F238E27FC236}">
                <a16:creationId xmlns:a16="http://schemas.microsoft.com/office/drawing/2014/main" id="{F3172ADF-5CAD-460D-B545-7205CA20B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50" r="-4" b="10238"/>
          <a:stretch/>
        </p:blipFill>
        <p:spPr bwMode="auto">
          <a:xfrm>
            <a:off x="6335270" y="2276857"/>
            <a:ext cx="5015484"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6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749EDF-C830-8693-F169-1FBBF9E02658}"/>
              </a:ext>
            </a:extLst>
          </p:cNvPr>
          <p:cNvSpPr>
            <a:spLocks noGrp="1"/>
          </p:cNvSpPr>
          <p:nvPr>
            <p:ph type="title"/>
          </p:nvPr>
        </p:nvSpPr>
        <p:spPr/>
        <p:txBody>
          <a:bodyPr/>
          <a:lstStyle/>
          <a:p>
            <a:r>
              <a:rPr lang="nb-NO" dirty="0"/>
              <a:t>Mynter</a:t>
            </a:r>
          </a:p>
        </p:txBody>
      </p:sp>
      <p:sp>
        <p:nvSpPr>
          <p:cNvPr id="3" name="Plassholder for innhold 2">
            <a:extLst>
              <a:ext uri="{FF2B5EF4-FFF2-40B4-BE49-F238E27FC236}">
                <a16:creationId xmlns:a16="http://schemas.microsoft.com/office/drawing/2014/main" id="{D89675D8-9057-DB4B-0AF7-3D050C69CCF2}"/>
              </a:ext>
            </a:extLst>
          </p:cNvPr>
          <p:cNvSpPr>
            <a:spLocks noGrp="1"/>
          </p:cNvSpPr>
          <p:nvPr>
            <p:ph idx="1"/>
          </p:nvPr>
        </p:nvSpPr>
        <p:spPr>
          <a:xfrm>
            <a:off x="929108" y="1825625"/>
            <a:ext cx="9653915" cy="20392233"/>
          </a:xfrm>
        </p:spPr>
        <p:txBody>
          <a:bodyPr/>
          <a:lstStyle/>
          <a:p>
            <a:r>
              <a:rPr lang="nb-NO" dirty="0"/>
              <a:t>Handel var vanlig i Norge under vikingetiden.</a:t>
            </a:r>
          </a:p>
          <a:p>
            <a:r>
              <a:rPr lang="nb-NO" dirty="0"/>
              <a:t>Det er funnet mange myntefunn, men også gull </a:t>
            </a:r>
          </a:p>
          <a:p>
            <a:pPr marL="0" indent="0">
              <a:buNone/>
            </a:pPr>
            <a:r>
              <a:rPr lang="nb-NO" dirty="0"/>
              <a:t> som ble brukt til handel</a:t>
            </a:r>
          </a:p>
          <a:p>
            <a:pPr marL="0" indent="0">
              <a:buNone/>
            </a:pPr>
            <a:endParaRPr lang="nb-NO" dirty="0"/>
          </a:p>
        </p:txBody>
      </p:sp>
      <p:pic>
        <p:nvPicPr>
          <p:cNvPr id="12294" name="Picture 6" descr="1200 år gammel arabisk sølvmynt funnet på Gran">
            <a:extLst>
              <a:ext uri="{FF2B5EF4-FFF2-40B4-BE49-F238E27FC236}">
                <a16:creationId xmlns:a16="http://schemas.microsoft.com/office/drawing/2014/main" id="{B883D68C-E454-4BBB-B265-0A7827D16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044" y="3424238"/>
            <a:ext cx="219446" cy="221563"/>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05D785D0-F2E0-4055-AECF-F6C6039D6515}"/>
              </a:ext>
            </a:extLst>
          </p:cNvPr>
          <p:cNvPicPr>
            <a:picLocks noChangeAspect="1"/>
          </p:cNvPicPr>
          <p:nvPr/>
        </p:nvPicPr>
        <p:blipFill>
          <a:blip r:embed="rId3"/>
          <a:stretch>
            <a:fillRect/>
          </a:stretch>
        </p:blipFill>
        <p:spPr>
          <a:xfrm>
            <a:off x="8264996" y="568533"/>
            <a:ext cx="2715854" cy="1672809"/>
          </a:xfrm>
          <a:prstGeom prst="rect">
            <a:avLst/>
          </a:prstGeom>
        </p:spPr>
      </p:pic>
      <p:pic>
        <p:nvPicPr>
          <p:cNvPr id="12298" name="Picture 10" descr="Norske mynter – Wikipedia">
            <a:extLst>
              <a:ext uri="{FF2B5EF4-FFF2-40B4-BE49-F238E27FC236}">
                <a16:creationId xmlns:a16="http://schemas.microsoft.com/office/drawing/2014/main" id="{34F19C6C-1F51-4973-9222-F90973612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865" y="3375320"/>
            <a:ext cx="5000902" cy="27507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Vikingskatten frå Hoen i Viken - Kulturhistorisk museum">
            <a:extLst>
              <a:ext uri="{FF2B5EF4-FFF2-40B4-BE49-F238E27FC236}">
                <a16:creationId xmlns:a16="http://schemas.microsoft.com/office/drawing/2014/main" id="{54E59F8B-66A5-40C5-8C47-0465CE011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996" y="2754197"/>
            <a:ext cx="28575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58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Trønderske vikinger dro tidlig på langferd">
            <a:extLst>
              <a:ext uri="{FF2B5EF4-FFF2-40B4-BE49-F238E27FC236}">
                <a16:creationId xmlns:a16="http://schemas.microsoft.com/office/drawing/2014/main" id="{89653BAD-A6C8-4946-A9E9-9729685866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Historie, Kulturminner | Funnene i «gravhaug åtte» avslørte en mektig  husfrue på Geite">
            <a:extLst>
              <a:ext uri="{FF2B5EF4-FFF2-40B4-BE49-F238E27FC236}">
                <a16:creationId xmlns:a16="http://schemas.microsoft.com/office/drawing/2014/main" id="{78F1A23C-8457-4A4A-A8DE-C9F402C8D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98"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4342" name="Picture 6" descr="KUNST SOM KOMMUNIKASJON .-">
            <a:extLst>
              <a:ext uri="{FF2B5EF4-FFF2-40B4-BE49-F238E27FC236}">
                <a16:creationId xmlns:a16="http://schemas.microsoft.com/office/drawing/2014/main" id="{7351C37E-EF6E-4BD3-B218-705875E9DE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529"/>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F07337D-9C5A-9468-7463-18722F283548}"/>
              </a:ext>
            </a:extLst>
          </p:cNvPr>
          <p:cNvSpPr>
            <a:spLocks noGrp="1"/>
          </p:cNvSpPr>
          <p:nvPr>
            <p:ph type="title"/>
          </p:nvPr>
        </p:nvSpPr>
        <p:spPr>
          <a:xfrm>
            <a:off x="448056" y="685800"/>
            <a:ext cx="2807208" cy="1325563"/>
          </a:xfrm>
        </p:spPr>
        <p:txBody>
          <a:bodyPr>
            <a:normAutofit/>
          </a:bodyPr>
          <a:lstStyle/>
          <a:p>
            <a:r>
              <a:rPr lang="nb-NO" sz="2800" dirty="0"/>
              <a:t>Smykker </a:t>
            </a:r>
            <a:r>
              <a:rPr lang="nb-NO" sz="2800"/>
              <a:t>og våpen</a:t>
            </a:r>
          </a:p>
        </p:txBody>
      </p:sp>
      <p:sp>
        <p:nvSpPr>
          <p:cNvPr id="81" name="Rectangle 8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D78A71D-752D-B6E0-67E9-5D793A8F2E91}"/>
              </a:ext>
            </a:extLst>
          </p:cNvPr>
          <p:cNvSpPr>
            <a:spLocks noGrp="1"/>
          </p:cNvSpPr>
          <p:nvPr>
            <p:ph idx="1"/>
          </p:nvPr>
        </p:nvSpPr>
        <p:spPr>
          <a:xfrm>
            <a:off x="448056" y="2258568"/>
            <a:ext cx="2807208" cy="3922776"/>
          </a:xfrm>
        </p:spPr>
        <p:txBody>
          <a:bodyPr>
            <a:normAutofit/>
          </a:bodyPr>
          <a:lstStyle/>
          <a:p>
            <a:r>
              <a:rPr lang="nb-NO" sz="1700" dirty="0"/>
              <a:t>Det er gjort mange smykkefunn i Norge fra vikingetid. Både kvinne- og mannsmykker. </a:t>
            </a:r>
          </a:p>
        </p:txBody>
      </p:sp>
    </p:spTree>
    <p:extLst>
      <p:ext uri="{BB962C8B-B14F-4D97-AF65-F5344CB8AC3E}">
        <p14:creationId xmlns:p14="http://schemas.microsoft.com/office/powerpoint/2010/main" val="1622346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5E41F0-5869-AAF0-0B9F-DC610811018A}"/>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CF90FE0-AC68-D8A4-6400-1EC294DD7E5D}"/>
              </a:ext>
            </a:extLst>
          </p:cNvPr>
          <p:cNvSpPr>
            <a:spLocks noGrp="1"/>
          </p:cNvSpPr>
          <p:nvPr>
            <p:ph idx="1"/>
          </p:nvPr>
        </p:nvSpPr>
        <p:spPr>
          <a:xfrm>
            <a:off x="838200" y="1850792"/>
            <a:ext cx="10515600" cy="4351338"/>
          </a:xfrm>
        </p:spPr>
        <p:txBody>
          <a:bodyPr/>
          <a:lstStyle/>
          <a:p>
            <a:r>
              <a:rPr lang="nn-NO" dirty="0">
                <a:hlinkClick r:id="rId2"/>
              </a:rPr>
              <a:t>Olavsskrinet – Store norske leksikon (snl.no)</a:t>
            </a:r>
            <a:endParaRPr lang="nn-NO" dirty="0"/>
          </a:p>
          <a:p>
            <a:r>
              <a:rPr lang="nb-NO" dirty="0">
                <a:hlinkClick r:id="rId3"/>
              </a:rPr>
              <a:t>Heimskringla : Olav den helliges saga (olhov.net)</a:t>
            </a:r>
            <a:endParaRPr lang="nn-NO" dirty="0">
              <a:hlinkClick r:id="rId4"/>
            </a:endParaRPr>
          </a:p>
          <a:p>
            <a:r>
              <a:rPr lang="nn-NO" dirty="0">
                <a:hlinkClick r:id="rId4"/>
              </a:rPr>
              <a:t>Olav den </a:t>
            </a:r>
            <a:r>
              <a:rPr lang="nn-NO" dirty="0" err="1">
                <a:hlinkClick r:id="rId4"/>
              </a:rPr>
              <a:t>helliges</a:t>
            </a:r>
            <a:r>
              <a:rPr lang="nn-NO" dirty="0">
                <a:hlinkClick r:id="rId4"/>
              </a:rPr>
              <a:t> saga - Norsk (SF</a:t>
            </a:r>
          </a:p>
          <a:p>
            <a:r>
              <a:rPr lang="nn-NO" dirty="0">
                <a:hlinkClick r:id="rId4"/>
              </a:rPr>
              <a:t> v</a:t>
            </a:r>
            <a:r>
              <a:rPr lang="nb-NO" dirty="0">
                <a:hlinkClick r:id="rId5"/>
              </a:rPr>
              <a:t>https://www.katolsk.no/biografier/historisk/olav</a:t>
            </a:r>
            <a:r>
              <a:rPr lang="nn-NO" dirty="0">
                <a:hlinkClick r:id="rId4"/>
              </a:rPr>
              <a:t>g2) – </a:t>
            </a:r>
            <a:r>
              <a:rPr lang="nn-NO" dirty="0" err="1">
                <a:hlinkClick r:id="rId4"/>
              </a:rPr>
              <a:t>NDLA</a:t>
            </a:r>
            <a:endParaRPr lang="nn-NO" dirty="0"/>
          </a:p>
          <a:p>
            <a:endParaRPr lang="nb-NO" dirty="0"/>
          </a:p>
        </p:txBody>
      </p:sp>
    </p:spTree>
    <p:extLst>
      <p:ext uri="{BB962C8B-B14F-4D97-AF65-F5344CB8AC3E}">
        <p14:creationId xmlns:p14="http://schemas.microsoft.com/office/powerpoint/2010/main" val="397530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lstadhaug kirke | Buildings &amp; Monuments | Levanger | Norway">
            <a:extLst>
              <a:ext uri="{FF2B5EF4-FFF2-40B4-BE49-F238E27FC236}">
                <a16:creationId xmlns:a16="http://schemas.microsoft.com/office/drawing/2014/main" id="{F5D7FDDB-2542-49A1-A767-1ED103AF07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60" r="-2" b="6809"/>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ære kirke | Kirka på Mære ble reist på 1100 tallet på tufte… | Flickr">
            <a:extLst>
              <a:ext uri="{FF2B5EF4-FFF2-40B4-BE49-F238E27FC236}">
                <a16:creationId xmlns:a16="http://schemas.microsoft.com/office/drawing/2014/main" id="{103B5D91-9767-4523-894E-FC82A7CC7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35" r="-2" b="9990"/>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25EF1935-A244-E74F-457B-87EC4FDE903C}"/>
              </a:ext>
            </a:extLst>
          </p:cNvPr>
          <p:cNvSpPr>
            <a:spLocks noGrp="1"/>
          </p:cNvSpPr>
          <p:nvPr>
            <p:ph type="title"/>
          </p:nvPr>
        </p:nvSpPr>
        <p:spPr>
          <a:xfrm>
            <a:off x="448056" y="859536"/>
            <a:ext cx="4832802" cy="1243584"/>
          </a:xfrm>
        </p:spPr>
        <p:txBody>
          <a:bodyPr>
            <a:normAutofit/>
          </a:bodyPr>
          <a:lstStyle/>
          <a:p>
            <a:r>
              <a:rPr lang="nb-NO" sz="3400"/>
              <a:t>Plassering av kirker </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2CDC312B-EC0C-4541-58DC-67D90F5786CE}"/>
              </a:ext>
            </a:extLst>
          </p:cNvPr>
          <p:cNvSpPr>
            <a:spLocks noGrp="1"/>
          </p:cNvSpPr>
          <p:nvPr>
            <p:ph idx="1"/>
          </p:nvPr>
        </p:nvSpPr>
        <p:spPr>
          <a:xfrm>
            <a:off x="448056" y="2512611"/>
            <a:ext cx="4832803" cy="3664351"/>
          </a:xfrm>
        </p:spPr>
        <p:txBody>
          <a:bodyPr>
            <a:normAutofit/>
          </a:bodyPr>
          <a:lstStyle/>
          <a:p>
            <a:r>
              <a:rPr lang="nb-NO" sz="2000"/>
              <a:t>I middelalderen ble kirker ofte plassert på hauger. Åpne og lett synlig slik som på Mære, Alstadhaug og Sakshaug</a:t>
            </a:r>
          </a:p>
          <a:p>
            <a:r>
              <a:rPr lang="nb-NO" sz="2000"/>
              <a:t>Ofte var kirkene bygd der det hadde vært gamle hov, slik som på Mære. </a:t>
            </a:r>
          </a:p>
        </p:txBody>
      </p:sp>
    </p:spTree>
    <p:extLst>
      <p:ext uri="{BB962C8B-B14F-4D97-AF65-F5344CB8AC3E}">
        <p14:creationId xmlns:p14="http://schemas.microsoft.com/office/powerpoint/2010/main" val="26702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83A872D-F0E4-1FBA-83EF-8EE4DA29DED4}"/>
              </a:ext>
            </a:extLst>
          </p:cNvPr>
          <p:cNvSpPr>
            <a:spLocks noGrp="1"/>
          </p:cNvSpPr>
          <p:nvPr>
            <p:ph type="title"/>
          </p:nvPr>
        </p:nvSpPr>
        <p:spPr>
          <a:xfrm>
            <a:off x="6412121" y="321734"/>
            <a:ext cx="5136412" cy="1135737"/>
          </a:xfrm>
        </p:spPr>
        <p:txBody>
          <a:bodyPr>
            <a:normAutofit/>
          </a:bodyPr>
          <a:lstStyle/>
          <a:p>
            <a:r>
              <a:rPr lang="nb-NO" sz="3600" dirty="0"/>
              <a:t>Stiklestad kirke og Nidarosdomen</a:t>
            </a:r>
          </a:p>
        </p:txBody>
      </p:sp>
      <p:pic>
        <p:nvPicPr>
          <p:cNvPr id="6" name="Picture 6" descr="Trivelige Trondheim - TORP">
            <a:extLst>
              <a:ext uri="{FF2B5EF4-FFF2-40B4-BE49-F238E27FC236}">
                <a16:creationId xmlns:a16="http://schemas.microsoft.com/office/drawing/2014/main" id="{F9F14281-2A27-4DDB-9C6C-F8BCEE914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 r="2" b="9723"/>
          <a:stretch/>
        </p:blipFill>
        <p:spPr bwMode="auto">
          <a:xfrm>
            <a:off x="0" y="3429000"/>
            <a:ext cx="5779884" cy="3428990"/>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90" name="Rectangle 8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Stiklestad Nasjonale Kultursenter | Family Activities | Verdal | Norway">
            <a:extLst>
              <a:ext uri="{FF2B5EF4-FFF2-40B4-BE49-F238E27FC236}">
                <a16:creationId xmlns:a16="http://schemas.microsoft.com/office/drawing/2014/main" id="{FA0A948A-9468-4420-903D-D052C9E1C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75" r="2" b="2"/>
          <a:stretch/>
        </p:blipFill>
        <p:spPr bwMode="auto">
          <a:xfrm>
            <a:off x="0" y="-10"/>
            <a:ext cx="5779884"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D99FCCAA-3CF9-2D2D-AB70-F7856426EBFB}"/>
              </a:ext>
            </a:extLst>
          </p:cNvPr>
          <p:cNvSpPr>
            <a:spLocks noGrp="1"/>
          </p:cNvSpPr>
          <p:nvPr>
            <p:ph idx="1"/>
          </p:nvPr>
        </p:nvSpPr>
        <p:spPr>
          <a:xfrm>
            <a:off x="6412120" y="1782981"/>
            <a:ext cx="5136412" cy="4393982"/>
          </a:xfrm>
        </p:spPr>
        <p:txBody>
          <a:bodyPr>
            <a:normAutofit/>
          </a:bodyPr>
          <a:lstStyle/>
          <a:p>
            <a:r>
              <a:rPr lang="nb-NO" sz="1700" dirty="0"/>
              <a:t>Både Stiklestad kirke og Nidarosdomen har ei utypisk plassering i forhold til andre middelalderkirker.</a:t>
            </a:r>
          </a:p>
          <a:p>
            <a:r>
              <a:rPr lang="nb-NO" sz="1700" dirty="0"/>
              <a:t>Nidarosdomen ligger ved elvebredden langs Nidelva</a:t>
            </a:r>
          </a:p>
          <a:p>
            <a:r>
              <a:rPr lang="nb-NO" sz="1700" dirty="0"/>
              <a:t>Stiklestad kirke ligger nede li landskapet, på en åker.</a:t>
            </a:r>
          </a:p>
          <a:p>
            <a:r>
              <a:rPr lang="nb-NO" sz="1700" dirty="0"/>
              <a:t>Dette er klare tegn på at disse kirkene er plassert der av en annen grunn. </a:t>
            </a:r>
          </a:p>
          <a:p>
            <a:r>
              <a:rPr lang="nb-NO" sz="1700" dirty="0"/>
              <a:t>Stiklestad kirke er reist over plassen der Olav den Hellige fall, altså på slagstedet. Det var på en slette og ikke på en topp.</a:t>
            </a:r>
          </a:p>
          <a:p>
            <a:r>
              <a:rPr lang="nb-NO" sz="1700" dirty="0"/>
              <a:t>Nidarosdomen er reist over plassen Torgils Bonde fra Stiklestad begravde liket av Olav.</a:t>
            </a:r>
          </a:p>
          <a:p>
            <a:r>
              <a:rPr lang="nb-NO" sz="1700" dirty="0"/>
              <a:t>Torgils bonde ble pålagt av Olav å ta vare på hans lik hvis han falt. Han rodde siden like til Kaupangen ved Nidaros, og begravde det ved Nidelva sin bred</a:t>
            </a:r>
          </a:p>
        </p:txBody>
      </p:sp>
      <p:sp>
        <p:nvSpPr>
          <p:cNvPr id="93" name="Isosceles Triangle 9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7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81F645B-AA58-B57C-DC9C-B0CA77D73781}"/>
              </a:ext>
            </a:extLst>
          </p:cNvPr>
          <p:cNvSpPr>
            <a:spLocks noGrp="1"/>
          </p:cNvSpPr>
          <p:nvPr>
            <p:ph type="title"/>
          </p:nvPr>
        </p:nvSpPr>
        <p:spPr>
          <a:xfrm>
            <a:off x="572493" y="238539"/>
            <a:ext cx="11018520" cy="1434415"/>
          </a:xfrm>
        </p:spPr>
        <p:txBody>
          <a:bodyPr anchor="b">
            <a:normAutofit fontScale="90000"/>
          </a:bodyPr>
          <a:lstStyle/>
          <a:p>
            <a:r>
              <a:rPr lang="nb-NO" sz="5400" dirty="0"/>
              <a:t>Torgils Bondes betydning for plasseringen av Nidarosdomen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DECBC32-B516-E248-330A-30D418399D7E}"/>
              </a:ext>
            </a:extLst>
          </p:cNvPr>
          <p:cNvSpPr>
            <a:spLocks noGrp="1"/>
          </p:cNvSpPr>
          <p:nvPr>
            <p:ph idx="1"/>
          </p:nvPr>
        </p:nvSpPr>
        <p:spPr>
          <a:xfrm>
            <a:off x="572493" y="2071316"/>
            <a:ext cx="6713552" cy="4119172"/>
          </a:xfrm>
        </p:spPr>
        <p:txBody>
          <a:bodyPr anchor="t">
            <a:normAutofit/>
          </a:bodyPr>
          <a:lstStyle/>
          <a:p>
            <a:r>
              <a:rPr lang="nb-NO" sz="2200" b="0" i="0" dirty="0">
                <a:effectLst/>
                <a:latin typeface="Times New Roman" panose="02020603050405020304" pitchFamily="18" charset="0"/>
              </a:rPr>
              <a:t>«Det var en mann som het Torgils </a:t>
            </a:r>
            <a:r>
              <a:rPr lang="nb-NO" sz="2200" b="0" i="0" dirty="0" err="1">
                <a:effectLst/>
                <a:latin typeface="Times New Roman" panose="02020603050405020304" pitchFamily="18" charset="0"/>
              </a:rPr>
              <a:t>Hålmuson</a:t>
            </a:r>
            <a:r>
              <a:rPr lang="nb-NO" sz="2200" b="0" i="0" dirty="0">
                <a:effectLst/>
                <a:latin typeface="Times New Roman" panose="02020603050405020304" pitchFamily="18" charset="0"/>
              </a:rPr>
              <a:t> ; han var bonden som bodde på Stiklestad og far til Grim den gode. Torgils tilbød kongen sin hjelp og at han skulle være med ham i slaget. Kongen sa at han skulle ha takk for det, men, sa kongen, jeg vil at du ikke skal være med i slaget, bonde. gjør heller dette for oss, berg de av mennene våre som er såret etter slaget og gi ei grav til dem som faller i slaget. Og likeså, bonde, om det skulle hende at jeg falt i dette slaget, vis da mitt lik den siste tjeneste som trengs, om det da ikke blir nektet deg. Torgils lovte kongen det han bad om.»</a:t>
            </a:r>
            <a:endParaRPr lang="nb-NO" sz="2200" dirty="0"/>
          </a:p>
        </p:txBody>
      </p:sp>
      <p:pic>
        <p:nvPicPr>
          <p:cNvPr id="4" name="Bilde 3">
            <a:extLst>
              <a:ext uri="{FF2B5EF4-FFF2-40B4-BE49-F238E27FC236}">
                <a16:creationId xmlns:a16="http://schemas.microsoft.com/office/drawing/2014/main" id="{FBBD55FA-3D5F-D20D-8081-EF2B217BFF28}"/>
              </a:ext>
            </a:extLst>
          </p:cNvPr>
          <p:cNvPicPr>
            <a:picLocks noChangeAspect="1"/>
          </p:cNvPicPr>
          <p:nvPr/>
        </p:nvPicPr>
        <p:blipFill rotWithShape="1">
          <a:blip r:embed="rId2"/>
          <a:srcRect l="17392" r="10599"/>
          <a:stretch/>
        </p:blipFill>
        <p:spPr>
          <a:xfrm>
            <a:off x="7675658" y="2093976"/>
            <a:ext cx="3941064" cy="4096512"/>
          </a:xfrm>
          <a:prstGeom prst="rect">
            <a:avLst/>
          </a:prstGeom>
        </p:spPr>
      </p:pic>
    </p:spTree>
    <p:extLst>
      <p:ext uri="{BB962C8B-B14F-4D97-AF65-F5344CB8AC3E}">
        <p14:creationId xmlns:p14="http://schemas.microsoft.com/office/powerpoint/2010/main" val="425678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260C26-6E49-4549-9AA5-07D3760E37A3}"/>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6EED513A-6EFA-B27A-04C2-DF1C08541BB4}"/>
              </a:ext>
            </a:extLst>
          </p:cNvPr>
          <p:cNvSpPr>
            <a:spLocks noGrp="1"/>
          </p:cNvSpPr>
          <p:nvPr>
            <p:ph idx="1"/>
          </p:nvPr>
        </p:nvSpPr>
        <p:spPr/>
        <p:txBody>
          <a:bodyPr/>
          <a:lstStyle/>
          <a:p>
            <a:pPr marL="0" indent="0">
              <a:buNone/>
            </a:pPr>
            <a:r>
              <a:rPr lang="nb-NO" b="0" i="0" dirty="0">
                <a:solidFill>
                  <a:srgbClr val="000000"/>
                </a:solidFill>
                <a:effectLst/>
                <a:latin typeface="Times New Roman" panose="02020603050405020304" pitchFamily="18" charset="0"/>
              </a:rPr>
              <a:t>Torgils </a:t>
            </a:r>
            <a:r>
              <a:rPr lang="nb-NO" b="0" i="0" dirty="0" err="1">
                <a:solidFill>
                  <a:srgbClr val="000000"/>
                </a:solidFill>
                <a:effectLst/>
                <a:latin typeface="Times New Roman" panose="02020603050405020304" pitchFamily="18" charset="0"/>
              </a:rPr>
              <a:t>Hålmuson</a:t>
            </a:r>
            <a:r>
              <a:rPr lang="nb-NO" b="0" i="0" dirty="0">
                <a:solidFill>
                  <a:srgbClr val="000000"/>
                </a:solidFill>
                <a:effectLst/>
                <a:latin typeface="Times New Roman" panose="02020603050405020304" pitchFamily="18" charset="0"/>
              </a:rPr>
              <a:t> og Grim, sønnen hans, gikk til valplassen da det var blitt mørkt. De tok kong Olavs lik og bar det bort til et lite tomt skur på den andre sida av garden. De hadde med seg lys og vann ; så tok de klærne av liket og vasket det og svøpte det inn i linduker og la det der i huset og skjulte det med ved, så ingen kunne se det, om det skulle komme noen inn i huset. Så gikk de bort og hjem til garden.</a:t>
            </a:r>
            <a:endParaRPr lang="nb-NO" dirty="0"/>
          </a:p>
        </p:txBody>
      </p:sp>
    </p:spTree>
    <p:extLst>
      <p:ext uri="{BB962C8B-B14F-4D97-AF65-F5344CB8AC3E}">
        <p14:creationId xmlns:p14="http://schemas.microsoft.com/office/powerpoint/2010/main" val="85248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33592E-F4A0-DF58-3442-CC10E354C07C}"/>
              </a:ext>
            </a:extLst>
          </p:cNvPr>
          <p:cNvSpPr>
            <a:spLocks noGrp="1"/>
          </p:cNvSpPr>
          <p:nvPr>
            <p:ph type="title"/>
          </p:nvPr>
        </p:nvSpPr>
        <p:spPr>
          <a:xfrm>
            <a:off x="572493" y="238539"/>
            <a:ext cx="11018520" cy="1434415"/>
          </a:xfrm>
        </p:spPr>
        <p:txBody>
          <a:bodyPr anchor="b">
            <a:normAutofit/>
          </a:bodyPr>
          <a:lstStyle/>
          <a:p>
            <a:br>
              <a:rPr lang="nb-NO" sz="3000"/>
            </a:br>
            <a:r>
              <a:rPr lang="nb-NO" sz="3000"/>
              <a:t>Miraklet på Olavshaugen</a:t>
            </a:r>
            <a:br>
              <a:rPr lang="nb-NO" sz="3000"/>
            </a:br>
            <a:endParaRPr lang="nb-NO" sz="3000"/>
          </a:p>
        </p:txBody>
      </p:sp>
      <p:sp>
        <p:nvSpPr>
          <p:cNvPr id="7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F6DDF95-DF5A-9F95-D5F0-03A61660DA00}"/>
              </a:ext>
            </a:extLst>
          </p:cNvPr>
          <p:cNvSpPr>
            <a:spLocks noGrp="1"/>
          </p:cNvSpPr>
          <p:nvPr>
            <p:ph idx="1"/>
          </p:nvPr>
        </p:nvSpPr>
        <p:spPr>
          <a:xfrm>
            <a:off x="572493" y="2071316"/>
            <a:ext cx="6713552" cy="4119172"/>
          </a:xfrm>
        </p:spPr>
        <p:txBody>
          <a:bodyPr anchor="t">
            <a:normAutofit/>
          </a:bodyPr>
          <a:lstStyle/>
          <a:p>
            <a:pPr marL="0" indent="0">
              <a:buNone/>
            </a:pPr>
            <a:r>
              <a:rPr lang="nb-NO" sz="1200" b="0" i="0">
                <a:effectLst/>
                <a:latin typeface="Times New Roman" panose="02020603050405020304" pitchFamily="18" charset="0"/>
              </a:rPr>
              <a:t>Med begge hærene hadde det fulgt mange stakkarer og fattigfolk som tigget om mat ; og mye slikt folk hadde blitt igjen der om kvelden etter slaget. Da det ble natt, så de seg om etter herberge rundt i alle husene, både små og store. Det var en blind mann der som det blir fortalt om. Han var fattig, og gutten hans gikk med ham og leidde ham, de gikk omkring ute på garden og lette etter herberge. De kom til det samme skuret. Døra var så lav at de nesten måtte krype inn. Da den blinde mannen kom inn i huset, famlet han for seg omkring på golvet og lette etter et sted han kunne legge seg. Han hadde ei hette på hodet, og hetta glei ned foran ansiktet på ham da han bøyde seg ned. Han kjente med handa at det var en dam på golvet. Så tok han hendene opp av vannet og rettet på hetta, og så kom fingrene opp i øynene, og straks fikk han slik kløe i øyenbrynene at han strøk seg over sjølve øynene med de våte fingrene. Etterpå krøp han ut av huset igjen og sa at det gikk ikke an å ligge der inne, for det var vått alle steder.</a:t>
            </a:r>
          </a:p>
          <a:p>
            <a:pPr marL="0" indent="0">
              <a:buNone/>
            </a:pPr>
            <a:br>
              <a:rPr lang="nb-NO" sz="1200"/>
            </a:br>
            <a:r>
              <a:rPr lang="nb-NO" sz="1200" b="0" i="0">
                <a:effectLst/>
                <a:latin typeface="Times New Roman" panose="02020603050405020304" pitchFamily="18" charset="0"/>
              </a:rPr>
              <a:t> Men da han kom ut av huset, kunne han straks tydelig se hendene sine og alt annet som var nær nok til at han kunne se det for nattemørket. Han gikk straks hjem til garden og inn i stua og sa til alle som var der, at han hadde fått synet sitt igjen, og nå kunne han se. Men det var mange der som visste at han hadde vært blind lenge ; for han hadde vært der før og gått omkring i bygdene. Han sa at han så første gang da han kom ut av et lite usselt hus. &lt;Og allting var vått der inne,&gt; sa han. &lt;Jeg tok i det med hendene og gnei meg i øynene med de våte hendene.&gt; Han sa også hvor huset var. De som var der og så dette, undret seg svært over det som hadde hendt og talte med hverandre om hva det kunne være inne i det huset. Men Torgils bonde og Grim, sønnen hans, mente de visste hvordan det hang sammen med denne hendingen. De ble svært redde for at kongens uvenner skulle gå og ransake huset. Så listet de seg bort og kom til huset og tok liket og flyttet det ut i hagen og gjemte det der. Siden gikk de tilbake til garden og sov der natta over.</a:t>
            </a:r>
            <a:endParaRPr lang="nb-NO" sz="1200"/>
          </a:p>
        </p:txBody>
      </p:sp>
      <p:pic>
        <p:nvPicPr>
          <p:cNvPr id="4" name="Picture 4" descr="Olavsstøtta | St Olav memorial. Stiklestad, Verdal, Norway | Erik Stenvik |  Flickr">
            <a:extLst>
              <a:ext uri="{FF2B5EF4-FFF2-40B4-BE49-F238E27FC236}">
                <a16:creationId xmlns:a16="http://schemas.microsoft.com/office/drawing/2014/main" id="{31EC8546-BEA1-41E3-BFBE-15E2E7CE4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63" r="21521"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B2574F-E847-4A57-E7C0-0098EE549D12}"/>
              </a:ext>
            </a:extLst>
          </p:cNvPr>
          <p:cNvSpPr>
            <a:spLocks noGrp="1"/>
          </p:cNvSpPr>
          <p:nvPr>
            <p:ph type="title"/>
          </p:nvPr>
        </p:nvSpPr>
        <p:spPr>
          <a:xfrm>
            <a:off x="572493" y="238539"/>
            <a:ext cx="11018520" cy="1434415"/>
          </a:xfrm>
        </p:spPr>
        <p:txBody>
          <a:bodyPr anchor="b">
            <a:normAutofit/>
          </a:bodyPr>
          <a:lstStyle/>
          <a:p>
            <a:endParaRPr lang="nb-NO" sz="5400"/>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D7884D9-B7A2-0235-61F5-F156B6E404A5}"/>
              </a:ext>
            </a:extLst>
          </p:cNvPr>
          <p:cNvSpPr>
            <a:spLocks noGrp="1"/>
          </p:cNvSpPr>
          <p:nvPr>
            <p:ph idx="1"/>
          </p:nvPr>
        </p:nvSpPr>
        <p:spPr>
          <a:xfrm>
            <a:off x="572493" y="2071316"/>
            <a:ext cx="6713552" cy="4119172"/>
          </a:xfrm>
        </p:spPr>
        <p:txBody>
          <a:bodyPr anchor="t">
            <a:normAutofit/>
          </a:bodyPr>
          <a:lstStyle/>
          <a:p>
            <a:pPr marL="0" indent="0">
              <a:buNone/>
            </a:pPr>
            <a:r>
              <a:rPr lang="nb-NO" sz="1400" b="0" i="0">
                <a:effectLst/>
                <a:latin typeface="Times New Roman" panose="02020603050405020304" pitchFamily="18" charset="0"/>
              </a:rPr>
              <a:t>Torsdagen kom Tore Hund ned fra Verdalen og ut til Stiklestad, og en stor hær fulgte ham. Der var også mye av bondehæren i forvegen. Så tok de igjen til å rydde opp mellom de falne. Folk flyttet bort likene av frender og venner og hjalp de sårede som de ville lege, men en stor mengde var død etter at slaget var slutt.</a:t>
            </a:r>
          </a:p>
          <a:p>
            <a:pPr marL="0" indent="0">
              <a:buNone/>
            </a:pPr>
            <a:br>
              <a:rPr lang="nb-NO" sz="1400"/>
            </a:br>
            <a:r>
              <a:rPr lang="nb-NO" sz="1400" b="0" i="0">
                <a:effectLst/>
                <a:latin typeface="Times New Roman" panose="02020603050405020304" pitchFamily="18" charset="0"/>
              </a:rPr>
              <a:t> Tore Hund gikk bort dit kongen hadde falt, og lette etter liket, og da han ikke fant det, spurte han seg for om det var noen som kunne si ham hvor liket var blitt av, men det var ingen som visste det. Så spurte han Torgils bonde om han visste noe om hvor kongens lik var. Torgils svarte slik : &lt;Jeg var ikke med i slaget, og jeg vet ikke stort om det. De sier så mye nå. Det er noen som sier at kong Olav har vært sett oppe ved Stav i natt, og en flokk menn med ham. Og om han har falt, så har vel noen av flokken deres gjemt bort liket hans i holt og røyser.&gt;</a:t>
            </a:r>
          </a:p>
          <a:p>
            <a:pPr marL="0" indent="0">
              <a:buNone/>
            </a:pPr>
            <a:br>
              <a:rPr lang="nb-NO" sz="1400"/>
            </a:br>
            <a:r>
              <a:rPr lang="nb-NO" sz="1400" b="0" i="0">
                <a:effectLst/>
                <a:latin typeface="Times New Roman" panose="02020603050405020304" pitchFamily="18" charset="0"/>
              </a:rPr>
              <a:t> Men enda Tore nok mente han visste sikkert at kongen hadde falt, så var det mange som gikk med på dette og tok til å mumle om at kongen visst hadde kommet seg unna fra kampen, og at det ikke ville vare lenge før han fikk seg hær og kom imot dem. Så drog Tore om bord på skipene sine og videre ut gjennom fjorden. Nå tok hele bondehæren til å spre seg, og de tok med seg bort alle de sårede som det gikk an å røre på.</a:t>
            </a:r>
            <a:endParaRPr lang="nb-NO" sz="1400"/>
          </a:p>
        </p:txBody>
      </p:sp>
      <p:pic>
        <p:nvPicPr>
          <p:cNvPr id="6146" name="Picture 2" descr="Hundsok – Tore Hunds dag | Har det på tunga">
            <a:extLst>
              <a:ext uri="{FF2B5EF4-FFF2-40B4-BE49-F238E27FC236}">
                <a16:creationId xmlns:a16="http://schemas.microsoft.com/office/drawing/2014/main" id="{4FC5885B-2F64-4116-95CC-977D9902C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80" r="1142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6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7296B15-E37F-524D-52AE-47ADAFE23BA2}"/>
              </a:ext>
            </a:extLst>
          </p:cNvPr>
          <p:cNvSpPr>
            <a:spLocks noGrp="1"/>
          </p:cNvSpPr>
          <p:nvPr>
            <p:ph type="title"/>
          </p:nvPr>
        </p:nvSpPr>
        <p:spPr>
          <a:xfrm>
            <a:off x="572493" y="238539"/>
            <a:ext cx="11018520" cy="1434415"/>
          </a:xfrm>
        </p:spPr>
        <p:txBody>
          <a:bodyPr anchor="b">
            <a:normAutofit/>
          </a:bodyPr>
          <a:lstStyle/>
          <a:p>
            <a:endParaRPr lang="nb-NO" sz="54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98BC22C-EAAB-D10A-94DF-9D5C1E284055}"/>
              </a:ext>
            </a:extLst>
          </p:cNvPr>
          <p:cNvSpPr>
            <a:spLocks noGrp="1"/>
          </p:cNvSpPr>
          <p:nvPr>
            <p:ph idx="1"/>
          </p:nvPr>
        </p:nvSpPr>
        <p:spPr>
          <a:xfrm>
            <a:off x="572493" y="2071316"/>
            <a:ext cx="6713552" cy="4119172"/>
          </a:xfrm>
        </p:spPr>
        <p:txBody>
          <a:bodyPr anchor="t">
            <a:normAutofit/>
          </a:bodyPr>
          <a:lstStyle/>
          <a:p>
            <a:pPr marL="0" indent="0">
              <a:buNone/>
            </a:pPr>
            <a:r>
              <a:rPr lang="nb-NO" sz="1000" b="0" i="0">
                <a:effectLst/>
                <a:latin typeface="Times New Roman" panose="02020603050405020304" pitchFamily="18" charset="0"/>
              </a:rPr>
              <a:t>Torgils Hålmuson og Grim, sønnen hans, tok vare på kong Olavs lik, og de fikk ingen ro på seg for hva de skulle finne på så ikke kongens uvenner skulle få tak i liket og mishandle det, for de hadde hørt bøndene snakke om at dersom de fant kongens lik, ville det være best å brenne det eller ta det med ut på sjøen og senke det ned. Far og sønn hadde sett at det var liksom det brente lys om natta over kong Olavs lik der det lå på valplassen, og siden også, da de hadde gjemt liket, så de stadig lys om natta der kongen hvilte. De var redde for at kongens uvenner skulle komme til å leite etter liket der det var, dersom de så disse tegnene, derfor var det Torgils om å gjøre å få flyttet liket bort til et sted der det var vel forvart. Torgils og sønnen gjorde ei kiste og la mye arbeid på den, og i den la de kongens lik. Siden gjorde de ei anna likkiste, og i den la de så mye halm og stein at det var som en manns vekt, og så lukket de denne kista godt til.</a:t>
            </a:r>
          </a:p>
          <a:p>
            <a:pPr marL="0" indent="0">
              <a:buNone/>
            </a:pPr>
            <a:br>
              <a:rPr lang="nb-NO" sz="1000"/>
            </a:br>
            <a:r>
              <a:rPr lang="nb-NO" sz="1000" b="0" i="0">
                <a:effectLst/>
                <a:latin typeface="Times New Roman" panose="02020603050405020304" pitchFamily="18" charset="0"/>
              </a:rPr>
              <a:t> Og da hele bondehæren var borte fra Stiklestad, gav Torgils og sønnen seg på veg. Han fikk seg ei roferje og sju eller åtte mann på den, alle sammen frender eller venner av Torgils. De flyttet kongens lik om bord i all stillhet og satte kista ned under tiljene. Den kista steinen var i, hadde de også med seg. Den satte de slik i båten at alle kunne se den. Så drog de ut etter fjorden. De fikk god bør, og om kvelden da det tok til å mørkne, kom de ut til Nidaros og la til ved kongsbrygga. Så sendte Torgils noen menn opp i byen og bad dem si til biskop Sigurd at de kom med kong Olavs lik. Da biskopen fikk høre dette, sendte han straks noen av sine menn ned til brygga. De tok en robåt og la inn til skipet til Torgils og bad om å få kongens lik. Torgils og sønnen hans tok den kista som stod oppe på tiljene, og løftet den over i båten. Så rodde biskopmennene ut på fjorden og senket kista ned der. Da var det mørk natt.</a:t>
            </a:r>
          </a:p>
          <a:p>
            <a:pPr marL="0" indent="0">
              <a:buNone/>
            </a:pPr>
            <a:br>
              <a:rPr lang="nb-NO" sz="1000"/>
            </a:br>
            <a:r>
              <a:rPr lang="nb-NO" sz="1000" b="0" i="0">
                <a:effectLst/>
                <a:latin typeface="Times New Roman" panose="02020603050405020304" pitchFamily="18" charset="0"/>
              </a:rPr>
              <a:t> Torgils og de andre rodde opp gjennom elva til de kom til byen, og la til et sted som het Saurli, det var ovenfor byen. Der bar de liket opp og inn i et tomt hus som stod der ovenfor de andre husene. Der våkte de over liket om natta. Torgils gikk ned i byen og fikk tale med de menn som hadde vært kongens beste venner der. Han spurte dem om de ville ta imot kongens lik ; det var det ingen mann som torde gjøre. Så flyttet Torgils og sønnen hans liket opp langsmed elva og grov det ned i en sandmel som er der. De gjorde pent i stand etter seg, så ingen skulle se at det nylig hadde vært gravd der. Alt det hadde de gjort før det ble dag. Så gikk de om bord igjen og styrte straks ut av elva og drog av sted til de kom hjem til Stiklestad.</a:t>
            </a:r>
            <a:endParaRPr lang="nb-NO" sz="1000"/>
          </a:p>
        </p:txBody>
      </p:sp>
      <p:pic>
        <p:nvPicPr>
          <p:cNvPr id="4" name="Bilde 3">
            <a:extLst>
              <a:ext uri="{FF2B5EF4-FFF2-40B4-BE49-F238E27FC236}">
                <a16:creationId xmlns:a16="http://schemas.microsoft.com/office/drawing/2014/main" id="{CEAAF437-5EFE-40F0-8C10-3976C2548E2E}"/>
              </a:ext>
            </a:extLst>
          </p:cNvPr>
          <p:cNvPicPr>
            <a:picLocks noChangeAspect="1"/>
          </p:cNvPicPr>
          <p:nvPr/>
        </p:nvPicPr>
        <p:blipFill rotWithShape="1">
          <a:blip r:embed="rId2"/>
          <a:srcRect l="21350" r="20205"/>
          <a:stretch/>
        </p:blipFill>
        <p:spPr>
          <a:xfrm>
            <a:off x="7675658" y="2093976"/>
            <a:ext cx="3941064" cy="4096512"/>
          </a:xfrm>
          <a:prstGeom prst="rect">
            <a:avLst/>
          </a:prstGeom>
        </p:spPr>
      </p:pic>
    </p:spTree>
    <p:extLst>
      <p:ext uri="{BB962C8B-B14F-4D97-AF65-F5344CB8AC3E}">
        <p14:creationId xmlns:p14="http://schemas.microsoft.com/office/powerpoint/2010/main" val="36578506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7C117C89318AE4F9CE68946630E5088" ma:contentTypeVersion="2" ma:contentTypeDescription="Opprett et nytt dokument." ma:contentTypeScope="" ma:versionID="a40f7949556531618e456234b233d01d">
  <xsd:schema xmlns:xsd="http://www.w3.org/2001/XMLSchema" xmlns:xs="http://www.w3.org/2001/XMLSchema" xmlns:p="http://schemas.microsoft.com/office/2006/metadata/properties" xmlns:ns2="350b5996-c0f3-4641-8ac6-f2822ef748a3" targetNamespace="http://schemas.microsoft.com/office/2006/metadata/properties" ma:root="true" ma:fieldsID="b85bbe454ec90309a603c79976f38381"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11CE7-BB05-46B8-941C-894C978E57A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5B695C3-DF17-43D9-8BA5-DE4E861327FF}">
  <ds:schemaRefs>
    <ds:schemaRef ds:uri="http://schemas.microsoft.com/sharepoint/v3/contenttype/forms"/>
  </ds:schemaRefs>
</ds:datastoreItem>
</file>

<file path=customXml/itemProps3.xml><?xml version="1.0" encoding="utf-8"?>
<ds:datastoreItem xmlns:ds="http://schemas.openxmlformats.org/officeDocument/2006/customXml" ds:itemID="{CCE7DC88-0631-48D7-A4CE-3882558B7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TotalTime>
  <Words>2283</Words>
  <Application>Microsoft Office PowerPoint</Application>
  <PresentationFormat>Widescreen</PresentationFormat>
  <Paragraphs>77</Paragraphs>
  <Slides>22</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Times New Roman</vt:lpstr>
      <vt:lpstr>Office-tema</vt:lpstr>
      <vt:lpstr>Spor fra vikingetid</vt:lpstr>
      <vt:lpstr>Hvordan finner vi spor etter vikingetiden i dag?</vt:lpstr>
      <vt:lpstr>Plassering av kirker </vt:lpstr>
      <vt:lpstr>Stiklestad kirke og Nidarosdomen</vt:lpstr>
      <vt:lpstr>Torgils Bondes betydning for plasseringen av Nidarosdomen</vt:lpstr>
      <vt:lpstr>PowerPoint-presentasjon</vt:lpstr>
      <vt:lpstr> Miraklet på Olavshaugen </vt:lpstr>
      <vt:lpstr>PowerPoint-presentasjon</vt:lpstr>
      <vt:lpstr>PowerPoint-presentasjon</vt:lpstr>
      <vt:lpstr>Hvorfor skjedde slaget akkurat på Stiklestad</vt:lpstr>
      <vt:lpstr>PowerPoint-presentasjon</vt:lpstr>
      <vt:lpstr>Kart over Olavs reiser rundt i verden og returen til Norge</vt:lpstr>
      <vt:lpstr>Arkeologiske funn</vt:lpstr>
      <vt:lpstr>Gravhauger</vt:lpstr>
      <vt:lpstr>Store gravhauger</vt:lpstr>
      <vt:lpstr>Langhus</vt:lpstr>
      <vt:lpstr>Langhuset på Stiklestad. Funn av hustufter i åker på Haug i Verdal</vt:lpstr>
      <vt:lpstr>Vikingskip</vt:lpstr>
      <vt:lpstr>PowerPoint-presentasjon</vt:lpstr>
      <vt:lpstr>Mynter</vt:lpstr>
      <vt:lpstr>Smykker og våpen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 fra vikingetid</dc:title>
  <dc:creator>Storholmen, Åse</dc:creator>
  <cp:lastModifiedBy>Storholmen, Åse</cp:lastModifiedBy>
  <cp:revision>2</cp:revision>
  <dcterms:created xsi:type="dcterms:W3CDTF">2022-05-10T16:13:27Z</dcterms:created>
  <dcterms:modified xsi:type="dcterms:W3CDTF">2023-12-07T12:13:34Z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