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260" r:id="rId8"/>
    <p:sldId id="262" r:id="rId9"/>
    <p:sldId id="270" r:id="rId10"/>
    <p:sldId id="257" r:id="rId11"/>
    <p:sldId id="271" r:id="rId12"/>
    <p:sldId id="272" r:id="rId13"/>
    <p:sldId id="273" r:id="rId14"/>
    <p:sldId id="275" r:id="rId15"/>
    <p:sldId id="277" r:id="rId16"/>
    <p:sldId id="263" r:id="rId17"/>
    <p:sldId id="268" r:id="rId18"/>
    <p:sldId id="279" r:id="rId19"/>
    <p:sldId id="264" r:id="rId20"/>
    <p:sldId id="278" r:id="rId21"/>
    <p:sldId id="265" r:id="rId22"/>
    <p:sldId id="281" r:id="rId23"/>
    <p:sldId id="266" r:id="rId24"/>
    <p:sldId id="267" r:id="rId25"/>
    <p:sldId id="261"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898430-3F62-6D55-6AB0-0B616D9B09F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448AF43-C582-910F-99FD-06D9E4B091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DEADEED-77B6-5765-78DC-7BC9D6D07280}"/>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5" name="Plassholder for bunntekst 4">
            <a:extLst>
              <a:ext uri="{FF2B5EF4-FFF2-40B4-BE49-F238E27FC236}">
                <a16:creationId xmlns:a16="http://schemas.microsoft.com/office/drawing/2014/main" id="{9C03DF21-C9DA-64C9-DA6B-8D9B06919FF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0AD082-3712-7247-E7E5-9E503C18A7D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429442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B26709-AEF5-D7E9-8FE5-D735835D656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31D2DD2-E8AA-2585-821D-B5A67DB224E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7AD0EBE-C533-47F7-567B-261E94B09228}"/>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5" name="Plassholder for bunntekst 4">
            <a:extLst>
              <a:ext uri="{FF2B5EF4-FFF2-40B4-BE49-F238E27FC236}">
                <a16:creationId xmlns:a16="http://schemas.microsoft.com/office/drawing/2014/main" id="{36D53111-158D-3E96-2DEA-51A5B1C1DF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F9781D3-96AF-87A3-2727-345CE25CB72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96322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71563BA-ADC3-8EAE-7B07-E113777EB3C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1487181-AC40-1E14-9CA0-B5F1C898126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6EC72D-798C-A5AC-DBA9-EF74D5A44CEE}"/>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5" name="Plassholder for bunntekst 4">
            <a:extLst>
              <a:ext uri="{FF2B5EF4-FFF2-40B4-BE49-F238E27FC236}">
                <a16:creationId xmlns:a16="http://schemas.microsoft.com/office/drawing/2014/main" id="{1E59287C-6030-3835-FC3D-ABD07636C3D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B3DC491-4DEC-447E-6221-F91993A99E0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54536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5C095C-FFD0-509D-F867-B03C5F0726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4B50F52-508F-BDE5-AC24-CAE28687E13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F885A5-0248-114B-84D1-B94B0A1B8832}"/>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5" name="Plassholder for bunntekst 4">
            <a:extLst>
              <a:ext uri="{FF2B5EF4-FFF2-40B4-BE49-F238E27FC236}">
                <a16:creationId xmlns:a16="http://schemas.microsoft.com/office/drawing/2014/main" id="{783BF6F8-46DB-FB21-89B8-500A7FBBC8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E8C01FC-59D5-7F2A-BE1A-97AFA5612129}"/>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01252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4E9C6F-31CC-4B36-C133-DF27FBA4F51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2DFA538-3960-DE70-D4A6-94391A00A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F443938-6515-771F-6DC8-E27EC5D7DBD4}"/>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5" name="Plassholder for bunntekst 4">
            <a:extLst>
              <a:ext uri="{FF2B5EF4-FFF2-40B4-BE49-F238E27FC236}">
                <a16:creationId xmlns:a16="http://schemas.microsoft.com/office/drawing/2014/main" id="{ABED0A07-9A36-F6DB-9273-362F9945EA7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4DA8A8B-F8D3-1363-EC0E-EE3A2EDD6709}"/>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28733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2703DF-BD9B-A58D-6E0D-B6957452D37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558E938-786D-06E0-A044-A927A32E322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971EE01-BBB5-E51B-A4AB-3E27BFF9E36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0424EFE-D664-676C-8A14-58213CD28EEB}"/>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6" name="Plassholder for bunntekst 5">
            <a:extLst>
              <a:ext uri="{FF2B5EF4-FFF2-40B4-BE49-F238E27FC236}">
                <a16:creationId xmlns:a16="http://schemas.microsoft.com/office/drawing/2014/main" id="{EC4CC557-A48E-F5B2-CB48-CB8DFB600E8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CC74A59-048F-2613-ED38-A16D4EA1B0E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326776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ACCA40-CBAB-8487-8932-58D3B7CF459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2818205-6033-236C-C674-1A4CF6898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105E4D2-CC32-2248-B964-57CA427D899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93E552C-8E56-30AE-9129-970816DB6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AAE778C-5C65-B908-0848-46FADE7BEE7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DE9350AC-0A3C-93A7-8B18-A3B90F3DFC4F}"/>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8" name="Plassholder for bunntekst 7">
            <a:extLst>
              <a:ext uri="{FF2B5EF4-FFF2-40B4-BE49-F238E27FC236}">
                <a16:creationId xmlns:a16="http://schemas.microsoft.com/office/drawing/2014/main" id="{8087BB7B-0954-FB12-9699-4EAD1758214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DA9CB91-1E87-3898-1143-A021098F58C8}"/>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1387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020A3-EB9E-A19B-CDA6-8C42BEB70CB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F296D07-3426-F41B-A8D3-30EBA87C3865}"/>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4" name="Plassholder for bunntekst 3">
            <a:extLst>
              <a:ext uri="{FF2B5EF4-FFF2-40B4-BE49-F238E27FC236}">
                <a16:creationId xmlns:a16="http://schemas.microsoft.com/office/drawing/2014/main" id="{D242BF3A-EFFE-0075-45CB-7F9807A1080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E556CD6-1C5E-5661-9EEC-142247259737}"/>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3272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F3747EE-8BDF-D1C8-F6A7-2CB7120F4F58}"/>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3" name="Plassholder for bunntekst 2">
            <a:extLst>
              <a:ext uri="{FF2B5EF4-FFF2-40B4-BE49-F238E27FC236}">
                <a16:creationId xmlns:a16="http://schemas.microsoft.com/office/drawing/2014/main" id="{CDBE09B0-1849-E3A3-0C38-20D8148610B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40FA655-BC8D-3622-B433-1861D46CE7C0}"/>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215127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2F48F5-CEBB-43A0-5AB8-F41591F5F12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498CF42-C839-B8D4-CB8E-8B989640C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F43CF0D-CE91-B4A9-FA6B-4FB7A73FE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0BC2B0E-6109-F31C-891E-62559BF56B29}"/>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6" name="Plassholder for bunntekst 5">
            <a:extLst>
              <a:ext uri="{FF2B5EF4-FFF2-40B4-BE49-F238E27FC236}">
                <a16:creationId xmlns:a16="http://schemas.microsoft.com/office/drawing/2014/main" id="{DD5F2CB2-C750-67F4-2395-78C76583D9B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590E9D-CF43-94DF-7AEA-7FD681924D25}"/>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417037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339D8A-1616-74BF-A2D9-0EC516D0119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5C33195E-72A3-5F97-78DF-E1C24E7C4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43C02B1-2197-2F38-3AA5-0C62673AD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408152D-C294-1A0A-5FF8-24D20B725176}"/>
              </a:ext>
            </a:extLst>
          </p:cNvPr>
          <p:cNvSpPr>
            <a:spLocks noGrp="1"/>
          </p:cNvSpPr>
          <p:nvPr>
            <p:ph type="dt" sz="half" idx="10"/>
          </p:nvPr>
        </p:nvSpPr>
        <p:spPr/>
        <p:txBody>
          <a:bodyPr/>
          <a:lstStyle/>
          <a:p>
            <a:fld id="{93A466F5-0C85-445B-BE69-6B8F572806DA}" type="datetimeFigureOut">
              <a:rPr lang="nb-NO" smtClean="0"/>
              <a:t>12.02.2024</a:t>
            </a:fld>
            <a:endParaRPr lang="nb-NO"/>
          </a:p>
        </p:txBody>
      </p:sp>
      <p:sp>
        <p:nvSpPr>
          <p:cNvPr id="6" name="Plassholder for bunntekst 5">
            <a:extLst>
              <a:ext uri="{FF2B5EF4-FFF2-40B4-BE49-F238E27FC236}">
                <a16:creationId xmlns:a16="http://schemas.microsoft.com/office/drawing/2014/main" id="{BF6C9E1C-03B0-CB09-AB6A-CA99FFCEAED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4E5A6BE-E160-42D5-BBB8-A480E03767EC}"/>
              </a:ext>
            </a:extLst>
          </p:cNvPr>
          <p:cNvSpPr>
            <a:spLocks noGrp="1"/>
          </p:cNvSpPr>
          <p:nvPr>
            <p:ph type="sldNum" sz="quarter" idx="12"/>
          </p:nvPr>
        </p:nvSpPr>
        <p:spPr/>
        <p:txBody>
          <a:bodyPr/>
          <a:lstStyle/>
          <a:p>
            <a:fld id="{72A6ED55-0D0C-4122-9701-A5283BEB13E7}" type="slidenum">
              <a:rPr lang="nb-NO" smtClean="0"/>
              <a:t>‹#›</a:t>
            </a:fld>
            <a:endParaRPr lang="nb-NO"/>
          </a:p>
        </p:txBody>
      </p:sp>
    </p:spTree>
    <p:extLst>
      <p:ext uri="{BB962C8B-B14F-4D97-AF65-F5344CB8AC3E}">
        <p14:creationId xmlns:p14="http://schemas.microsoft.com/office/powerpoint/2010/main" val="123457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85640A9-A2EE-1779-5F9F-BF8770FBE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58511D2-CD25-A9DC-E61F-DB06C77F3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33F227-4359-D7BE-63B3-DC0121B39C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466F5-0C85-445B-BE69-6B8F572806DA}" type="datetimeFigureOut">
              <a:rPr lang="nb-NO" smtClean="0"/>
              <a:t>12.02.2024</a:t>
            </a:fld>
            <a:endParaRPr lang="nb-NO"/>
          </a:p>
        </p:txBody>
      </p:sp>
      <p:sp>
        <p:nvSpPr>
          <p:cNvPr id="5" name="Plassholder for bunntekst 4">
            <a:extLst>
              <a:ext uri="{FF2B5EF4-FFF2-40B4-BE49-F238E27FC236}">
                <a16:creationId xmlns:a16="http://schemas.microsoft.com/office/drawing/2014/main" id="{1B3F6360-41A5-1B19-9F27-49A52505F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B1BF3B0-70B5-8148-FEA2-4EFCB77E9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6ED55-0D0C-4122-9701-A5283BEB13E7}" type="slidenum">
              <a:rPr lang="nb-NO" smtClean="0"/>
              <a:t>‹#›</a:t>
            </a:fld>
            <a:endParaRPr lang="nb-NO"/>
          </a:p>
        </p:txBody>
      </p:sp>
    </p:spTree>
    <p:extLst>
      <p:ext uri="{BB962C8B-B14F-4D97-AF65-F5344CB8AC3E}">
        <p14:creationId xmlns:p14="http://schemas.microsoft.com/office/powerpoint/2010/main" val="830793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www.olhov.net/st_olav9.html" TargetMode="External"/><Relationship Id="rId2" Type="http://schemas.openxmlformats.org/officeDocument/2006/relationships/hyperlink" Target="https://snl.no/Olavsskrinet" TargetMode="External"/><Relationship Id="rId1" Type="http://schemas.openxmlformats.org/officeDocument/2006/relationships/slideLayout" Target="../slideLayouts/slideLayout2.xml"/><Relationship Id="rId5" Type="http://schemas.openxmlformats.org/officeDocument/2006/relationships/hyperlink" Target="https://www.katolsk.no/biografier/historisk/olav" TargetMode="External"/><Relationship Id="rId4" Type="http://schemas.openxmlformats.org/officeDocument/2006/relationships/hyperlink" Target="https://ndla.no/subject:1:50dfc86d-6566-4a45-a531-d32b82e8bfa1/topic:3:b34684b3-3e91-44ee-88b4-1c3e588586dc/topic:1:b9e1cfdc-aca9-409f-aa37-bebbd943c243/resource:1:15307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ikingskip - Viking ships">
            <a:extLst>
              <a:ext uri="{FF2B5EF4-FFF2-40B4-BE49-F238E27FC236}">
                <a16:creationId xmlns:a16="http://schemas.microsoft.com/office/drawing/2014/main" id="{4593CE3C-087D-4C94-BF7A-DCBAADB1300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2488" r="-1" b="2493"/>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9AD79D2D-6E9A-FD5A-974F-D55AC9B3ED32}"/>
              </a:ext>
            </a:extLst>
          </p:cNvPr>
          <p:cNvSpPr>
            <a:spLocks noGrp="1"/>
          </p:cNvSpPr>
          <p:nvPr>
            <p:ph type="ctrTitle"/>
          </p:nvPr>
        </p:nvSpPr>
        <p:spPr>
          <a:xfrm>
            <a:off x="1524000" y="1122363"/>
            <a:ext cx="9144000" cy="3063240"/>
          </a:xfrm>
        </p:spPr>
        <p:txBody>
          <a:bodyPr>
            <a:normAutofit/>
          </a:bodyPr>
          <a:lstStyle/>
          <a:p>
            <a:r>
              <a:rPr lang="uk-UA" sz="6600" dirty="0">
                <a:solidFill>
                  <a:srgbClr val="FFFFFF"/>
                </a:solidFill>
              </a:rPr>
              <a:t>Сліди епохи вікінгів</a:t>
            </a:r>
            <a:endParaRPr lang="nb-NO" sz="6600" dirty="0">
              <a:solidFill>
                <a:srgbClr val="FFFFFF"/>
              </a:solidFill>
            </a:endParaRPr>
          </a:p>
        </p:txBody>
      </p:sp>
      <p:sp>
        <p:nvSpPr>
          <p:cNvPr id="3" name="Undertittel 2">
            <a:extLst>
              <a:ext uri="{FF2B5EF4-FFF2-40B4-BE49-F238E27FC236}">
                <a16:creationId xmlns:a16="http://schemas.microsoft.com/office/drawing/2014/main" id="{2E4EC8C5-FA9E-804C-3815-D9E3E2E31191}"/>
              </a:ext>
            </a:extLst>
          </p:cNvPr>
          <p:cNvSpPr>
            <a:spLocks noGrp="1"/>
          </p:cNvSpPr>
          <p:nvPr>
            <p:ph type="subTitle" idx="1"/>
          </p:nvPr>
        </p:nvSpPr>
        <p:spPr>
          <a:xfrm>
            <a:off x="1082842" y="4737164"/>
            <a:ext cx="10375733" cy="1444249"/>
          </a:xfrm>
        </p:spPr>
        <p:txBody>
          <a:bodyPr>
            <a:normAutofit/>
          </a:bodyPr>
          <a:lstStyle/>
          <a:p>
            <a:r>
              <a:rPr lang="uk-UA" sz="3600" dirty="0">
                <a:solidFill>
                  <a:srgbClr val="FFFFFF"/>
                </a:solidFill>
                <a:latin typeface="+mj-lt"/>
              </a:rPr>
              <a:t>Які сліди епохи вікінгів зберглися до сьогодення</a:t>
            </a:r>
            <a:r>
              <a:rPr lang="nb-NO" sz="3600" dirty="0">
                <a:solidFill>
                  <a:srgbClr val="FFFFFF"/>
                </a:solidFill>
                <a:latin typeface="+mj-lt"/>
              </a:rPr>
              <a:t>?</a:t>
            </a:r>
            <a:r>
              <a:rPr lang="uk-UA" sz="3600" dirty="0">
                <a:solidFill>
                  <a:srgbClr val="FFFFFF"/>
                </a:solidFill>
                <a:latin typeface="+mj-lt"/>
              </a:rPr>
              <a:t> </a:t>
            </a:r>
            <a:r>
              <a:rPr lang="nb-NO" sz="3600" dirty="0">
                <a:solidFill>
                  <a:srgbClr val="FFFFFF"/>
                </a:solidFill>
                <a:latin typeface="+mj-lt"/>
              </a:rPr>
              <a:t> </a:t>
            </a:r>
            <a:r>
              <a:rPr lang="uk-UA" sz="3600" dirty="0">
                <a:solidFill>
                  <a:srgbClr val="FFFFFF"/>
                </a:solidFill>
                <a:latin typeface="+mj-lt"/>
              </a:rPr>
              <a:t>  </a:t>
            </a:r>
          </a:p>
          <a:p>
            <a:r>
              <a:rPr lang="uk-UA" sz="3600" dirty="0">
                <a:solidFill>
                  <a:srgbClr val="FFFFFF"/>
                </a:solidFill>
                <a:latin typeface="+mj-lt"/>
              </a:rPr>
              <a:t>Чому битва відбулася саме під Стіклестадом?</a:t>
            </a:r>
            <a:endParaRPr lang="nb-NO" sz="3600" dirty="0">
              <a:solidFill>
                <a:srgbClr val="FFFFFF"/>
              </a:solidFill>
              <a:latin typeface="+mj-lt"/>
            </a:endParaRPr>
          </a:p>
        </p:txBody>
      </p:sp>
      <p:sp>
        <p:nvSpPr>
          <p:cNvPr id="7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6052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3420C7-ACF4-F583-7D95-5545FB4382F3}"/>
              </a:ext>
            </a:extLst>
          </p:cNvPr>
          <p:cNvSpPr>
            <a:spLocks noGrp="1"/>
          </p:cNvSpPr>
          <p:nvPr>
            <p:ph type="title"/>
          </p:nvPr>
        </p:nvSpPr>
        <p:spPr>
          <a:xfrm>
            <a:off x="838200" y="304967"/>
            <a:ext cx="10515600" cy="1325563"/>
          </a:xfrm>
        </p:spPr>
        <p:txBody>
          <a:bodyPr>
            <a:normAutofit/>
          </a:bodyPr>
          <a:lstStyle/>
          <a:p>
            <a:r>
              <a:rPr lang="ru-RU" sz="4000" b="1" dirty="0"/>
              <a:t>Чому битва відбулася саме під Стіклестадом?</a:t>
            </a:r>
            <a:endParaRPr lang="nb-NO" sz="4000" b="1" dirty="0"/>
          </a:p>
        </p:txBody>
      </p:sp>
      <p:sp>
        <p:nvSpPr>
          <p:cNvPr id="3" name="Plassholder for innhold 2">
            <a:extLst>
              <a:ext uri="{FF2B5EF4-FFF2-40B4-BE49-F238E27FC236}">
                <a16:creationId xmlns:a16="http://schemas.microsoft.com/office/drawing/2014/main" id="{CBC0937A-1E56-9AE9-984A-121E4FBE5C53}"/>
              </a:ext>
            </a:extLst>
          </p:cNvPr>
          <p:cNvSpPr>
            <a:spLocks noGrp="1"/>
          </p:cNvSpPr>
          <p:nvPr>
            <p:ph idx="1"/>
          </p:nvPr>
        </p:nvSpPr>
        <p:spPr>
          <a:xfrm>
            <a:off x="838200" y="1440614"/>
            <a:ext cx="10515600" cy="4430796"/>
          </a:xfrm>
        </p:spPr>
        <p:txBody>
          <a:bodyPr>
            <a:noAutofit/>
          </a:bodyPr>
          <a:lstStyle/>
          <a:p>
            <a:r>
              <a:rPr lang="uk-UA" sz="2200" dirty="0">
                <a:latin typeface="+mj-lt"/>
              </a:rPr>
              <a:t>Коли Олаф повернувся додому з Гардарського королівства </a:t>
            </a:r>
            <a:r>
              <a:rPr lang="nb-NO" sz="2200" dirty="0">
                <a:latin typeface="+mj-lt"/>
              </a:rPr>
              <a:t>(</a:t>
            </a:r>
            <a:r>
              <a:rPr lang="uk-UA" sz="2200" dirty="0">
                <a:latin typeface="+mj-lt"/>
              </a:rPr>
              <a:t>скандинавська назва Русі</a:t>
            </a:r>
            <a:r>
              <a:rPr lang="nb-NO" sz="2200" dirty="0">
                <a:latin typeface="+mj-lt"/>
              </a:rPr>
              <a:t>)</a:t>
            </a:r>
            <a:r>
              <a:rPr lang="uk-UA" sz="2200" dirty="0">
                <a:latin typeface="+mj-lt"/>
              </a:rPr>
              <a:t> в 1030 році, він був ніби у пастці.</a:t>
            </a:r>
          </a:p>
          <a:p>
            <a:r>
              <a:rPr lang="uk-UA" sz="2200" dirty="0">
                <a:latin typeface="+mj-lt"/>
              </a:rPr>
              <a:t>Він мав достатньо ворогів у Тронделазі та Західній Норвегії</a:t>
            </a:r>
            <a:r>
              <a:rPr lang="nb-NO" sz="2200" dirty="0">
                <a:latin typeface="+mj-lt"/>
              </a:rPr>
              <a:t>.</a:t>
            </a:r>
            <a:endParaRPr lang="uk-UA" sz="2200" dirty="0">
              <a:latin typeface="+mj-lt"/>
            </a:endParaRPr>
          </a:p>
          <a:p>
            <a:r>
              <a:rPr lang="uk-UA" sz="2200" dirty="0">
                <a:latin typeface="+mj-lt"/>
              </a:rPr>
              <a:t>У Тронделазі на нього чекали вожді з Тронделагу та Північної Норвегії.</a:t>
            </a:r>
          </a:p>
          <a:p>
            <a:r>
              <a:rPr lang="uk-UA" sz="2200" dirty="0">
                <a:latin typeface="+mj-lt"/>
              </a:rPr>
              <a:t>На Заході на нього чекали сини Ерлінга Ск'ялгссона</a:t>
            </a:r>
            <a:r>
              <a:rPr lang="nb-NO" sz="2200" dirty="0">
                <a:latin typeface="+mj-lt"/>
              </a:rPr>
              <a:t>.</a:t>
            </a:r>
            <a:endParaRPr lang="uk-UA" sz="2200" dirty="0">
              <a:latin typeface="+mj-lt"/>
            </a:endParaRPr>
          </a:p>
          <a:p>
            <a:r>
              <a:rPr lang="uk-UA" sz="2200" dirty="0">
                <a:latin typeface="+mj-lt"/>
              </a:rPr>
              <a:t>Причина, чому він приїхав у Тронделаг, полягала в тому, що це був природній шлях додому з Київської Русі. Він пройшов уздовж озер у Швеції та через Кйолен до Вердаля. Це найпоширеніший шлях зі Швеції</a:t>
            </a:r>
            <a:r>
              <a:rPr lang="nb-NO" sz="2200" dirty="0">
                <a:latin typeface="+mj-lt"/>
              </a:rPr>
              <a:t>.</a:t>
            </a:r>
            <a:endParaRPr lang="uk-UA" sz="2200" dirty="0">
              <a:latin typeface="+mj-lt"/>
            </a:endParaRPr>
          </a:p>
          <a:p>
            <a:r>
              <a:rPr lang="uk-UA" sz="2200" dirty="0">
                <a:latin typeface="+mj-lt"/>
              </a:rPr>
              <a:t>Крім того, він знав про невдоволення в Тронделазі, і йому довелося перемогти трондерів, щоб відновити владу.</a:t>
            </a:r>
          </a:p>
          <a:p>
            <a:r>
              <a:rPr lang="uk-UA" sz="2200" dirty="0">
                <a:latin typeface="+mj-lt"/>
              </a:rPr>
              <a:t>Кілька трондерів були довіреними людьми короля Англії Кнута</a:t>
            </a:r>
            <a:r>
              <a:rPr lang="nb-NO" sz="2200" dirty="0">
                <a:latin typeface="+mj-lt"/>
              </a:rPr>
              <a:t>.</a:t>
            </a:r>
          </a:p>
        </p:txBody>
      </p:sp>
    </p:spTree>
    <p:extLst>
      <p:ext uri="{BB962C8B-B14F-4D97-AF65-F5344CB8AC3E}">
        <p14:creationId xmlns:p14="http://schemas.microsoft.com/office/powerpoint/2010/main" val="2152714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FAB8EF3-E9B4-4205-8AD3-64B5203F68D3}"/>
              </a:ext>
            </a:extLst>
          </p:cNvPr>
          <p:cNvPicPr>
            <a:picLocks noChangeAspect="1"/>
          </p:cNvPicPr>
          <p:nvPr/>
        </p:nvPicPr>
        <p:blipFill>
          <a:blip r:embed="rId2"/>
          <a:stretch>
            <a:fillRect/>
          </a:stretch>
        </p:blipFill>
        <p:spPr>
          <a:xfrm>
            <a:off x="1172812" y="0"/>
            <a:ext cx="9846375" cy="6858000"/>
          </a:xfrm>
          <a:prstGeom prst="rect">
            <a:avLst/>
          </a:prstGeom>
        </p:spPr>
      </p:pic>
    </p:spTree>
    <p:extLst>
      <p:ext uri="{BB962C8B-B14F-4D97-AF65-F5344CB8AC3E}">
        <p14:creationId xmlns:p14="http://schemas.microsoft.com/office/powerpoint/2010/main" val="364693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5C54E0-ADBC-49C6-933D-0CC7A6810DBA}"/>
              </a:ext>
            </a:extLst>
          </p:cNvPr>
          <p:cNvSpPr>
            <a:spLocks noGrp="1"/>
          </p:cNvSpPr>
          <p:nvPr>
            <p:ph type="title"/>
          </p:nvPr>
        </p:nvSpPr>
        <p:spPr/>
        <p:txBody>
          <a:bodyPr>
            <a:normAutofit/>
          </a:bodyPr>
          <a:lstStyle/>
          <a:p>
            <a:pPr algn="ctr"/>
            <a:r>
              <a:rPr lang="ru-RU" sz="4000" b="1" dirty="0"/>
              <a:t>Карта подорожей Олафа навколо світу та повернення до Норвегії</a:t>
            </a:r>
            <a:endParaRPr lang="nb-NO" sz="4000" b="1" dirty="0"/>
          </a:p>
        </p:txBody>
      </p:sp>
      <p:pic>
        <p:nvPicPr>
          <p:cNvPr id="4" name="Plassholder for innhold 3">
            <a:extLst>
              <a:ext uri="{FF2B5EF4-FFF2-40B4-BE49-F238E27FC236}">
                <a16:creationId xmlns:a16="http://schemas.microsoft.com/office/drawing/2014/main" id="{42ED2DA7-DC57-4B53-8B44-F0E9F97CF96C}"/>
              </a:ext>
            </a:extLst>
          </p:cNvPr>
          <p:cNvPicPr>
            <a:picLocks noGrp="1" noChangeAspect="1"/>
          </p:cNvPicPr>
          <p:nvPr>
            <p:ph idx="1"/>
          </p:nvPr>
        </p:nvPicPr>
        <p:blipFill>
          <a:blip r:embed="rId2"/>
          <a:stretch>
            <a:fillRect/>
          </a:stretch>
        </p:blipFill>
        <p:spPr>
          <a:xfrm>
            <a:off x="3642048" y="1825625"/>
            <a:ext cx="4907904" cy="4351338"/>
          </a:xfrm>
          <a:prstGeom prst="rect">
            <a:avLst/>
          </a:prstGeom>
        </p:spPr>
      </p:pic>
    </p:spTree>
    <p:extLst>
      <p:ext uri="{BB962C8B-B14F-4D97-AF65-F5344CB8AC3E}">
        <p14:creationId xmlns:p14="http://schemas.microsoft.com/office/powerpoint/2010/main" val="920853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9E79A63-B522-4F7B-8F05-BC7F21FB457B}"/>
              </a:ext>
            </a:extLst>
          </p:cNvPr>
          <p:cNvPicPr>
            <a:picLocks noChangeAspect="1"/>
          </p:cNvPicPr>
          <p:nvPr/>
        </p:nvPicPr>
        <p:blipFill rotWithShape="1">
          <a:blip r:embed="rId2"/>
          <a:srcRect/>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9F3F9802-74C5-58E4-5325-482FCC6BFB33}"/>
              </a:ext>
            </a:extLst>
          </p:cNvPr>
          <p:cNvSpPr>
            <a:spLocks noGrp="1"/>
          </p:cNvSpPr>
          <p:nvPr>
            <p:ph type="title"/>
          </p:nvPr>
        </p:nvSpPr>
        <p:spPr>
          <a:xfrm>
            <a:off x="709448" y="1913950"/>
            <a:ext cx="4204137" cy="1342754"/>
          </a:xfrm>
        </p:spPr>
        <p:txBody>
          <a:bodyPr>
            <a:normAutofit/>
          </a:bodyPr>
          <a:lstStyle/>
          <a:p>
            <a:pPr algn="ctr"/>
            <a:r>
              <a:rPr lang="uk-UA" sz="4000" b="1" dirty="0"/>
              <a:t>Археологічні знахідки</a:t>
            </a:r>
            <a:endParaRPr lang="nb-NO" sz="4000" b="1"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CA29C2-6D7C-B8BE-BF88-A14B95BCFC8E}"/>
              </a:ext>
            </a:extLst>
          </p:cNvPr>
          <p:cNvSpPr>
            <a:spLocks noGrp="1"/>
          </p:cNvSpPr>
          <p:nvPr>
            <p:ph idx="1"/>
          </p:nvPr>
        </p:nvSpPr>
        <p:spPr>
          <a:xfrm>
            <a:off x="515005" y="3410241"/>
            <a:ext cx="4398580" cy="2619839"/>
          </a:xfrm>
        </p:spPr>
        <p:txBody>
          <a:bodyPr anchor="ctr">
            <a:normAutofit/>
          </a:bodyPr>
          <a:lstStyle/>
          <a:p>
            <a:r>
              <a:rPr lang="uk-UA" sz="2000" dirty="0">
                <a:latin typeface="+mj-lt"/>
              </a:rPr>
              <a:t>Сьогодні є археологічні знахідки, які можуть показати нам, як жили люди в епоху вікінгів.</a:t>
            </a:r>
          </a:p>
          <a:p>
            <a:r>
              <a:rPr lang="uk-UA" sz="2000" dirty="0">
                <a:latin typeface="+mj-lt"/>
              </a:rPr>
              <a:t>Є знахідки епохи вікінгів у великих частинах Норвегії, особливо вздовж узбережжя та у фіордах, таких як Тронхеймсфіорд і вздовж Осло-фіорду</a:t>
            </a:r>
            <a:endParaRPr lang="nb-NO" sz="2000" dirty="0">
              <a:latin typeface="+mj-lt"/>
            </a:endParaRPr>
          </a:p>
        </p:txBody>
      </p:sp>
    </p:spTree>
    <p:extLst>
      <p:ext uri="{BB962C8B-B14F-4D97-AF65-F5344CB8AC3E}">
        <p14:creationId xmlns:p14="http://schemas.microsoft.com/office/powerpoint/2010/main" val="150810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1B20880-98AC-4EC3-8227-117C603A69AD}"/>
              </a:ext>
            </a:extLst>
          </p:cNvPr>
          <p:cNvSpPr>
            <a:spLocks noGrp="1"/>
          </p:cNvSpPr>
          <p:nvPr>
            <p:ph type="title"/>
          </p:nvPr>
        </p:nvSpPr>
        <p:spPr>
          <a:xfrm>
            <a:off x="640080" y="548159"/>
            <a:ext cx="4368602" cy="1301251"/>
          </a:xfrm>
        </p:spPr>
        <p:txBody>
          <a:bodyPr anchor="b">
            <a:normAutofit/>
          </a:bodyPr>
          <a:lstStyle/>
          <a:p>
            <a:r>
              <a:rPr lang="uk-UA" sz="4000" b="1" dirty="0"/>
              <a:t>Поховальні кургани</a:t>
            </a:r>
            <a:endParaRPr lang="nb-NO" sz="4000" b="1"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E010482-6B4F-D959-F9B6-6F19A3D46B2D}"/>
              </a:ext>
            </a:extLst>
          </p:cNvPr>
          <p:cNvSpPr>
            <a:spLocks noGrp="1"/>
          </p:cNvSpPr>
          <p:nvPr>
            <p:ph idx="1"/>
          </p:nvPr>
        </p:nvSpPr>
        <p:spPr>
          <a:xfrm>
            <a:off x="640080" y="2872899"/>
            <a:ext cx="4243589" cy="3320668"/>
          </a:xfrm>
        </p:spPr>
        <p:txBody>
          <a:bodyPr>
            <a:normAutofit fontScale="92500"/>
          </a:bodyPr>
          <a:lstStyle/>
          <a:p>
            <a:r>
              <a:rPr lang="uk-UA" sz="2200" dirty="0">
                <a:latin typeface="+mj-lt"/>
              </a:rPr>
              <a:t>Звичаєм поховання в епоху вікінгів було створення курганів.</a:t>
            </a:r>
          </a:p>
          <a:p>
            <a:r>
              <a:rPr lang="uk-UA" sz="2200" dirty="0">
                <a:latin typeface="+mj-lt"/>
              </a:rPr>
              <a:t>Вождів ховали, наприклад, у човнах і насипали зверху земляні кургани.</a:t>
            </a:r>
          </a:p>
          <a:p>
            <a:r>
              <a:rPr lang="uk-UA" sz="2200" dirty="0">
                <a:latin typeface="+mj-lt"/>
              </a:rPr>
              <a:t>Деякі з цих курганів збереглися або були розкопані археологами. У них є знахідки з могил вікінгів.</a:t>
            </a:r>
          </a:p>
          <a:p>
            <a:r>
              <a:rPr lang="uk-UA" sz="2200" dirty="0">
                <a:latin typeface="+mj-lt"/>
              </a:rPr>
              <a:t>У могилу вікінгів було прийнято класти коштовності, зброю, їжу, коней і іноді слуг.</a:t>
            </a:r>
          </a:p>
          <a:p>
            <a:endParaRPr lang="nb-NO" sz="2200" dirty="0"/>
          </a:p>
        </p:txBody>
      </p:sp>
      <p:pic>
        <p:nvPicPr>
          <p:cNvPr id="4" name="Bilde 3">
            <a:extLst>
              <a:ext uri="{FF2B5EF4-FFF2-40B4-BE49-F238E27FC236}">
                <a16:creationId xmlns:a16="http://schemas.microsoft.com/office/drawing/2014/main" id="{1ECE9B77-D5ED-4F7B-86C2-9A2EE96125EE}"/>
              </a:ext>
            </a:extLst>
          </p:cNvPr>
          <p:cNvPicPr>
            <a:picLocks noChangeAspect="1"/>
          </p:cNvPicPr>
          <p:nvPr/>
        </p:nvPicPr>
        <p:blipFill rotWithShape="1">
          <a:blip r:embed="rId2"/>
          <a:srcRect l="18117" r="254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7822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0F351127-774E-435D-BE0B-F8C8D4817688}"/>
              </a:ext>
            </a:extLst>
          </p:cNvPr>
          <p:cNvPicPr>
            <a:picLocks noChangeAspect="1"/>
          </p:cNvPicPr>
          <p:nvPr/>
        </p:nvPicPr>
        <p:blipFill rotWithShape="1">
          <a:blip r:embed="rId2"/>
          <a:srcRect t="16160" r="-2" b="2245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Bilde 3">
            <a:extLst>
              <a:ext uri="{FF2B5EF4-FFF2-40B4-BE49-F238E27FC236}">
                <a16:creationId xmlns:a16="http://schemas.microsoft.com/office/drawing/2014/main" id="{228C40D7-5E1F-4CC3-8A21-65905C19623F}"/>
              </a:ext>
            </a:extLst>
          </p:cNvPr>
          <p:cNvPicPr>
            <a:picLocks noChangeAspect="1"/>
          </p:cNvPicPr>
          <p:nvPr/>
        </p:nvPicPr>
        <p:blipFill rotWithShape="1">
          <a:blip r:embed="rId3"/>
          <a:srcRect t="7253" r="-2" b="378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4" name="Freeform: Shape 2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9406CDD6-C5DC-4E0F-919C-15ED0E5CEB28}"/>
              </a:ext>
            </a:extLst>
          </p:cNvPr>
          <p:cNvSpPr>
            <a:spLocks noGrp="1"/>
          </p:cNvSpPr>
          <p:nvPr>
            <p:ph type="title"/>
          </p:nvPr>
        </p:nvSpPr>
        <p:spPr>
          <a:xfrm>
            <a:off x="448056" y="859536"/>
            <a:ext cx="4832802" cy="1243584"/>
          </a:xfrm>
        </p:spPr>
        <p:txBody>
          <a:bodyPr>
            <a:normAutofit/>
          </a:bodyPr>
          <a:lstStyle/>
          <a:p>
            <a:r>
              <a:rPr lang="uk-UA" sz="4000" b="1" dirty="0"/>
              <a:t>Великі кургани</a:t>
            </a:r>
            <a:endParaRPr lang="nb-NO" sz="4000" b="1" dirty="0"/>
          </a:p>
        </p:txBody>
      </p:sp>
      <p:sp>
        <p:nvSpPr>
          <p:cNvPr id="28" name="Rectangle 2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3D890E74-9669-41E7-9DED-A40192E157F1}"/>
              </a:ext>
            </a:extLst>
          </p:cNvPr>
          <p:cNvSpPr>
            <a:spLocks noGrp="1"/>
          </p:cNvSpPr>
          <p:nvPr>
            <p:ph idx="1"/>
          </p:nvPr>
        </p:nvSpPr>
        <p:spPr>
          <a:xfrm>
            <a:off x="448056" y="2512611"/>
            <a:ext cx="4832803" cy="3664351"/>
          </a:xfrm>
        </p:spPr>
        <p:txBody>
          <a:bodyPr>
            <a:normAutofit/>
          </a:bodyPr>
          <a:lstStyle/>
          <a:p>
            <a:r>
              <a:rPr lang="ru-RU" sz="2400" dirty="0">
                <a:latin typeface="+mj-lt"/>
              </a:rPr>
              <a:t>Бурові у Вестфоллі</a:t>
            </a:r>
          </a:p>
          <a:p>
            <a:r>
              <a:rPr lang="ru-RU" sz="2400" dirty="0">
                <a:latin typeface="+mj-lt"/>
              </a:rPr>
              <a:t>Поля на Хедемаркені</a:t>
            </a:r>
          </a:p>
          <a:p>
            <a:r>
              <a:rPr lang="ru-RU" sz="2400" dirty="0">
                <a:latin typeface="+mj-lt"/>
              </a:rPr>
              <a:t>Навкілля Стіклестада у Вердалі</a:t>
            </a:r>
          </a:p>
          <a:p>
            <a:r>
              <a:rPr lang="ru-RU" sz="2400" dirty="0">
                <a:latin typeface="+mj-lt"/>
              </a:rPr>
              <a:t>Каміння на Рінгеріке</a:t>
            </a:r>
          </a:p>
          <a:p>
            <a:endParaRPr lang="nb-NO" sz="2000" dirty="0"/>
          </a:p>
        </p:txBody>
      </p:sp>
    </p:spTree>
    <p:extLst>
      <p:ext uri="{BB962C8B-B14F-4D97-AF65-F5344CB8AC3E}">
        <p14:creationId xmlns:p14="http://schemas.microsoft.com/office/powerpoint/2010/main" val="339472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5D096B4-E796-47DC-58FA-1AD4D34B8B4B}"/>
              </a:ext>
            </a:extLst>
          </p:cNvPr>
          <p:cNvSpPr>
            <a:spLocks noGrp="1"/>
          </p:cNvSpPr>
          <p:nvPr>
            <p:ph type="title"/>
          </p:nvPr>
        </p:nvSpPr>
        <p:spPr>
          <a:xfrm>
            <a:off x="640080" y="325369"/>
            <a:ext cx="4368602" cy="1524041"/>
          </a:xfrm>
        </p:spPr>
        <p:txBody>
          <a:bodyPr anchor="b">
            <a:normAutofit/>
          </a:bodyPr>
          <a:lstStyle/>
          <a:p>
            <a:r>
              <a:rPr lang="uk-UA" sz="4000" b="1" dirty="0"/>
              <a:t>Довгі будинки</a:t>
            </a:r>
            <a:endParaRPr lang="nb-NO" sz="4000" b="1" dirty="0"/>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4ADD25E-B707-09A6-5618-85523B4D6743}"/>
              </a:ext>
            </a:extLst>
          </p:cNvPr>
          <p:cNvSpPr>
            <a:spLocks noGrp="1"/>
          </p:cNvSpPr>
          <p:nvPr>
            <p:ph idx="1"/>
          </p:nvPr>
        </p:nvSpPr>
        <p:spPr>
          <a:xfrm>
            <a:off x="640080" y="2872899"/>
            <a:ext cx="4243589" cy="3118827"/>
          </a:xfrm>
        </p:spPr>
        <p:txBody>
          <a:bodyPr>
            <a:normAutofit/>
          </a:bodyPr>
          <a:lstStyle/>
          <a:p>
            <a:r>
              <a:rPr lang="uk-UA" sz="2200" dirty="0">
                <a:latin typeface="+mj-lt"/>
              </a:rPr>
              <a:t>Вікінги жили в довгих будинках. У Норвегії було знайдено кілька залишків довгих будинків.</a:t>
            </a:r>
          </a:p>
          <a:p>
            <a:r>
              <a:rPr lang="uk-UA" sz="2200" dirty="0">
                <a:latin typeface="+mj-lt"/>
              </a:rPr>
              <a:t>У кількох місцях їх копії були створені на основі археологічних знахідок.</a:t>
            </a:r>
          </a:p>
          <a:p>
            <a:pPr marL="0" indent="0">
              <a:buNone/>
            </a:pPr>
            <a:endParaRPr lang="nb-NO" sz="2200" dirty="0"/>
          </a:p>
        </p:txBody>
      </p:sp>
      <p:pic>
        <p:nvPicPr>
          <p:cNvPr id="8194" name="Picture 2" descr="Stiklastadir, et langhus reiser seg. - DigitaltMuseum">
            <a:extLst>
              <a:ext uri="{FF2B5EF4-FFF2-40B4-BE49-F238E27FC236}">
                <a16:creationId xmlns:a16="http://schemas.microsoft.com/office/drawing/2014/main" id="{5B456C15-A569-4EC9-BD83-5580A69FE0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29" r="1366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8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0995ABB-F1CD-42CE-A100-555A647B7DFD}"/>
              </a:ext>
            </a:extLst>
          </p:cNvPr>
          <p:cNvSpPr>
            <a:spLocks noGrp="1"/>
          </p:cNvSpPr>
          <p:nvPr>
            <p:ph type="title"/>
          </p:nvPr>
        </p:nvSpPr>
        <p:spPr>
          <a:xfrm>
            <a:off x="1005008" y="216568"/>
            <a:ext cx="10178934" cy="1467853"/>
          </a:xfrm>
        </p:spPr>
        <p:txBody>
          <a:bodyPr vert="horz" lIns="91440" tIns="45720" rIns="91440" bIns="45720" rtlCol="0" anchor="b">
            <a:noAutofit/>
          </a:bodyPr>
          <a:lstStyle/>
          <a:p>
            <a:pPr algn="ctr"/>
            <a:r>
              <a:rPr lang="ru-RU" sz="3600" b="1" kern="1200" dirty="0">
                <a:solidFill>
                  <a:schemeClr val="tx1"/>
                </a:solidFill>
                <a:ea typeface="+mj-ea"/>
                <a:cs typeface="+mj-cs"/>
              </a:rPr>
              <a:t>Довгий будинок у Стіклестаді. Відкриття фундаментів будинків на полях у Хаугу у Вердалі</a:t>
            </a:r>
            <a:endParaRPr lang="en-US" sz="3600" b="1" kern="1200" dirty="0">
              <a:solidFill>
                <a:schemeClr val="tx1"/>
              </a:solidFill>
              <a:ea typeface="+mj-ea"/>
              <a:cs typeface="+mj-cs"/>
            </a:endParaRPr>
          </a:p>
        </p:txBody>
      </p:sp>
      <p:pic>
        <p:nvPicPr>
          <p:cNvPr id="9220" name="Picture 4" descr="Tørken brakte frem kongsgård - adressa.no">
            <a:extLst>
              <a:ext uri="{FF2B5EF4-FFF2-40B4-BE49-F238E27FC236}">
                <a16:creationId xmlns:a16="http://schemas.microsoft.com/office/drawing/2014/main" id="{6EED5D26-2A3D-4703-A0A7-67CEFEBE3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0" b="3"/>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Kultur, Viking | Planlegger langhus i Landeparken">
            <a:extLst>
              <a:ext uri="{FF2B5EF4-FFF2-40B4-BE49-F238E27FC236}">
                <a16:creationId xmlns:a16="http://schemas.microsoft.com/office/drawing/2014/main" id="{41815B47-FF28-4318-8C64-B02B669C55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17" r="-2" b="-2"/>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9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CE325F4-5A65-EB15-8577-C87C9BBD3347}"/>
              </a:ext>
            </a:extLst>
          </p:cNvPr>
          <p:cNvSpPr>
            <a:spLocks noGrp="1"/>
          </p:cNvSpPr>
          <p:nvPr>
            <p:ph type="title"/>
          </p:nvPr>
        </p:nvSpPr>
        <p:spPr>
          <a:xfrm>
            <a:off x="643467" y="321734"/>
            <a:ext cx="10905066" cy="1135737"/>
          </a:xfrm>
        </p:spPr>
        <p:txBody>
          <a:bodyPr>
            <a:normAutofit/>
          </a:bodyPr>
          <a:lstStyle/>
          <a:p>
            <a:r>
              <a:rPr lang="uk-UA" sz="4000" b="1" dirty="0"/>
              <a:t>Кораблі вікінгів</a:t>
            </a:r>
            <a:endParaRPr lang="nb-NO" sz="4000" b="1" dirty="0"/>
          </a:p>
        </p:txBody>
      </p:sp>
      <p:sp>
        <p:nvSpPr>
          <p:cNvPr id="3" name="Plassholder for innhold 2">
            <a:extLst>
              <a:ext uri="{FF2B5EF4-FFF2-40B4-BE49-F238E27FC236}">
                <a16:creationId xmlns:a16="http://schemas.microsoft.com/office/drawing/2014/main" id="{A1C27727-9FD4-F166-5FEB-43939B766892}"/>
              </a:ext>
            </a:extLst>
          </p:cNvPr>
          <p:cNvSpPr>
            <a:spLocks noGrp="1"/>
          </p:cNvSpPr>
          <p:nvPr>
            <p:ph idx="1"/>
          </p:nvPr>
        </p:nvSpPr>
        <p:spPr>
          <a:xfrm>
            <a:off x="670705" y="1457471"/>
            <a:ext cx="4008384" cy="4393982"/>
          </a:xfrm>
        </p:spPr>
        <p:txBody>
          <a:bodyPr>
            <a:normAutofit lnSpcReduction="10000"/>
          </a:bodyPr>
          <a:lstStyle/>
          <a:p>
            <a:r>
              <a:rPr lang="uk-UA" sz="2200" dirty="0">
                <a:latin typeface="+mj-lt"/>
              </a:rPr>
              <a:t>Вікінги подорожували Європою на кораблях.</a:t>
            </a:r>
          </a:p>
          <a:p>
            <a:r>
              <a:rPr lang="uk-UA" sz="2200" dirty="0">
                <a:latin typeface="+mj-lt"/>
              </a:rPr>
              <a:t>Було знайдено кілька кораблів вікінгів.</a:t>
            </a:r>
          </a:p>
          <a:p>
            <a:r>
              <a:rPr lang="uk-UA" sz="2200" dirty="0">
                <a:latin typeface="+mj-lt"/>
              </a:rPr>
              <a:t>В Осло на Бюгдой є окремий музей, де виставляються такі знахідки.</a:t>
            </a:r>
          </a:p>
          <a:p>
            <a:r>
              <a:rPr lang="uk-UA" sz="2200" dirty="0">
                <a:latin typeface="+mj-lt"/>
              </a:rPr>
              <a:t>Кілька з них були знайдені в лісі у Вестфоллі.</a:t>
            </a:r>
          </a:p>
          <a:p>
            <a:r>
              <a:rPr lang="uk-UA" sz="2200" dirty="0">
                <a:latin typeface="+mj-lt"/>
              </a:rPr>
              <a:t>Один із кораблів, ймовірно, належав жінці.</a:t>
            </a:r>
          </a:p>
          <a:p>
            <a:r>
              <a:rPr lang="uk-UA" sz="2200" dirty="0">
                <a:latin typeface="+mj-lt"/>
              </a:rPr>
              <a:t>Зараз є популярним робити копії кораблів вікінгів.</a:t>
            </a:r>
          </a:p>
          <a:p>
            <a:endParaRPr lang="nb-NO" sz="2000" dirty="0"/>
          </a:p>
        </p:txBody>
      </p:sp>
      <p:grpSp>
        <p:nvGrpSpPr>
          <p:cNvPr id="73"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Se kildebildet">
            <a:extLst>
              <a:ext uri="{FF2B5EF4-FFF2-40B4-BE49-F238E27FC236}">
                <a16:creationId xmlns:a16="http://schemas.microsoft.com/office/drawing/2014/main" id="{DE28C2B8-12D1-4CAE-9F90-204229BFA4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5320" y="1457472"/>
            <a:ext cx="6253212" cy="417067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80309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Skal det være et vikingskip?">
            <a:extLst>
              <a:ext uri="{FF2B5EF4-FFF2-40B4-BE49-F238E27FC236}">
                <a16:creationId xmlns:a16="http://schemas.microsoft.com/office/drawing/2014/main" id="{1B54EB12-9754-46A7-A8A8-4421BDBFD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3" r="2" b="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Gokstadskipet – Wikipedia">
            <a:extLst>
              <a:ext uri="{FF2B5EF4-FFF2-40B4-BE49-F238E27FC236}">
                <a16:creationId xmlns:a16="http://schemas.microsoft.com/office/drawing/2014/main" id="{0A88AEB7-6A1E-4705-B65E-DB6C6BED8F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76" r="-2" b="3770"/>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ikingskipshuset: Stengt - Kulturhistorisk museum">
            <a:extLst>
              <a:ext uri="{FF2B5EF4-FFF2-40B4-BE49-F238E27FC236}">
                <a16:creationId xmlns:a16="http://schemas.microsoft.com/office/drawing/2014/main" id="{1E1B99F7-8010-47C9-8728-C1BE33835C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1" r="2859" b="2"/>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06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2" name="Rectangle 75">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7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5E10F6A-D13F-604E-F877-B5300B8E003F}"/>
              </a:ext>
            </a:extLst>
          </p:cNvPr>
          <p:cNvSpPr>
            <a:spLocks noGrp="1"/>
          </p:cNvSpPr>
          <p:nvPr>
            <p:ph type="title"/>
          </p:nvPr>
        </p:nvSpPr>
        <p:spPr>
          <a:xfrm>
            <a:off x="838200" y="365760"/>
            <a:ext cx="10515600" cy="1325563"/>
          </a:xfrm>
        </p:spPr>
        <p:txBody>
          <a:bodyPr>
            <a:normAutofit/>
          </a:bodyPr>
          <a:lstStyle/>
          <a:p>
            <a:r>
              <a:rPr lang="uk-UA" sz="4000" b="1" dirty="0">
                <a:solidFill>
                  <a:schemeClr val="bg1"/>
                </a:solidFill>
              </a:rPr>
              <a:t>Що збереглося з епохи вікінгів до наших часів?</a:t>
            </a:r>
            <a:endParaRPr lang="nb-NO" sz="4000" b="1" dirty="0">
              <a:solidFill>
                <a:schemeClr val="bg1"/>
              </a:solidFill>
            </a:endParaRPr>
          </a:p>
        </p:txBody>
      </p:sp>
      <p:sp>
        <p:nvSpPr>
          <p:cNvPr id="3" name="Plassholder for innhold 2">
            <a:extLst>
              <a:ext uri="{FF2B5EF4-FFF2-40B4-BE49-F238E27FC236}">
                <a16:creationId xmlns:a16="http://schemas.microsoft.com/office/drawing/2014/main" id="{F291C05E-027D-5116-9F56-2B9D690CFD0B}"/>
              </a:ext>
            </a:extLst>
          </p:cNvPr>
          <p:cNvSpPr>
            <a:spLocks noGrp="1"/>
          </p:cNvSpPr>
          <p:nvPr>
            <p:ph idx="1"/>
          </p:nvPr>
        </p:nvSpPr>
        <p:spPr>
          <a:xfrm>
            <a:off x="841248" y="2057082"/>
            <a:ext cx="5015484" cy="4119881"/>
          </a:xfrm>
        </p:spPr>
        <p:txBody>
          <a:bodyPr anchor="ctr">
            <a:normAutofit/>
          </a:bodyPr>
          <a:lstStyle/>
          <a:p>
            <a:pPr marL="0" indent="0">
              <a:buNone/>
            </a:pPr>
            <a:r>
              <a:rPr lang="uk-UA" sz="2200" dirty="0">
                <a:latin typeface="+mj-lt"/>
              </a:rPr>
              <a:t>До сьогодення збереглося</a:t>
            </a:r>
            <a:r>
              <a:rPr lang="nb-NO" sz="2200" dirty="0">
                <a:latin typeface="+mj-lt"/>
              </a:rPr>
              <a:t> </a:t>
            </a:r>
            <a:r>
              <a:rPr lang="uk-UA" sz="2200" dirty="0">
                <a:latin typeface="+mj-lt"/>
              </a:rPr>
              <a:t>небагато слідів епохи вікінгів, але дещо</a:t>
            </a:r>
            <a:r>
              <a:rPr lang="nb-NO" sz="2200" dirty="0">
                <a:latin typeface="+mj-lt"/>
              </a:rPr>
              <a:t> </a:t>
            </a:r>
            <a:r>
              <a:rPr lang="uk-UA" sz="2200" dirty="0">
                <a:latin typeface="+mj-lt"/>
              </a:rPr>
              <a:t>таки лишилось</a:t>
            </a:r>
            <a:r>
              <a:rPr lang="nb-NO" sz="2200" dirty="0">
                <a:latin typeface="+mj-lt"/>
              </a:rPr>
              <a:t>.</a:t>
            </a:r>
            <a:r>
              <a:rPr lang="uk-UA" sz="2200" dirty="0">
                <a:latin typeface="+mj-lt"/>
              </a:rPr>
              <a:t> </a:t>
            </a:r>
          </a:p>
          <a:p>
            <a:pPr marL="0" indent="0">
              <a:buNone/>
            </a:pPr>
            <a:r>
              <a:rPr lang="uk-UA" sz="2200" dirty="0">
                <a:latin typeface="+mj-lt"/>
              </a:rPr>
              <a:t>Наступні будівлі належать до спадщини середньовіччя</a:t>
            </a:r>
            <a:r>
              <a:rPr lang="nb-NO" sz="2200" dirty="0">
                <a:latin typeface="+mj-lt"/>
              </a:rPr>
              <a:t>:</a:t>
            </a:r>
          </a:p>
          <a:p>
            <a:r>
              <a:rPr lang="uk-UA" sz="2200" dirty="0">
                <a:latin typeface="+mj-lt"/>
              </a:rPr>
              <a:t>Церква Стіклестад</a:t>
            </a:r>
            <a:r>
              <a:rPr lang="nb-NO" sz="2200" dirty="0">
                <a:latin typeface="+mj-lt"/>
              </a:rPr>
              <a:t> </a:t>
            </a:r>
          </a:p>
          <a:p>
            <a:r>
              <a:rPr lang="uk-UA" sz="2200" dirty="0">
                <a:latin typeface="+mj-lt"/>
              </a:rPr>
              <a:t>Нідароський собор</a:t>
            </a:r>
            <a:endParaRPr lang="nb-NO" sz="2200" dirty="0">
              <a:latin typeface="+mj-lt"/>
            </a:endParaRPr>
          </a:p>
          <a:p>
            <a:r>
              <a:rPr lang="uk-UA" sz="2200" dirty="0">
                <a:latin typeface="+mj-lt"/>
              </a:rPr>
              <a:t>Церква Альстадхауг</a:t>
            </a:r>
          </a:p>
          <a:p>
            <a:r>
              <a:rPr lang="uk-UA" sz="2200" dirty="0">
                <a:latin typeface="+mj-lt"/>
              </a:rPr>
              <a:t>Стара церква Сакшауг</a:t>
            </a:r>
            <a:endParaRPr lang="nb-NO" sz="2200" dirty="0">
              <a:latin typeface="+mj-lt"/>
            </a:endParaRPr>
          </a:p>
          <a:p>
            <a:r>
              <a:rPr lang="uk-UA" sz="2200" dirty="0">
                <a:latin typeface="+mj-lt"/>
              </a:rPr>
              <a:t>Церква Мере</a:t>
            </a:r>
            <a:endParaRPr lang="nb-NO" sz="2200" dirty="0">
              <a:latin typeface="+mj-lt"/>
            </a:endParaRPr>
          </a:p>
        </p:txBody>
      </p:sp>
      <p:pic>
        <p:nvPicPr>
          <p:cNvPr id="5" name="Picture 6">
            <a:extLst>
              <a:ext uri="{FF2B5EF4-FFF2-40B4-BE49-F238E27FC236}">
                <a16:creationId xmlns:a16="http://schemas.microsoft.com/office/drawing/2014/main" id="{F3172ADF-5CAD-460D-B545-7205CA20B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50" r="-4" b="10238"/>
          <a:stretch/>
        </p:blipFill>
        <p:spPr bwMode="auto">
          <a:xfrm>
            <a:off x="6096000" y="2276857"/>
            <a:ext cx="5254754" cy="390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61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749EDF-C830-8693-F169-1FBBF9E02658}"/>
              </a:ext>
            </a:extLst>
          </p:cNvPr>
          <p:cNvSpPr>
            <a:spLocks noGrp="1"/>
          </p:cNvSpPr>
          <p:nvPr>
            <p:ph type="title"/>
          </p:nvPr>
        </p:nvSpPr>
        <p:spPr/>
        <p:txBody>
          <a:bodyPr>
            <a:normAutofit/>
          </a:bodyPr>
          <a:lstStyle/>
          <a:p>
            <a:r>
              <a:rPr lang="uk-UA" sz="4000" b="1" dirty="0"/>
              <a:t>Монети</a:t>
            </a:r>
            <a:endParaRPr lang="nb-NO" sz="4000" b="1" dirty="0"/>
          </a:p>
        </p:txBody>
      </p:sp>
      <p:sp>
        <p:nvSpPr>
          <p:cNvPr id="3" name="Plassholder for innhold 2">
            <a:extLst>
              <a:ext uri="{FF2B5EF4-FFF2-40B4-BE49-F238E27FC236}">
                <a16:creationId xmlns:a16="http://schemas.microsoft.com/office/drawing/2014/main" id="{D89675D8-9057-DB4B-0AF7-3D050C69CCF2}"/>
              </a:ext>
            </a:extLst>
          </p:cNvPr>
          <p:cNvSpPr>
            <a:spLocks noGrp="1"/>
          </p:cNvSpPr>
          <p:nvPr>
            <p:ph idx="1"/>
          </p:nvPr>
        </p:nvSpPr>
        <p:spPr>
          <a:xfrm>
            <a:off x="929109" y="1503947"/>
            <a:ext cx="7083924" cy="20713911"/>
          </a:xfrm>
        </p:spPr>
        <p:txBody>
          <a:bodyPr/>
          <a:lstStyle/>
          <a:p>
            <a:r>
              <a:rPr lang="ru-RU" sz="2400" dirty="0">
                <a:latin typeface="+mj-lt"/>
              </a:rPr>
              <a:t>Торгівля була поширеною в Норвегії в епоху вікінгів.</a:t>
            </a:r>
          </a:p>
          <a:p>
            <a:r>
              <a:rPr lang="ru-RU" sz="2400" dirty="0">
                <a:latin typeface="+mj-lt"/>
              </a:rPr>
              <a:t>Було знайдено багато монет, а також золото, яке використовувалося для торгівлі.</a:t>
            </a:r>
          </a:p>
          <a:p>
            <a:pPr marL="0" indent="0">
              <a:buNone/>
            </a:pPr>
            <a:endParaRPr lang="nb-NO" dirty="0"/>
          </a:p>
        </p:txBody>
      </p:sp>
      <p:pic>
        <p:nvPicPr>
          <p:cNvPr id="12294" name="Picture 6" descr="1200 år gammel arabisk sølvmynt funnet på Gran">
            <a:extLst>
              <a:ext uri="{FF2B5EF4-FFF2-40B4-BE49-F238E27FC236}">
                <a16:creationId xmlns:a16="http://schemas.microsoft.com/office/drawing/2014/main" id="{B883D68C-E454-4BBB-B265-0A7827D16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044" y="3424238"/>
            <a:ext cx="219446" cy="221563"/>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05D785D0-F2E0-4055-AECF-F6C6039D6515}"/>
              </a:ext>
            </a:extLst>
          </p:cNvPr>
          <p:cNvPicPr>
            <a:picLocks noChangeAspect="1"/>
          </p:cNvPicPr>
          <p:nvPr/>
        </p:nvPicPr>
        <p:blipFill>
          <a:blip r:embed="rId3"/>
          <a:stretch>
            <a:fillRect/>
          </a:stretch>
        </p:blipFill>
        <p:spPr>
          <a:xfrm>
            <a:off x="8264996" y="568533"/>
            <a:ext cx="2715854" cy="1672809"/>
          </a:xfrm>
          <a:prstGeom prst="rect">
            <a:avLst/>
          </a:prstGeom>
        </p:spPr>
      </p:pic>
      <p:pic>
        <p:nvPicPr>
          <p:cNvPr id="12298" name="Picture 10" descr="Norske mynter – Wikipedia">
            <a:extLst>
              <a:ext uri="{FF2B5EF4-FFF2-40B4-BE49-F238E27FC236}">
                <a16:creationId xmlns:a16="http://schemas.microsoft.com/office/drawing/2014/main" id="{34F19C6C-1F51-4973-9222-F90973612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865" y="3375320"/>
            <a:ext cx="5000902" cy="275072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Vikingskatten frå Hoen i Viken - Kulturhistorisk museum">
            <a:extLst>
              <a:ext uri="{FF2B5EF4-FFF2-40B4-BE49-F238E27FC236}">
                <a16:creationId xmlns:a16="http://schemas.microsoft.com/office/drawing/2014/main" id="{54E59F8B-66A5-40C5-8C47-0465CE011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996" y="2754197"/>
            <a:ext cx="28575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258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Trønderske vikinger dro tidlig på langferd">
            <a:extLst>
              <a:ext uri="{FF2B5EF4-FFF2-40B4-BE49-F238E27FC236}">
                <a16:creationId xmlns:a16="http://schemas.microsoft.com/office/drawing/2014/main" id="{89653BAD-A6C8-4946-A9E9-9729685866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descr="Historie, Kulturminner | Funnene i «gravhaug åtte» avslørte en mektig  husfrue på Geite">
            <a:extLst>
              <a:ext uri="{FF2B5EF4-FFF2-40B4-BE49-F238E27FC236}">
                <a16:creationId xmlns:a16="http://schemas.microsoft.com/office/drawing/2014/main" id="{78F1A23C-8457-4A4A-A8DE-C9F402C8D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98"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4342" name="Picture 6" descr="KUNST SOM KOMMUNIKASJON .-">
            <a:extLst>
              <a:ext uri="{FF2B5EF4-FFF2-40B4-BE49-F238E27FC236}">
                <a16:creationId xmlns:a16="http://schemas.microsoft.com/office/drawing/2014/main" id="{7351C37E-EF6E-4BD3-B218-705875E9DE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529"/>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6F07337D-9C5A-9468-7463-18722F283548}"/>
              </a:ext>
            </a:extLst>
          </p:cNvPr>
          <p:cNvSpPr>
            <a:spLocks noGrp="1"/>
          </p:cNvSpPr>
          <p:nvPr>
            <p:ph type="title"/>
          </p:nvPr>
        </p:nvSpPr>
        <p:spPr>
          <a:xfrm>
            <a:off x="438912" y="685800"/>
            <a:ext cx="3291431" cy="1325563"/>
          </a:xfrm>
        </p:spPr>
        <p:txBody>
          <a:bodyPr>
            <a:noAutofit/>
          </a:bodyPr>
          <a:lstStyle/>
          <a:p>
            <a:r>
              <a:rPr lang="uk-UA" sz="3600" b="1" dirty="0"/>
              <a:t>Ювелірні вироби та зброя</a:t>
            </a:r>
            <a:endParaRPr lang="nb-NO" sz="3600" b="1" dirty="0"/>
          </a:p>
        </p:txBody>
      </p:sp>
      <p:sp>
        <p:nvSpPr>
          <p:cNvPr id="81" name="Rectangle 8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0D78A71D-752D-B6E0-67E9-5D793A8F2E91}"/>
              </a:ext>
            </a:extLst>
          </p:cNvPr>
          <p:cNvSpPr>
            <a:spLocks noGrp="1"/>
          </p:cNvSpPr>
          <p:nvPr>
            <p:ph idx="1"/>
          </p:nvPr>
        </p:nvSpPr>
        <p:spPr>
          <a:xfrm>
            <a:off x="448055" y="2258568"/>
            <a:ext cx="3291431" cy="3922776"/>
          </a:xfrm>
        </p:spPr>
        <p:txBody>
          <a:bodyPr>
            <a:normAutofit/>
          </a:bodyPr>
          <a:lstStyle/>
          <a:p>
            <a:r>
              <a:rPr lang="uk-UA" sz="2400" dirty="0">
                <a:latin typeface="+mj-lt"/>
              </a:rPr>
              <a:t>Багато ювелірних знахідок було зроблено в Норвегії з епохи вікінгів, як жіночі, так і чоловічі прикраси.</a:t>
            </a:r>
          </a:p>
          <a:p>
            <a:endParaRPr lang="nb-NO" sz="1700" dirty="0"/>
          </a:p>
        </p:txBody>
      </p:sp>
    </p:spTree>
    <p:extLst>
      <p:ext uri="{BB962C8B-B14F-4D97-AF65-F5344CB8AC3E}">
        <p14:creationId xmlns:p14="http://schemas.microsoft.com/office/powerpoint/2010/main" val="1622346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CF90FE0-AC68-D8A4-6400-1EC294DD7E5D}"/>
              </a:ext>
            </a:extLst>
          </p:cNvPr>
          <p:cNvSpPr>
            <a:spLocks noGrp="1"/>
          </p:cNvSpPr>
          <p:nvPr>
            <p:ph idx="1"/>
          </p:nvPr>
        </p:nvSpPr>
        <p:spPr>
          <a:xfrm>
            <a:off x="838200" y="1850792"/>
            <a:ext cx="10515600" cy="4351338"/>
          </a:xfrm>
        </p:spPr>
        <p:txBody>
          <a:bodyPr/>
          <a:lstStyle/>
          <a:p>
            <a:r>
              <a:rPr lang="nn-NO" dirty="0">
                <a:hlinkClick r:id="rId2"/>
              </a:rPr>
              <a:t>Olavsskrinet – Store norske leksikon (snl.no)</a:t>
            </a:r>
            <a:endParaRPr lang="nn-NO" dirty="0"/>
          </a:p>
          <a:p>
            <a:r>
              <a:rPr lang="nb-NO" dirty="0">
                <a:hlinkClick r:id="rId3"/>
              </a:rPr>
              <a:t>Heimskringla : Olav den helliges saga (olhov.net)</a:t>
            </a:r>
            <a:endParaRPr lang="nn-NO" dirty="0">
              <a:hlinkClick r:id="rId4"/>
            </a:endParaRPr>
          </a:p>
          <a:p>
            <a:r>
              <a:rPr lang="nn-NO" dirty="0">
                <a:hlinkClick r:id="rId4"/>
              </a:rPr>
              <a:t>Olav den </a:t>
            </a:r>
            <a:r>
              <a:rPr lang="nn-NO" dirty="0" err="1">
                <a:hlinkClick r:id="rId4"/>
              </a:rPr>
              <a:t>helliges</a:t>
            </a:r>
            <a:r>
              <a:rPr lang="nn-NO" dirty="0">
                <a:hlinkClick r:id="rId4"/>
              </a:rPr>
              <a:t> saga - Norsk (SF</a:t>
            </a:r>
          </a:p>
          <a:p>
            <a:r>
              <a:rPr lang="nn-NO" dirty="0">
                <a:hlinkClick r:id="rId4"/>
              </a:rPr>
              <a:t> v</a:t>
            </a:r>
            <a:r>
              <a:rPr lang="nb-NO" dirty="0">
                <a:hlinkClick r:id="rId5"/>
              </a:rPr>
              <a:t>https://www.katolsk.no/biografier/historisk/olav</a:t>
            </a:r>
            <a:r>
              <a:rPr lang="nn-NO" dirty="0">
                <a:hlinkClick r:id="rId4"/>
              </a:rPr>
              <a:t>g2) – </a:t>
            </a:r>
            <a:r>
              <a:rPr lang="nn-NO" dirty="0" err="1">
                <a:hlinkClick r:id="rId4"/>
              </a:rPr>
              <a:t>NDLA</a:t>
            </a:r>
            <a:endParaRPr lang="nn-NO" dirty="0"/>
          </a:p>
          <a:p>
            <a:endParaRPr lang="nb-NO" dirty="0"/>
          </a:p>
        </p:txBody>
      </p:sp>
    </p:spTree>
    <p:extLst>
      <p:ext uri="{BB962C8B-B14F-4D97-AF65-F5344CB8AC3E}">
        <p14:creationId xmlns:p14="http://schemas.microsoft.com/office/powerpoint/2010/main" val="397530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lstadhaug kirke | Buildings &amp; Monuments | Levanger | Norway">
            <a:extLst>
              <a:ext uri="{FF2B5EF4-FFF2-40B4-BE49-F238E27FC236}">
                <a16:creationId xmlns:a16="http://schemas.microsoft.com/office/drawing/2014/main" id="{F5D7FDDB-2542-49A1-A767-1ED103AF07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60" r="-2" b="6809"/>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ære kirke | Kirka på Mære ble reist på 1100 tallet på tufte… | Flickr">
            <a:extLst>
              <a:ext uri="{FF2B5EF4-FFF2-40B4-BE49-F238E27FC236}">
                <a16:creationId xmlns:a16="http://schemas.microsoft.com/office/drawing/2014/main" id="{103B5D91-9767-4523-894E-FC82A7CC7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35" r="-2" b="9990"/>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25EF1935-A244-E74F-457B-87EC4FDE903C}"/>
              </a:ext>
            </a:extLst>
          </p:cNvPr>
          <p:cNvSpPr>
            <a:spLocks noGrp="1"/>
          </p:cNvSpPr>
          <p:nvPr>
            <p:ph type="title"/>
          </p:nvPr>
        </p:nvSpPr>
        <p:spPr>
          <a:xfrm>
            <a:off x="448056" y="859536"/>
            <a:ext cx="4832802" cy="1243584"/>
          </a:xfrm>
        </p:spPr>
        <p:txBody>
          <a:bodyPr>
            <a:normAutofit/>
          </a:bodyPr>
          <a:lstStyle/>
          <a:p>
            <a:r>
              <a:rPr lang="uk-UA" sz="4000" b="1" dirty="0"/>
              <a:t>Розташування церков</a:t>
            </a:r>
            <a:endParaRPr lang="nb-NO" sz="4000" b="1" dirty="0"/>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2CDC312B-EC0C-4541-58DC-67D90F5786CE}"/>
              </a:ext>
            </a:extLst>
          </p:cNvPr>
          <p:cNvSpPr>
            <a:spLocks noGrp="1"/>
          </p:cNvSpPr>
          <p:nvPr>
            <p:ph idx="1"/>
          </p:nvPr>
        </p:nvSpPr>
        <p:spPr>
          <a:xfrm>
            <a:off x="448056" y="2512611"/>
            <a:ext cx="4832803" cy="3664351"/>
          </a:xfrm>
        </p:spPr>
        <p:txBody>
          <a:bodyPr>
            <a:normAutofit/>
          </a:bodyPr>
          <a:lstStyle/>
          <a:p>
            <a:r>
              <a:rPr lang="ru-RU" sz="2400" dirty="0">
                <a:latin typeface="+mj-lt"/>
              </a:rPr>
              <a:t>У середні віки церкви найчастіше зводили на курганах, щоб їх було видно здалеку</a:t>
            </a:r>
            <a:r>
              <a:rPr lang="nb-NO" sz="2400" dirty="0">
                <a:latin typeface="+mj-lt"/>
              </a:rPr>
              <a:t>.</a:t>
            </a:r>
            <a:r>
              <a:rPr lang="uk-UA" sz="2400" dirty="0">
                <a:latin typeface="+mj-lt"/>
              </a:rPr>
              <a:t> Це </a:t>
            </a:r>
            <a:r>
              <a:rPr lang="nb-NO" sz="2400" dirty="0">
                <a:latin typeface="+mj-lt"/>
              </a:rPr>
              <a:t>- </a:t>
            </a:r>
            <a:r>
              <a:rPr lang="uk-UA" sz="2400" dirty="0">
                <a:latin typeface="+mj-lt"/>
              </a:rPr>
              <a:t>церкви</a:t>
            </a:r>
            <a:r>
              <a:rPr lang="ru-RU" sz="2400" dirty="0">
                <a:latin typeface="+mj-lt"/>
              </a:rPr>
              <a:t> у Мере, Альстадхауг і Сакшауг</a:t>
            </a:r>
            <a:r>
              <a:rPr lang="nb-NO" sz="2400" dirty="0">
                <a:latin typeface="+mj-lt"/>
              </a:rPr>
              <a:t>.</a:t>
            </a:r>
            <a:endParaRPr lang="ru-RU" sz="2400" dirty="0">
              <a:latin typeface="+mj-lt"/>
            </a:endParaRPr>
          </a:p>
          <a:p>
            <a:r>
              <a:rPr lang="ru-RU" sz="2400" dirty="0">
                <a:latin typeface="+mj-lt"/>
              </a:rPr>
              <a:t>Часто церкви будували там, де були старі двори, наприклад у Мере.</a:t>
            </a:r>
            <a:endParaRPr lang="nb-NO" sz="2400" dirty="0">
              <a:latin typeface="+mj-lt"/>
            </a:endParaRPr>
          </a:p>
        </p:txBody>
      </p:sp>
    </p:spTree>
    <p:extLst>
      <p:ext uri="{BB962C8B-B14F-4D97-AF65-F5344CB8AC3E}">
        <p14:creationId xmlns:p14="http://schemas.microsoft.com/office/powerpoint/2010/main" val="26702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83A872D-F0E4-1FBA-83EF-8EE4DA29DED4}"/>
              </a:ext>
            </a:extLst>
          </p:cNvPr>
          <p:cNvSpPr>
            <a:spLocks noGrp="1"/>
          </p:cNvSpPr>
          <p:nvPr>
            <p:ph type="title"/>
          </p:nvPr>
        </p:nvSpPr>
        <p:spPr>
          <a:xfrm>
            <a:off x="6096000" y="160867"/>
            <a:ext cx="5425295" cy="1135737"/>
          </a:xfrm>
        </p:spPr>
        <p:txBody>
          <a:bodyPr>
            <a:noAutofit/>
          </a:bodyPr>
          <a:lstStyle/>
          <a:p>
            <a:r>
              <a:rPr lang="ru-RU" sz="4000" b="1" dirty="0"/>
              <a:t>Церква Стіклестад і собор Нідарос</a:t>
            </a:r>
            <a:endParaRPr lang="nb-NO" sz="4000" b="1" dirty="0"/>
          </a:p>
        </p:txBody>
      </p:sp>
      <p:pic>
        <p:nvPicPr>
          <p:cNvPr id="6" name="Picture 6" descr="Trivelige Trondheim - TORP">
            <a:extLst>
              <a:ext uri="{FF2B5EF4-FFF2-40B4-BE49-F238E27FC236}">
                <a16:creationId xmlns:a16="http://schemas.microsoft.com/office/drawing/2014/main" id="{F9F14281-2A27-4DDB-9C6C-F8BCEE914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 r="2" b="9723"/>
          <a:stretch/>
        </p:blipFill>
        <p:spPr bwMode="auto">
          <a:xfrm>
            <a:off x="0" y="3429000"/>
            <a:ext cx="5779884" cy="3428990"/>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oup 8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90" name="Rectangle 8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Stiklestad Nasjonale Kultursenter | Family Activities | Verdal | Norway">
            <a:extLst>
              <a:ext uri="{FF2B5EF4-FFF2-40B4-BE49-F238E27FC236}">
                <a16:creationId xmlns:a16="http://schemas.microsoft.com/office/drawing/2014/main" id="{FA0A948A-9468-4420-903D-D052C9E1C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75" r="2" b="2"/>
          <a:stretch/>
        </p:blipFill>
        <p:spPr bwMode="auto">
          <a:xfrm>
            <a:off x="0" y="-10"/>
            <a:ext cx="5779884"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D99FCCAA-3CF9-2D2D-AB70-F7856426EBFB}"/>
              </a:ext>
            </a:extLst>
          </p:cNvPr>
          <p:cNvSpPr>
            <a:spLocks noGrp="1"/>
          </p:cNvSpPr>
          <p:nvPr>
            <p:ph idx="1"/>
          </p:nvPr>
        </p:nvSpPr>
        <p:spPr>
          <a:xfrm>
            <a:off x="6065220" y="1315012"/>
            <a:ext cx="5619750" cy="5400519"/>
          </a:xfrm>
        </p:spPr>
        <p:txBody>
          <a:bodyPr>
            <a:noAutofit/>
          </a:bodyPr>
          <a:lstStyle/>
          <a:p>
            <a:r>
              <a:rPr lang="uk-UA" sz="1800" dirty="0">
                <a:latin typeface="+mj-lt"/>
              </a:rPr>
              <a:t>І церква Стіклестад, і собор Нідарос мають не типове розташування порівняно з іншими середньовічними церквами.</a:t>
            </a:r>
            <a:endParaRPr lang="nb-NO" sz="1800" dirty="0">
              <a:latin typeface="+mj-lt"/>
            </a:endParaRPr>
          </a:p>
          <a:p>
            <a:r>
              <a:rPr lang="uk-UA" sz="1800" dirty="0">
                <a:latin typeface="+mj-lt"/>
              </a:rPr>
              <a:t>Собор Нідарос розташований на березі річки Нідельва</a:t>
            </a:r>
            <a:r>
              <a:rPr lang="nb-NO" sz="1800" dirty="0">
                <a:latin typeface="+mj-lt"/>
              </a:rPr>
              <a:t>. </a:t>
            </a:r>
          </a:p>
          <a:p>
            <a:r>
              <a:rPr lang="uk-UA" sz="1800" dirty="0">
                <a:latin typeface="+mj-lt"/>
              </a:rPr>
              <a:t>Церква Стіклестад розташована в сільській місцевості, в полі.</a:t>
            </a:r>
            <a:endParaRPr lang="nb-NO" sz="1800" dirty="0">
              <a:latin typeface="+mj-lt"/>
            </a:endParaRPr>
          </a:p>
          <a:p>
            <a:r>
              <a:rPr lang="uk-UA" sz="1800" dirty="0">
                <a:latin typeface="+mj-lt"/>
              </a:rPr>
              <a:t>Це явні ознаки, що ці церкви були збудовані  в тих місцях з  певної причини.</a:t>
            </a:r>
            <a:endParaRPr lang="nb-NO" sz="1800" dirty="0">
              <a:latin typeface="+mj-lt"/>
            </a:endParaRPr>
          </a:p>
          <a:p>
            <a:r>
              <a:rPr lang="uk-UA" sz="1800" dirty="0">
                <a:latin typeface="+mj-lt"/>
              </a:rPr>
              <a:t>Церква Стіклестад побудована на місці загибелі Олафа Святого, тобто на місці битви. Це було на рівнині, а не на холмі.</a:t>
            </a:r>
            <a:r>
              <a:rPr lang="nb-NO" sz="1800" dirty="0">
                <a:latin typeface="+mj-lt"/>
              </a:rPr>
              <a:t> </a:t>
            </a:r>
          </a:p>
          <a:p>
            <a:r>
              <a:rPr lang="uk-UA" sz="1800" dirty="0">
                <a:latin typeface="+mj-lt"/>
              </a:rPr>
              <a:t>Нідароський собор побудований над місцем, де Торгілс Бунде зі Стіклестада поховав тіло Олафа.</a:t>
            </a:r>
            <a:endParaRPr lang="nb-NO" sz="1800" dirty="0">
              <a:latin typeface="+mj-lt"/>
            </a:endParaRPr>
          </a:p>
          <a:p>
            <a:r>
              <a:rPr lang="uk-UA" sz="1800" dirty="0">
                <a:latin typeface="+mj-lt"/>
              </a:rPr>
              <a:t>Фермеру Торгілсу Олаф наказав подбати про своє тіло, якщо він  загине. Після того як це сталося</a:t>
            </a:r>
            <a:r>
              <a:rPr lang="nb-NO" sz="1800" dirty="0">
                <a:latin typeface="+mj-lt"/>
              </a:rPr>
              <a:t>,</a:t>
            </a:r>
            <a:r>
              <a:rPr lang="uk-UA" sz="1800" dirty="0">
                <a:latin typeface="+mj-lt"/>
              </a:rPr>
              <a:t> фермер веслував аж до Каупангена в Нідаросі та поховав тіло Олафа біля берега Нідельви</a:t>
            </a:r>
            <a:r>
              <a:rPr lang="nb-NO" sz="1800" dirty="0">
                <a:latin typeface="+mj-lt"/>
              </a:rPr>
              <a:t>.</a:t>
            </a:r>
          </a:p>
        </p:txBody>
      </p:sp>
      <p:sp>
        <p:nvSpPr>
          <p:cNvPr id="93" name="Isosceles Triangle 9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7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81F645B-AA58-B57C-DC9C-B0CA77D73781}"/>
              </a:ext>
            </a:extLst>
          </p:cNvPr>
          <p:cNvSpPr>
            <a:spLocks noGrp="1"/>
          </p:cNvSpPr>
          <p:nvPr>
            <p:ph type="title"/>
          </p:nvPr>
        </p:nvSpPr>
        <p:spPr>
          <a:xfrm>
            <a:off x="572493" y="238539"/>
            <a:ext cx="9444964" cy="1434415"/>
          </a:xfrm>
        </p:spPr>
        <p:txBody>
          <a:bodyPr anchor="b">
            <a:normAutofit/>
          </a:bodyPr>
          <a:lstStyle/>
          <a:p>
            <a:r>
              <a:rPr lang="ru-RU" sz="4000" b="1" dirty="0"/>
              <a:t>Значення Торгільса Бунде для розташування собору Нідарос</a:t>
            </a:r>
            <a:endParaRPr lang="nb-NO" sz="4000" b="1"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DECBC32-B516-E248-330A-30D418399D7E}"/>
              </a:ext>
            </a:extLst>
          </p:cNvPr>
          <p:cNvSpPr>
            <a:spLocks noGrp="1"/>
          </p:cNvSpPr>
          <p:nvPr>
            <p:ph idx="1"/>
          </p:nvPr>
        </p:nvSpPr>
        <p:spPr>
          <a:xfrm>
            <a:off x="572493" y="2071316"/>
            <a:ext cx="6713552" cy="4119172"/>
          </a:xfrm>
        </p:spPr>
        <p:txBody>
          <a:bodyPr anchor="t">
            <a:normAutofit/>
          </a:bodyPr>
          <a:lstStyle/>
          <a:p>
            <a:r>
              <a:rPr lang="nb-NO" sz="2200" dirty="0">
                <a:latin typeface="+mj-lt"/>
              </a:rPr>
              <a:t>«</a:t>
            </a:r>
            <a:r>
              <a:rPr lang="ru-RU" sz="2200" dirty="0">
                <a:latin typeface="+mj-lt"/>
              </a:rPr>
              <a:t>Був собі чоловік на ім’я Торгілс Халмусон; він був фермером, який жив у Стіклестаді, і батьком Гріма Доброго. Торгілс запропонував королю свою допомогу і свою участь у битві. Олаф сказав, що він вдячний за це, але, наказав, щоб той не вступав у бій.</a:t>
            </a:r>
            <a:r>
              <a:rPr lang="nb-NO" sz="2200" dirty="0">
                <a:latin typeface="+mj-lt"/>
              </a:rPr>
              <a:t> «</a:t>
            </a:r>
            <a:r>
              <a:rPr lang="ru-RU" sz="2200" dirty="0">
                <a:latin typeface="+mj-lt"/>
              </a:rPr>
              <a:t>Краще зроби це для нас </a:t>
            </a:r>
            <a:r>
              <a:rPr lang="nb-NO" sz="2200" dirty="0">
                <a:latin typeface="+mj-lt"/>
              </a:rPr>
              <a:t>-</a:t>
            </a:r>
            <a:r>
              <a:rPr lang="ru-RU" sz="2200" dirty="0">
                <a:latin typeface="+mj-lt"/>
              </a:rPr>
              <a:t> врятуй тих наших людей, які лишаться пораненими після бою, і поховай тих, хто впав у бою. І так само, фермере, якщо трапиться так, що я впаду в цій битві, то зроби  моєму тілу останню потрібну послугу, якщо зможеш</a:t>
            </a:r>
            <a:r>
              <a:rPr lang="nb-NO" sz="2200" dirty="0">
                <a:latin typeface="+mj-lt"/>
              </a:rPr>
              <a:t>»,</a:t>
            </a:r>
            <a:r>
              <a:rPr lang="ru-RU" sz="2200" dirty="0">
                <a:latin typeface="+mj-lt"/>
              </a:rPr>
              <a:t> Торгілс пообіцяв королю те, про що той просив».</a:t>
            </a:r>
            <a:endParaRPr lang="nb-NO" sz="2200" dirty="0">
              <a:latin typeface="+mj-lt"/>
            </a:endParaRPr>
          </a:p>
        </p:txBody>
      </p:sp>
      <p:pic>
        <p:nvPicPr>
          <p:cNvPr id="4" name="Bilde 3">
            <a:extLst>
              <a:ext uri="{FF2B5EF4-FFF2-40B4-BE49-F238E27FC236}">
                <a16:creationId xmlns:a16="http://schemas.microsoft.com/office/drawing/2014/main" id="{FBBD55FA-3D5F-D20D-8081-EF2B217BFF28}"/>
              </a:ext>
            </a:extLst>
          </p:cNvPr>
          <p:cNvPicPr>
            <a:picLocks noChangeAspect="1"/>
          </p:cNvPicPr>
          <p:nvPr/>
        </p:nvPicPr>
        <p:blipFill rotWithShape="1">
          <a:blip r:embed="rId2"/>
          <a:srcRect l="17392" r="10599"/>
          <a:stretch/>
        </p:blipFill>
        <p:spPr>
          <a:xfrm>
            <a:off x="7675658" y="2093976"/>
            <a:ext cx="3941064" cy="4096512"/>
          </a:xfrm>
          <a:prstGeom prst="rect">
            <a:avLst/>
          </a:prstGeom>
        </p:spPr>
      </p:pic>
    </p:spTree>
    <p:extLst>
      <p:ext uri="{BB962C8B-B14F-4D97-AF65-F5344CB8AC3E}">
        <p14:creationId xmlns:p14="http://schemas.microsoft.com/office/powerpoint/2010/main" val="4256784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EED513A-6EFA-B27A-04C2-DF1C08541BB4}"/>
              </a:ext>
            </a:extLst>
          </p:cNvPr>
          <p:cNvSpPr>
            <a:spLocks noGrp="1" noRot="1" noMove="1" noResize="1" noEditPoints="1" noAdjustHandles="1" noChangeArrowheads="1" noChangeShapeType="1"/>
          </p:cNvSpPr>
          <p:nvPr>
            <p:ph idx="1"/>
          </p:nvPr>
        </p:nvSpPr>
        <p:spPr/>
        <p:txBody>
          <a:bodyPr/>
          <a:lstStyle/>
          <a:p>
            <a:r>
              <a:rPr lang="uk-UA" sz="2400" dirty="0">
                <a:latin typeface="+mj-lt"/>
              </a:rPr>
              <a:t>Торгілс Хольмусон і його син Грім прийшли на місце битви, коли стемніло. Вони взяли тіло короля Олава і віднесли його до маленького порожнього сараю на іншому боці ферми. Вони принесли з собою свічки і воду; потім зняли з тіла короля одяг, випрали, загорнули тіло в лляні полотна і заховали за дровами, щоб ніхто не побачив, якщо потрапить до будинку. Потім вони повернулися додому на ферму.</a:t>
            </a:r>
            <a:endParaRPr lang="nb-NO" sz="2400" dirty="0">
              <a:latin typeface="+mj-lt"/>
            </a:endParaRPr>
          </a:p>
          <a:p>
            <a:pPr marL="0" indent="0">
              <a:buNone/>
            </a:pPr>
            <a:endParaRPr lang="nb-NO" dirty="0"/>
          </a:p>
        </p:txBody>
      </p:sp>
    </p:spTree>
    <p:extLst>
      <p:ext uri="{BB962C8B-B14F-4D97-AF65-F5344CB8AC3E}">
        <p14:creationId xmlns:p14="http://schemas.microsoft.com/office/powerpoint/2010/main" val="85248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D33592E-F4A0-DF58-3442-CC10E354C07C}"/>
              </a:ext>
            </a:extLst>
          </p:cNvPr>
          <p:cNvSpPr>
            <a:spLocks noGrp="1"/>
          </p:cNvSpPr>
          <p:nvPr>
            <p:ph type="title"/>
          </p:nvPr>
        </p:nvSpPr>
        <p:spPr>
          <a:xfrm>
            <a:off x="572493" y="191068"/>
            <a:ext cx="10972800" cy="1902907"/>
          </a:xfrm>
        </p:spPr>
        <p:txBody>
          <a:bodyPr anchor="b">
            <a:normAutofit fontScale="90000"/>
          </a:bodyPr>
          <a:lstStyle/>
          <a:p>
            <a:br>
              <a:rPr lang="uk-UA" b="1" dirty="0"/>
            </a:br>
            <a:br>
              <a:rPr lang="uk-UA" b="1" dirty="0"/>
            </a:br>
            <a:br>
              <a:rPr lang="uk-UA" b="1" dirty="0"/>
            </a:br>
            <a:br>
              <a:rPr lang="uk-UA" b="1" dirty="0"/>
            </a:br>
            <a:r>
              <a:rPr lang="uk-UA" b="1" dirty="0"/>
              <a:t>Диво у Олафхагені</a:t>
            </a:r>
            <a:br>
              <a:rPr lang="nb-NO" dirty="0"/>
            </a:br>
            <a:br>
              <a:rPr lang="nb-NO" sz="3000" dirty="0"/>
            </a:br>
            <a:endParaRPr lang="nb-NO" sz="3000" dirty="0"/>
          </a:p>
        </p:txBody>
      </p:sp>
      <p:sp>
        <p:nvSpPr>
          <p:cNvPr id="7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F6DDF95-DF5A-9F95-D5F0-03A61660DA00}"/>
              </a:ext>
            </a:extLst>
          </p:cNvPr>
          <p:cNvSpPr>
            <a:spLocks noGrp="1"/>
          </p:cNvSpPr>
          <p:nvPr>
            <p:ph idx="1"/>
          </p:nvPr>
        </p:nvSpPr>
        <p:spPr>
          <a:xfrm>
            <a:off x="572493" y="1843474"/>
            <a:ext cx="6713552" cy="4567612"/>
          </a:xfrm>
        </p:spPr>
        <p:txBody>
          <a:bodyPr anchor="t">
            <a:noAutofit/>
          </a:bodyPr>
          <a:lstStyle/>
          <a:p>
            <a:pPr marL="0" indent="0">
              <a:buNone/>
            </a:pPr>
            <a:r>
              <a:rPr lang="uk-UA" sz="1400" dirty="0">
                <a:latin typeface="+mj-lt"/>
              </a:rPr>
              <a:t>З обома арміями прямувало багато бідних і знедолених людей, які просили їжі; і багато таких людей залишилося там увечері після битви. Коли настала ніч, шукали ночівлі по всіх хатах, малих і великих. Там був сліпий, про якого згадувалося в стародавніх текстах. Він був бідним, і його хлопчик пішов з ним</a:t>
            </a:r>
            <a:r>
              <a:rPr lang="nb-NO" sz="1400" dirty="0">
                <a:latin typeface="+mj-lt"/>
              </a:rPr>
              <a:t>,</a:t>
            </a:r>
            <a:r>
              <a:rPr lang="uk-UA" sz="1400" dirty="0">
                <a:latin typeface="+mj-lt"/>
              </a:rPr>
              <a:t> щоб супроводжувати його, вони ходили по фермі, шукаючи житло. Вони прийшли до одного сараю. Двері були такі низькі, що їм мало не довелося пролазити всередину. Коли сліпий увійшов до хати, то навпомацки шукав  на підлозі, де б влаштуватися на ночівлю. На його голові був капюшон, і капюшон сповзав йому на обличчя, коли він нахилявся. Рукою він відчув, що на підлозі була калюжа. Тоді він вологими руками поправив капюшон, і враз йому так засвербіло в очах, що він торкнувся їх мокрими пальцями. Потім він знову вийшов із хати і сказав, що там не можна лежати, бо скрізь мокро. Але коли він вийшов з сараю, то одразу чітко побачив свої руки та все, що було достатньо близько, щоб він міг розглядити в темряві ночі. Старий негайно пішов до будинку на фермі, у вітальню</a:t>
            </a:r>
            <a:r>
              <a:rPr lang="nb-NO" sz="1400" dirty="0">
                <a:latin typeface="+mj-lt"/>
              </a:rPr>
              <a:t>,</a:t>
            </a:r>
            <a:r>
              <a:rPr lang="uk-UA" sz="1400" dirty="0">
                <a:latin typeface="+mj-lt"/>
              </a:rPr>
              <a:t> і сказав усім, хто там був, що до нього повернувся зір і тепер він бачить. Але там було багато тих, хто знав, що той вже давно сліпий; бо до того він був в цих місцях і ходив по тих селах. Чоловік пояснив, що вперше побачив усе, коли вийшов із маленького старого сараю. </a:t>
            </a:r>
            <a:r>
              <a:rPr lang="nb-NO" sz="1400" dirty="0">
                <a:latin typeface="+mj-lt"/>
              </a:rPr>
              <a:t>«</a:t>
            </a:r>
            <a:r>
              <a:rPr lang="uk-UA" sz="1400" dirty="0">
                <a:latin typeface="+mj-lt"/>
              </a:rPr>
              <a:t>І все там було мокре,</a:t>
            </a:r>
            <a:r>
              <a:rPr lang="nb-NO" sz="1400" dirty="0">
                <a:latin typeface="+mj-lt"/>
              </a:rPr>
              <a:t>»</a:t>
            </a:r>
            <a:r>
              <a:rPr lang="uk-UA" sz="1400" dirty="0">
                <a:latin typeface="+mj-lt"/>
              </a:rPr>
              <a:t> сказав він. </a:t>
            </a:r>
            <a:r>
              <a:rPr lang="nb-NO" sz="1400" dirty="0">
                <a:latin typeface="+mj-lt"/>
              </a:rPr>
              <a:t>«</a:t>
            </a:r>
            <a:r>
              <a:rPr lang="uk-UA" sz="1400" dirty="0">
                <a:latin typeface="+mj-lt"/>
              </a:rPr>
              <a:t>Я доторкнувся калюжі і потер очі мокрими руками.</a:t>
            </a:r>
            <a:r>
              <a:rPr lang="nb-NO" sz="1400" dirty="0">
                <a:latin typeface="+mj-lt"/>
              </a:rPr>
              <a:t>»</a:t>
            </a:r>
            <a:r>
              <a:rPr lang="uk-UA" sz="1400" dirty="0">
                <a:latin typeface="+mj-lt"/>
              </a:rPr>
              <a:t> Він ще раз наголосив, що все сталося саме в тому місці. Ті, хто був там і бачив це, були дуже здивовані тим, що сталося, і обговорювали між собою те, що могло слугувати причиною. Але фермер Торгілс та його син Грім гадали, що знають, що спричинило це прозріння. Вони дуже боялися, щоб вороги короля не пішли обшукувати сарай. Потім вони вислизнули, пішли до будівлі, забрали тіло, винесли його в сад і сховали там. Після цього обидва повернулися на ферму.</a:t>
            </a:r>
            <a:endParaRPr lang="nb-NO" sz="1400" dirty="0">
              <a:latin typeface="+mj-lt"/>
            </a:endParaRPr>
          </a:p>
        </p:txBody>
      </p:sp>
      <p:pic>
        <p:nvPicPr>
          <p:cNvPr id="4" name="Picture 4" descr="Olavsstøtta | St Olav memorial. Stiklestad, Verdal, Norway | Erik Stenvik |  Flickr">
            <a:extLst>
              <a:ext uri="{FF2B5EF4-FFF2-40B4-BE49-F238E27FC236}">
                <a16:creationId xmlns:a16="http://schemas.microsoft.com/office/drawing/2014/main" id="{31EC8546-BEA1-41E3-BFBE-15E2E7CE4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63" r="21521"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CD7884D9-B7A2-0235-61F5-F156B6E404A5}"/>
              </a:ext>
            </a:extLst>
          </p:cNvPr>
          <p:cNvSpPr>
            <a:spLocks noGrp="1"/>
          </p:cNvSpPr>
          <p:nvPr>
            <p:ph idx="1"/>
          </p:nvPr>
        </p:nvSpPr>
        <p:spPr>
          <a:xfrm>
            <a:off x="572493" y="1975676"/>
            <a:ext cx="6713552" cy="4214812"/>
          </a:xfrm>
        </p:spPr>
        <p:txBody>
          <a:bodyPr anchor="t">
            <a:normAutofit/>
          </a:bodyPr>
          <a:lstStyle/>
          <a:p>
            <a:pPr marL="0" indent="0">
              <a:buNone/>
            </a:pPr>
            <a:r>
              <a:rPr lang="uk-UA" sz="1600" dirty="0">
                <a:latin typeface="+mj-lt"/>
              </a:rPr>
              <a:t>У четвер Торе Хунд спустився з Вердалена до Стіклестаду,  велике військо слідувало за ним. Попереду була також значна частина селянської армії. Усі взялися до прибирання місця битви. Люди виносили тіла рідних і близьких і допомагали пораненим, яким ще можна було допомогти, але велика кількість таки загинула по закінченню бою. Торе Хунд підійшов до місця, де впав король, він шукав його тіло, але коли не знайшов, замислився, чи був хтось, хто міг би сказати, куди поділося тіло, але ніхто того не знав. Потім він запитав фермера Торгілса, чи знає він щось про те, де знаходиться тіло короля. Торгілс відповів так: </a:t>
            </a:r>
            <a:r>
              <a:rPr lang="nb-NO" sz="1600" dirty="0">
                <a:latin typeface="+mj-lt"/>
              </a:rPr>
              <a:t>«</a:t>
            </a:r>
            <a:r>
              <a:rPr lang="uk-UA" sz="1600" dirty="0">
                <a:latin typeface="+mj-lt"/>
              </a:rPr>
              <a:t>Я не брав участі у битві, і я мало про що знаю. Зараз так багато всього говорять. Деякі кажуть, що минулої ночі короля Олафа із группою людей  бачили в Ставі. А якщо він загинув, то напевно хтось із вашої зграї сховав його тіло в дровах і штабелях.</a:t>
            </a:r>
            <a:r>
              <a:rPr lang="nb-NO" sz="1600" dirty="0">
                <a:latin typeface="+mj-lt"/>
              </a:rPr>
              <a:t>»</a:t>
            </a:r>
            <a:r>
              <a:rPr lang="uk-UA" sz="1600" dirty="0">
                <a:latin typeface="+mj-lt"/>
              </a:rPr>
              <a:t> Але Торе, напевно, вважав, що Торгілс точно знав, що король таки загинув</a:t>
            </a:r>
            <a:r>
              <a:rPr lang="nb-NO" sz="1600" dirty="0">
                <a:latin typeface="+mj-lt"/>
              </a:rPr>
              <a:t>.</a:t>
            </a:r>
            <a:r>
              <a:rPr lang="uk-UA" sz="1600" dirty="0">
                <a:latin typeface="+mj-lt"/>
              </a:rPr>
              <a:t> Було також багато тих, хто погоджувався</a:t>
            </a:r>
            <a:r>
              <a:rPr lang="nb-NO" sz="1600" dirty="0">
                <a:latin typeface="+mj-lt"/>
              </a:rPr>
              <a:t>,</a:t>
            </a:r>
            <a:r>
              <a:rPr lang="uk-UA" sz="1600" dirty="0">
                <a:latin typeface="+mj-lt"/>
              </a:rPr>
              <a:t> що ймовірно  король утік з поля битви, і що незабаром він отримає нову армію та прийде з нею їм на зустрічь. Але Торе сів на свої кораблі і продовжив шлях фьордом. Згодом усе селянське військо почало розходитися, вони забрали з собою всіх поранених, яким пощастило вижити.</a:t>
            </a:r>
            <a:endParaRPr lang="nb-NO" sz="1600" dirty="0">
              <a:latin typeface="+mj-lt"/>
            </a:endParaRPr>
          </a:p>
        </p:txBody>
      </p:sp>
      <p:pic>
        <p:nvPicPr>
          <p:cNvPr id="6146" name="Picture 2" descr="Hundsok – Tore Hunds dag | Har det på tunga">
            <a:extLst>
              <a:ext uri="{FF2B5EF4-FFF2-40B4-BE49-F238E27FC236}">
                <a16:creationId xmlns:a16="http://schemas.microsoft.com/office/drawing/2014/main" id="{4FC5885B-2F64-4116-95CC-977D9902C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80" r="11424"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67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98BC22C-EAAB-D10A-94DF-9D5C1E284055}"/>
              </a:ext>
            </a:extLst>
          </p:cNvPr>
          <p:cNvSpPr>
            <a:spLocks noGrp="1"/>
          </p:cNvSpPr>
          <p:nvPr>
            <p:ph idx="1"/>
          </p:nvPr>
        </p:nvSpPr>
        <p:spPr>
          <a:xfrm>
            <a:off x="572492" y="1814141"/>
            <a:ext cx="7257058" cy="4754108"/>
          </a:xfrm>
        </p:spPr>
        <p:txBody>
          <a:bodyPr anchor="t">
            <a:noAutofit/>
          </a:bodyPr>
          <a:lstStyle/>
          <a:p>
            <a:pPr marL="0" indent="0">
              <a:buNone/>
            </a:pPr>
            <a:r>
              <a:rPr lang="uk-UA" sz="1200" dirty="0">
                <a:latin typeface="+mj-lt"/>
              </a:rPr>
              <a:t>Торгілс Халмусон і Грім, його син, опікувалися тілом короля Олафа, вони мусили придумати щось, щоб вороги короля не заволоділи ним і не знущалися з нього, бо вони чули, як селяни говорили про те</a:t>
            </a:r>
            <a:r>
              <a:rPr lang="nb-NO" sz="1200" dirty="0">
                <a:latin typeface="+mj-lt"/>
              </a:rPr>
              <a:t>,</a:t>
            </a:r>
            <a:r>
              <a:rPr lang="uk-UA" sz="1200" dirty="0">
                <a:latin typeface="+mj-lt"/>
              </a:rPr>
              <a:t> що якби хтось знайшов тіло короля, то краще було б спалити його</a:t>
            </a:r>
            <a:r>
              <a:rPr lang="nb-NO" sz="1200" dirty="0">
                <a:latin typeface="+mj-lt"/>
              </a:rPr>
              <a:t>,</a:t>
            </a:r>
            <a:r>
              <a:rPr lang="uk-UA" sz="1200" dirty="0">
                <a:latin typeface="+mj-lt"/>
              </a:rPr>
              <a:t> чи вивезти в море й потопити. Батько й син були свідками того, як вночі над тілом короля Олафа, коли воно лежало ще на полі, ніби горіло світло, і відтоді, навіть після того</a:t>
            </a:r>
            <a:r>
              <a:rPr lang="nb-NO" sz="1200" dirty="0">
                <a:latin typeface="+mj-lt"/>
              </a:rPr>
              <a:t>,</a:t>
            </a:r>
            <a:r>
              <a:rPr lang="uk-UA" sz="1200" dirty="0">
                <a:latin typeface="+mj-lt"/>
              </a:rPr>
              <a:t> як вони забрали звідти тіло, світло продовжувало випромінювати вночі на місці, де спочив король. Вони боялися, що вороги короля прийдуть шукати тіло, коли побачать ці знаки, тому завданням Торгілса було перенести тіло в беспечне місце, де воно зберігалося б в таємниці.</a:t>
            </a:r>
          </a:p>
          <a:p>
            <a:pPr marL="0" indent="0">
              <a:buNone/>
            </a:pPr>
            <a:r>
              <a:rPr lang="uk-UA" sz="1200" dirty="0">
                <a:latin typeface="+mj-lt"/>
              </a:rPr>
              <a:t>Торгілс і його син зробили труну</a:t>
            </a:r>
            <a:r>
              <a:rPr lang="nb-NO" sz="1200" dirty="0">
                <a:latin typeface="+mj-lt"/>
              </a:rPr>
              <a:t>,</a:t>
            </a:r>
            <a:r>
              <a:rPr lang="uk-UA" sz="1200" dirty="0">
                <a:latin typeface="+mj-lt"/>
              </a:rPr>
              <a:t> в яку вклали  багато праці, і поклали туди тіло короля. Потім зробили ще одну труну, в неї наклали стільки соломи і каміння, щоб це було подібним до ваги людини, після того цю труну щільно забили.  Коли вся селянська армія пішла зі Стіклестада, Торгілс і його син почали збиратися в дорогу. Вони придбали гребний човен і сім чи вісім чоловік запросили до своєї команди, усі були родичами чи друзями Торгілса. Тіло короля перенесли на борт у цілковитій таємниці</a:t>
            </a:r>
            <a:r>
              <a:rPr lang="nb-NO" sz="1200" dirty="0">
                <a:latin typeface="+mj-lt"/>
              </a:rPr>
              <a:t>,</a:t>
            </a:r>
            <a:r>
              <a:rPr lang="uk-UA" sz="1200" dirty="0">
                <a:latin typeface="+mj-lt"/>
              </a:rPr>
              <a:t> й заховали труну у трюмі. Труну з каміннями вони також поклали  в човен, але щоб її усі побачили. Потім разом вирушили до фьорду. Вони вдало дісталися річки, а ввечері, як стемніло, припливли в Нідарос і причалили до королівської пристані. Тоді Торгілс послав кількох людей до міста і попросив їх сказати єпископу Сігурду, що вони привезуть тіло короля Олафа. Коли єпископ почув це, він натомість послав негайно кількох своїх людей</a:t>
            </a:r>
            <a:r>
              <a:rPr lang="nb-NO" sz="1200" dirty="0">
                <a:latin typeface="+mj-lt"/>
              </a:rPr>
              <a:t>,</a:t>
            </a:r>
            <a:r>
              <a:rPr lang="uk-UA" sz="1200" dirty="0">
                <a:latin typeface="+mj-lt"/>
              </a:rPr>
              <a:t> щоб ті</a:t>
            </a:r>
            <a:r>
              <a:rPr lang="nb-NO" sz="1200" dirty="0">
                <a:latin typeface="+mj-lt"/>
              </a:rPr>
              <a:t> </a:t>
            </a:r>
            <a:r>
              <a:rPr lang="uk-UA" sz="1200" dirty="0">
                <a:latin typeface="+mj-lt"/>
              </a:rPr>
              <a:t>забрали королівську труну. Вони підпливли до човна, піднялися на корабель Торгілса і попросили віддати їм тіло короля. Торгілс і його син взяли труну, що стояла на кроквах, в якій не було нічого крім каміння</a:t>
            </a:r>
            <a:r>
              <a:rPr lang="nb-NO" sz="1200" dirty="0">
                <a:latin typeface="+mj-lt"/>
              </a:rPr>
              <a:t>,</a:t>
            </a:r>
            <a:r>
              <a:rPr lang="uk-UA" sz="1200" dirty="0">
                <a:latin typeface="+mj-lt"/>
              </a:rPr>
              <a:t> і перевантажили її до їхнього човна. Потім люди єпископа попливли до фьорду і опустили труну в море. </a:t>
            </a:r>
          </a:p>
          <a:p>
            <a:pPr marL="0" indent="0">
              <a:buNone/>
            </a:pPr>
            <a:r>
              <a:rPr lang="uk-UA" sz="1200" dirty="0">
                <a:latin typeface="+mj-lt"/>
              </a:rPr>
              <a:t>То була темна ніч. Торгілс та інші веслували вгору по річці, поки не підійшли до іншого місця, під назвою Саурлі, воно було розташованне над містом. Вони занесли тіло до порожнього будинку, який стояв вище за інші будинки. Там вони тимчасово заховали труну. Торгілс спустився у місто і поговорив з людьми, які вважалися найкращими друзями короля. Він запитав їх, чи приймуть вони тіло короля; жоден чоловік не наважився це зробити. Потім Торгілс і його син перенесли труну вгору вздовж річки і поховали труну з королем Олавфом  в піщаному грунті, який був там всюди. Гарненько прибрали за собою, щоб було непомітно, що там відбулося поховання. Вони впоралися з усім ще до світанку. Потім знову піднялися на борт, щоб як найскорше пропливти  річку й веслували</a:t>
            </a:r>
            <a:r>
              <a:rPr lang="nb-NO" sz="1200" dirty="0">
                <a:latin typeface="+mj-lt"/>
              </a:rPr>
              <a:t>,</a:t>
            </a:r>
            <a:r>
              <a:rPr lang="uk-UA" sz="1200" dirty="0">
                <a:latin typeface="+mj-lt"/>
              </a:rPr>
              <a:t> поки не дісталися  Стіклестаду.</a:t>
            </a:r>
            <a:endParaRPr lang="nb-NO" sz="1200" dirty="0">
              <a:latin typeface="+mj-lt"/>
            </a:endParaRPr>
          </a:p>
        </p:txBody>
      </p:sp>
      <p:pic>
        <p:nvPicPr>
          <p:cNvPr id="4" name="Bilde 3">
            <a:extLst>
              <a:ext uri="{FF2B5EF4-FFF2-40B4-BE49-F238E27FC236}">
                <a16:creationId xmlns:a16="http://schemas.microsoft.com/office/drawing/2014/main" id="{CEAAF437-5EFE-40F0-8C10-3976C2548E2E}"/>
              </a:ext>
            </a:extLst>
          </p:cNvPr>
          <p:cNvPicPr>
            <a:picLocks noChangeAspect="1"/>
          </p:cNvPicPr>
          <p:nvPr/>
        </p:nvPicPr>
        <p:blipFill rotWithShape="1">
          <a:blip r:embed="rId2"/>
          <a:srcRect l="21350" r="20205"/>
          <a:stretch/>
        </p:blipFill>
        <p:spPr>
          <a:xfrm>
            <a:off x="7829550" y="2093976"/>
            <a:ext cx="3787172" cy="4096512"/>
          </a:xfrm>
          <a:prstGeom prst="rect">
            <a:avLst/>
          </a:prstGeom>
        </p:spPr>
      </p:pic>
    </p:spTree>
    <p:extLst>
      <p:ext uri="{BB962C8B-B14F-4D97-AF65-F5344CB8AC3E}">
        <p14:creationId xmlns:p14="http://schemas.microsoft.com/office/powerpoint/2010/main" val="365785061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C117C89318AE4F9CE68946630E5088" ma:contentTypeVersion="2" ma:contentTypeDescription="Opprett et nytt dokument." ma:contentTypeScope="" ma:versionID="a40f7949556531618e456234b233d01d">
  <xsd:schema xmlns:xsd="http://www.w3.org/2001/XMLSchema" xmlns:xs="http://www.w3.org/2001/XMLSchema" xmlns:p="http://schemas.microsoft.com/office/2006/metadata/properties" xmlns:ns2="350b5996-c0f3-4641-8ac6-f2822ef748a3" targetNamespace="http://schemas.microsoft.com/office/2006/metadata/properties" ma:root="true" ma:fieldsID="b85bbe454ec90309a603c79976f38381"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E7DC88-0631-48D7-A4CE-3882558B79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B695C3-DF17-43D9-8BA5-DE4E861327FF}">
  <ds:schemaRefs>
    <ds:schemaRef ds:uri="http://schemas.microsoft.com/sharepoint/v3/contenttype/forms"/>
  </ds:schemaRefs>
</ds:datastoreItem>
</file>

<file path=customXml/itemProps3.xml><?xml version="1.0" encoding="utf-8"?>
<ds:datastoreItem xmlns:ds="http://schemas.openxmlformats.org/officeDocument/2006/customXml" ds:itemID="{8EF11CE7-BB05-46B8-941C-894C978E57A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2059</Words>
  <Application>Microsoft Office PowerPoint</Application>
  <PresentationFormat>Widescreen</PresentationFormat>
  <Paragraphs>73</Paragraphs>
  <Slides>22</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22</vt:i4>
      </vt:variant>
    </vt:vector>
  </HeadingPairs>
  <TitlesOfParts>
    <vt:vector size="26" baseType="lpstr">
      <vt:lpstr>Arial</vt:lpstr>
      <vt:lpstr>Calibri</vt:lpstr>
      <vt:lpstr>Calibri Light</vt:lpstr>
      <vt:lpstr>Office-tema</vt:lpstr>
      <vt:lpstr>Сліди епохи вікінгів</vt:lpstr>
      <vt:lpstr>Що збереглося з епохи вікінгів до наших часів?</vt:lpstr>
      <vt:lpstr>Розташування церков</vt:lpstr>
      <vt:lpstr>Церква Стіклестад і собор Нідарос</vt:lpstr>
      <vt:lpstr>Значення Торгільса Бунде для розташування собору Нідарос</vt:lpstr>
      <vt:lpstr>PowerPoint-presentasjon</vt:lpstr>
      <vt:lpstr>    Диво у Олафхагені  </vt:lpstr>
      <vt:lpstr>PowerPoint-presentasjon</vt:lpstr>
      <vt:lpstr>PowerPoint-presentasjon</vt:lpstr>
      <vt:lpstr>Чому битва відбулася саме під Стіклестадом?</vt:lpstr>
      <vt:lpstr>PowerPoint-presentasjon</vt:lpstr>
      <vt:lpstr>Карта подорожей Олафа навколо світу та повернення до Норвегії</vt:lpstr>
      <vt:lpstr>Археологічні знахідки</vt:lpstr>
      <vt:lpstr>Поховальні кургани</vt:lpstr>
      <vt:lpstr>Великі кургани</vt:lpstr>
      <vt:lpstr>Довгі будинки</vt:lpstr>
      <vt:lpstr>Довгий будинок у Стіклестаді. Відкриття фундаментів будинків на полях у Хаугу у Вердалі</vt:lpstr>
      <vt:lpstr>Кораблі вікінгів</vt:lpstr>
      <vt:lpstr>PowerPoint-presentasjon</vt:lpstr>
      <vt:lpstr>Монети</vt:lpstr>
      <vt:lpstr>Ювелірні вироби та зброя</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 fra vikingetid</dc:title>
  <dc:creator>Storholmen, Åse</dc:creator>
  <cp:lastModifiedBy>Barabash, Maria</cp:lastModifiedBy>
  <cp:revision>34</cp:revision>
  <dcterms:created xsi:type="dcterms:W3CDTF">2022-05-10T16:13:27Z</dcterms:created>
  <dcterms:modified xsi:type="dcterms:W3CDTF">2024-02-12T19:57:26Z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