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embeddedFontLst>
    <p:embeddedFont>
      <p:font typeface="IJDHLG+Calibri" panose="020B0604020202020204" charset="0"/>
      <p:regular r:id="rId17"/>
    </p:embeddedFont>
    <p:embeddedFont>
      <p:font typeface="MPGHGH+Calibri" panose="020B0604020202020204" charset="0"/>
      <p:regular r:id="rId18"/>
    </p:embeddedFont>
    <p:embeddedFont>
      <p:font typeface="OGIKSS+Calibri Light" panose="020B0604020202020204" charset="0"/>
      <p:regular r:id="rId19"/>
    </p:embeddedFont>
    <p:embeddedFont>
      <p:font typeface="OHKWHT+Calibri Light" panose="020B0604020202020204" charset="0"/>
      <p:regular r:id="rId20"/>
    </p:embeddedFont>
    <p:embeddedFont>
      <p:font typeface="POLCEJ+Arial" panose="020B0604020202020204" charset="0"/>
      <p:regular r:id="rId21"/>
    </p:embeddedFont>
    <p:embeddedFont>
      <p:font typeface="UNRQCC+Calibri Italic" panose="020B0604020202020204" charset="0"/>
      <p:regular r:id="rId22"/>
    </p:embeddedFont>
    <p:embeddedFont>
      <p:font typeface="WEKVID+Calibri Italic" panose="020B0604020202020204" charset="0"/>
      <p:regular r:id="rId2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iklestad.n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rkitektur.no/media/i2ylgfoe/vedlegg-sak-parallelloppdrag-formidlingsarena-stiklesta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82330" y="4416101"/>
            <a:ext cx="3086302" cy="655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OHKWHT+Calibri Light"/>
                <a:cs typeface="OHKWHT+Calibri Light"/>
              </a:rPr>
              <a:t>Пагорб</a:t>
            </a:r>
            <a:r>
              <a:rPr sz="40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OHKWHT+Calibri Light"/>
                <a:cs typeface="OHKWHT+Calibri Light"/>
              </a:rPr>
              <a:t>Улафа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4527" y="796830"/>
            <a:ext cx="3617683" cy="87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OGIKSS+Calibri Light"/>
                <a:cs typeface="OGIKSS+Calibri Light"/>
              </a:rPr>
              <a:t>Nazibautaen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4527" y="2048823"/>
            <a:ext cx="5909025" cy="4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У </a:t>
            </a:r>
            <a:r>
              <a:rPr sz="2200" spc="-36" dirty="0">
                <a:solidFill>
                  <a:srgbClr val="000000"/>
                </a:solidFill>
                <a:latin typeface="IJDHLG+Calibri"/>
                <a:cs typeface="IJDHLG+Calibri"/>
              </a:rPr>
              <a:t>період</a:t>
            </a:r>
            <a:r>
              <a:rPr sz="2200" spc="18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1930-40</a:t>
            </a:r>
            <a:r>
              <a:rPr sz="2200" spc="-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IJDHLG+Calibri"/>
                <a:cs typeface="IJDHLG+Calibri"/>
              </a:rPr>
              <a:t>років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200" spc="8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IJDHLG+Calibri"/>
                <a:cs typeface="IJDHLG+Calibri"/>
              </a:rPr>
              <a:t>партія</a:t>
            </a:r>
            <a:r>
              <a:rPr sz="2200" spc="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IJDHLG+Calibri"/>
                <a:cs typeface="IJDHLG+Calibri"/>
              </a:rPr>
              <a:t>НО</a:t>
            </a:r>
            <a:r>
              <a:rPr sz="2200" spc="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IJDHLG+Calibri"/>
                <a:cs typeface="IJDHLG+Calibri"/>
              </a:rPr>
              <a:t>зв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’язала</a:t>
            </a:r>
            <a:r>
              <a:rPr sz="2400" spc="1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13" dirty="0">
                <a:solidFill>
                  <a:srgbClr val="000000"/>
                </a:solidFill>
                <a:latin typeface="IJDHLG+Calibri"/>
                <a:cs typeface="IJDHLG+Calibri"/>
              </a:rPr>
              <a:t>себе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527" y="2344176"/>
            <a:ext cx="5872022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міцно з</a:t>
            </a:r>
            <a:r>
              <a:rPr sz="2400" spc="1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пам’ятками</a:t>
            </a:r>
            <a:r>
              <a:rPr sz="2400" spc="-4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52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400" spc="16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IJDHLG+Calibri"/>
                <a:cs typeface="IJDHLG+Calibri"/>
              </a:rPr>
              <a:t>та</a:t>
            </a:r>
            <a:r>
              <a:rPr sz="2400" spc="-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драматичними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4527" y="2630736"/>
            <a:ext cx="6301384" cy="12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наслідками</a:t>
            </a:r>
            <a:r>
              <a:rPr sz="2400" spc="-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для</a:t>
            </a:r>
            <a:r>
              <a:rPr sz="2400" spc="6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Стіклестад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52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IJDHLG+Calibri"/>
                <a:cs typeface="IJDHLG+Calibri"/>
              </a:rPr>
              <a:t>До</a:t>
            </a:r>
            <a:r>
              <a:rPr sz="2400" spc="-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IJDHLG+Calibri"/>
                <a:cs typeface="IJDHLG+Calibri"/>
              </a:rPr>
              <a:t>Олсок</a:t>
            </a:r>
            <a:r>
              <a:rPr sz="2400" spc="8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24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IJDHLG+Calibri"/>
                <a:cs typeface="IJDHLG+Calibri"/>
              </a:rPr>
              <a:t>1944</a:t>
            </a:r>
          </a:p>
          <a:p>
            <a:pPr marL="0" marR="0">
              <a:lnSpc>
                <a:spcPts val="2328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2400" spc="-3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IJDHLG+Calibri"/>
                <a:cs typeface="IJDHLG+Calibri"/>
              </a:rPr>
              <a:t>виготовили</a:t>
            </a:r>
            <a:r>
              <a:rPr sz="2400" spc="11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IJDHLG+Calibri"/>
                <a:cs typeface="IJDHLG+Calibri"/>
              </a:rPr>
              <a:t>новий</a:t>
            </a:r>
            <a:r>
              <a:rPr sz="2400" spc="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400" spc="-1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</a:p>
          <a:p>
            <a:pPr marL="0" marR="0">
              <a:lnSpc>
                <a:spcPts val="2328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IJDHLG+Calibri"/>
                <a:cs typeface="IJDHLG+Calibri"/>
              </a:rPr>
              <a:t>встановили</a:t>
            </a:r>
            <a:r>
              <a:rPr sz="2400" spc="1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2400" spc="4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пагорбі</a:t>
            </a:r>
            <a:r>
              <a:rPr sz="2400" spc="-1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52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12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16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2400" spc="-10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спроєктував</a:t>
            </a:r>
          </a:p>
          <a:p>
            <a:pPr marL="0" marR="0">
              <a:lnSpc>
                <a:spcPts val="232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2" dirty="0">
                <a:solidFill>
                  <a:srgbClr val="000000"/>
                </a:solidFill>
                <a:latin typeface="IJDHLG+Calibri"/>
                <a:cs typeface="IJDHLG+Calibri"/>
              </a:rPr>
              <a:t>Вільгельм</a:t>
            </a:r>
            <a:r>
              <a:rPr sz="2400" spc="10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IJDHLG+Calibri"/>
                <a:cs typeface="IJDHLG+Calibri"/>
              </a:rPr>
              <a:t>Рассмусен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-9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400" spc="4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35" dirty="0">
                <a:solidFill>
                  <a:srgbClr val="000000"/>
                </a:solidFill>
                <a:latin typeface="IJDHLG+Calibri"/>
                <a:cs typeface="IJDHLG+Calibri"/>
              </a:rPr>
              <a:t>було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4527" y="3803962"/>
            <a:ext cx="6570769" cy="1297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зруйновано</a:t>
            </a:r>
            <a:r>
              <a:rPr sz="2400" spc="9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наприкінці</a:t>
            </a:r>
            <a:r>
              <a:rPr sz="2400" spc="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IJDHLG+Calibri"/>
                <a:cs typeface="IJDHLG+Calibri"/>
              </a:rPr>
              <a:t>війни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12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IJDHLG+Calibri"/>
                <a:cs typeface="IJDHLG+Calibri"/>
              </a:rPr>
              <a:t>Винятком</a:t>
            </a:r>
            <a:r>
              <a:rPr sz="2400" spc="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IJDHLG+Calibri"/>
                <a:cs typeface="IJDHLG+Calibri"/>
              </a:rPr>
              <a:t>був</a:t>
            </a:r>
            <a:r>
              <a:rPr sz="2400" spc="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MPGHGH+Calibri"/>
                <a:cs typeface="MPGHGH+Calibri"/>
              </a:rPr>
              <a:t>9-</a:t>
            </a:r>
          </a:p>
          <a:p>
            <a:pPr marL="0" marR="0">
              <a:lnSpc>
                <a:spcPts val="2326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метровий</a:t>
            </a:r>
            <a:r>
              <a:rPr sz="2400" spc="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пам’ятник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400" spc="-1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2400" spc="5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2400" spc="3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тому</a:t>
            </a:r>
            <a:r>
              <a:rPr sz="2400" spc="-5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ж</a:t>
            </a:r>
            <a:r>
              <a:rPr sz="2400" spc="-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місці</a:t>
            </a:r>
          </a:p>
          <a:p>
            <a:pPr marL="0" marR="0">
              <a:lnSpc>
                <a:spcPts val="2328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IJDHLG+Calibri"/>
                <a:cs typeface="IJDHLG+Calibri"/>
              </a:rPr>
              <a:t>повалили</a:t>
            </a:r>
            <a:r>
              <a:rPr sz="2400" spc="1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2400" spc="-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IJDHLG+Calibri"/>
                <a:cs typeface="IJDHLG+Calibri"/>
              </a:rPr>
              <a:t>землю</a:t>
            </a:r>
            <a:r>
              <a:rPr sz="24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2400" spc="-4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IJDHLG+Calibri"/>
                <a:cs typeface="IJDHLG+Calibri"/>
              </a:rPr>
              <a:t>накрили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12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IJDHLG+Calibri"/>
                <a:cs typeface="IJDHLG+Calibri"/>
              </a:rPr>
              <a:t>До</a:t>
            </a:r>
            <a:r>
              <a:rPr sz="2400" spc="-1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IJDHLG+Calibri"/>
                <a:cs typeface="IJDHLG+Calibri"/>
              </a:rPr>
              <a:t>Олсок</a:t>
            </a:r>
            <a:r>
              <a:rPr sz="2400" spc="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2400" spc="1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IJDHLG+Calibri"/>
                <a:cs typeface="IJDHLG+Calibri"/>
              </a:rPr>
              <a:t>1945</a:t>
            </a:r>
          </a:p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400" spc="-1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старий</a:t>
            </a:r>
            <a:r>
              <a:rPr sz="2400" spc="3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400" spc="3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Olavsstøtten</a:t>
            </a:r>
            <a:r>
              <a:rPr sz="2400" spc="-12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IJDHLG+Calibri"/>
                <a:cs typeface="IJDHLG+Calibri"/>
              </a:rPr>
              <a:t>повернули</a:t>
            </a:r>
            <a:r>
              <a:rPr sz="2400" spc="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4527" y="4977189"/>
            <a:ext cx="6351030" cy="1001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-9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Ведуться</a:t>
            </a:r>
            <a:r>
              <a:rPr sz="2400" spc="4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постійні</a:t>
            </a:r>
            <a:r>
              <a:rPr sz="2400" spc="-4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дискусії</a:t>
            </a:r>
            <a:r>
              <a:rPr sz="2400" spc="-2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IJDHLG+Calibri"/>
                <a:cs typeface="IJDHLG+Calibri"/>
              </a:rPr>
              <a:t>щодо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 того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400" spc="-9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чи</a:t>
            </a:r>
          </a:p>
          <a:p>
            <a:pPr marL="0" marR="0">
              <a:lnSpc>
                <a:spcPts val="2326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потрібно </a:t>
            </a:r>
            <a:r>
              <a:rPr sz="2400" spc="-14" dirty="0">
                <a:solidFill>
                  <a:srgbClr val="000000"/>
                </a:solidFill>
                <a:latin typeface="IJDHLG+Calibri"/>
                <a:cs typeface="IJDHLG+Calibri"/>
              </a:rPr>
              <a:t>викопувати</a:t>
            </a:r>
            <a:r>
              <a:rPr sz="2400" spc="6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Nazibautaen,</a:t>
            </a:r>
            <a:r>
              <a:rPr sz="2400" spc="-2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2400" spc="5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IJDHLG+Calibri"/>
                <a:cs typeface="IJDHLG+Calibri"/>
              </a:rPr>
              <a:t>надалі</a:t>
            </a:r>
          </a:p>
          <a:p>
            <a:pPr marL="0" marR="0">
              <a:lnSpc>
                <a:spcPts val="232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знаходиться</a:t>
            </a:r>
            <a:r>
              <a:rPr sz="2400" spc="-7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  <a:r>
              <a:rPr sz="2400" spc="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землі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2155" y="638875"/>
            <a:ext cx="6389378" cy="1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7"/>
              </a:lnSpc>
              <a:spcBef>
                <a:spcPts val="0"/>
              </a:spcBef>
              <a:spcAft>
                <a:spcPts val="0"/>
              </a:spcAft>
            </a:pPr>
            <a:r>
              <a:rPr sz="4900" spc="-18" dirty="0">
                <a:solidFill>
                  <a:srgbClr val="000000"/>
                </a:solidFill>
                <a:latin typeface="OHKWHT+Calibri Light"/>
                <a:cs typeface="OHKWHT+Calibri Light"/>
              </a:rPr>
              <a:t>Неонацизм</a:t>
            </a:r>
            <a:r>
              <a:rPr sz="49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900" spc="-39" dirty="0">
                <a:solidFill>
                  <a:srgbClr val="000000"/>
                </a:solidFill>
                <a:latin typeface="OHKWHT+Calibri Light"/>
                <a:cs typeface="OHKWHT+Calibri Light"/>
              </a:rPr>
              <a:t>на</a:t>
            </a:r>
            <a:r>
              <a:rPr sz="49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900" dirty="0">
                <a:solidFill>
                  <a:srgbClr val="000000"/>
                </a:solidFill>
                <a:latin typeface="OHKWHT+Calibri Light"/>
                <a:cs typeface="OHKWHT+Calibri Light"/>
              </a:rPr>
              <a:t>території</a:t>
            </a:r>
          </a:p>
          <a:p>
            <a:pPr marL="0" marR="0">
              <a:lnSpc>
                <a:spcPts val="5333"/>
              </a:lnSpc>
              <a:spcBef>
                <a:spcPts val="0"/>
              </a:spcBef>
              <a:spcAft>
                <a:spcPts val="0"/>
              </a:spcAft>
            </a:pPr>
            <a:r>
              <a:rPr sz="4900" dirty="0">
                <a:solidFill>
                  <a:srgbClr val="000000"/>
                </a:solidFill>
                <a:latin typeface="OHKWHT+Calibri Light"/>
                <a:cs typeface="OHKWHT+Calibri Light"/>
              </a:rPr>
              <a:t>пагорба</a:t>
            </a:r>
            <a:r>
              <a:rPr sz="49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900" spc="14" dirty="0">
                <a:solidFill>
                  <a:srgbClr val="000000"/>
                </a:solidFill>
                <a:latin typeface="OHKWHT+Calibri Light"/>
                <a:cs typeface="OHKWHT+Calibri Light"/>
              </a:rPr>
              <a:t>Улафа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2155" y="2721825"/>
            <a:ext cx="5731852" cy="375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4" dirty="0">
                <a:solidFill>
                  <a:srgbClr val="000000"/>
                </a:solidFill>
                <a:latin typeface="IJDHLG+Calibri"/>
                <a:cs typeface="IJDHLG+Calibri"/>
              </a:rPr>
              <a:t>Неонацисти</a:t>
            </a:r>
            <a:r>
              <a:rPr sz="2200" spc="14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IJDHLG+Calibri"/>
                <a:cs typeface="IJDHLG+Calibri"/>
              </a:rPr>
              <a:t>неодноразово</a:t>
            </a:r>
            <a:r>
              <a:rPr sz="2200" spc="2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відвідували </a:t>
            </a:r>
            <a:r>
              <a:rPr sz="2200" spc="-24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2155" y="3151085"/>
            <a:ext cx="6822303" cy="97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64" dirty="0">
                <a:solidFill>
                  <a:srgbClr val="000000"/>
                </a:solidFill>
                <a:latin typeface="IJDHLG+Calibri"/>
                <a:cs typeface="IJDHLG+Calibri"/>
              </a:rPr>
              <a:t>Тут</a:t>
            </a:r>
            <a:r>
              <a:rPr sz="2200" spc="14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  <a:r>
              <a:rPr sz="2200" spc="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IJDHLG+Calibri"/>
                <a:cs typeface="IJDHLG+Calibri"/>
              </a:rPr>
              <a:t>проводили</a:t>
            </a:r>
            <a:r>
              <a:rPr sz="2200" spc="1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IJDHLG+Calibri"/>
                <a:cs typeface="IJDHLG+Calibri"/>
              </a:rPr>
              <a:t>неонацистські</a:t>
            </a:r>
            <a:r>
              <a:rPr sz="2200" spc="16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хрещення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. </a:t>
            </a:r>
            <a:r>
              <a:rPr sz="2200" spc="-18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</a:p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6" dirty="0">
                <a:solidFill>
                  <a:srgbClr val="000000"/>
                </a:solidFill>
                <a:latin typeface="IJDHLG+Calibri"/>
                <a:cs typeface="IJDHLG+Calibri"/>
              </a:rPr>
              <a:t>місцевості</a:t>
            </a:r>
            <a:r>
              <a:rPr sz="2200" spc="15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47" dirty="0">
                <a:solidFill>
                  <a:srgbClr val="000000"/>
                </a:solidFill>
                <a:latin typeface="IJDHLG+Calibri"/>
                <a:cs typeface="IJDHLG+Calibri"/>
              </a:rPr>
              <a:t>було</a:t>
            </a:r>
            <a:r>
              <a:rPr sz="2200" spc="1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IJDHLG+Calibri"/>
                <a:cs typeface="IJDHLG+Calibri"/>
              </a:rPr>
              <a:t>розклеєно</a:t>
            </a:r>
            <a:r>
              <a:rPr sz="2200" spc="15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IJDHLG+Calibri"/>
                <a:cs typeface="IJDHLG+Calibri"/>
              </a:rPr>
              <a:t>багато</a:t>
            </a:r>
            <a:r>
              <a:rPr sz="2200" spc="9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наліпок </a:t>
            </a:r>
            <a:r>
              <a:rPr sz="2200" spc="20" dirty="0">
                <a:solidFill>
                  <a:srgbClr val="000000"/>
                </a:solidFill>
                <a:latin typeface="IJDHLG+Calibri"/>
                <a:cs typeface="IJDHLG+Calibri"/>
              </a:rPr>
              <a:t>із</a:t>
            </a:r>
            <a:r>
              <a:rPr sz="2200" spc="-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IJDHLG+Calibri"/>
                <a:cs typeface="IJDHLG+Calibri"/>
              </a:rPr>
              <a:t>символікою</a:t>
            </a:r>
          </a:p>
          <a:p>
            <a:pPr marL="0" marR="0">
              <a:lnSpc>
                <a:spcPts val="232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IJDHLG+Calibri"/>
                <a:cs typeface="IJDHLG+Calibri"/>
              </a:rPr>
              <a:t>неонацистських</a:t>
            </a:r>
            <a:r>
              <a:rPr sz="2200" spc="16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огранізацій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2155" y="2713667"/>
            <a:ext cx="6867393" cy="206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Історія</a:t>
            </a:r>
            <a:r>
              <a:rPr sz="2400" spc="200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цього</a:t>
            </a:r>
            <a:r>
              <a:rPr sz="2400" spc="20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місця</a:t>
            </a:r>
            <a:r>
              <a:rPr sz="2400" spc="199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не</a:t>
            </a:r>
            <a:r>
              <a:rPr sz="2400" spc="20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обмежується</a:t>
            </a:r>
            <a:r>
              <a:rPr sz="2400" spc="199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IJDHLG+Calibri"/>
                <a:cs typeface="IJDHLG+Calibri"/>
              </a:rPr>
              <a:t>тільки</a:t>
            </a:r>
          </a:p>
          <a:p>
            <a:pPr marL="0" marR="0">
              <a:lnSpc>
                <a:spcPts val="2628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монументами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140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IJDHLG+Calibri"/>
                <a:cs typeface="IJDHLG+Calibri"/>
              </a:rPr>
              <a:t>Покоління</a:t>
            </a:r>
            <a:r>
              <a:rPr sz="2400" spc="149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35" dirty="0">
                <a:solidFill>
                  <a:srgbClr val="000000"/>
                </a:solidFill>
                <a:latin typeface="IJDHLG+Calibri"/>
                <a:cs typeface="IJDHLG+Calibri"/>
              </a:rPr>
              <a:t>за</a:t>
            </a:r>
            <a:r>
              <a:rPr sz="2400" spc="135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IJDHLG+Calibri"/>
                <a:cs typeface="IJDHLG+Calibri"/>
              </a:rPr>
              <a:t>поколінням</a:t>
            </a:r>
            <a:r>
              <a:rPr sz="2400" spc="15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IJDHLG+Calibri"/>
                <a:cs typeface="IJDHLG+Calibri"/>
              </a:rPr>
              <a:t>сюди</a:t>
            </a:r>
          </a:p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приїжджали</a:t>
            </a:r>
            <a:r>
              <a:rPr sz="2400" spc="110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IJDHLG+Calibri"/>
                <a:cs typeface="IJDHLG+Calibri"/>
              </a:rPr>
              <a:t>люди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400" spc="118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IJDHLG+Calibri"/>
                <a:cs typeface="IJDHLG+Calibri"/>
              </a:rPr>
              <a:t>аби</a:t>
            </a:r>
            <a:r>
              <a:rPr sz="2400" spc="109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вшанувати</a:t>
            </a:r>
            <a:r>
              <a:rPr sz="2400" spc="107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пам’ять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400" spc="110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IJDHLG+Calibri"/>
                <a:cs typeface="IJDHLG+Calibri"/>
              </a:rPr>
              <a:t>Це</a:t>
            </a:r>
          </a:p>
          <a:p>
            <a:pPr marL="0" marR="0">
              <a:lnSpc>
                <a:spcPts val="262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місце</a:t>
            </a:r>
            <a:r>
              <a:rPr sz="2400" spc="277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також</a:t>
            </a:r>
            <a:r>
              <a:rPr sz="2400" spc="277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IJDHLG+Calibri"/>
                <a:cs typeface="IJDHLG+Calibri"/>
              </a:rPr>
              <a:t>використовувалось</a:t>
            </a:r>
            <a:r>
              <a:rPr sz="2400" spc="27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2400" spc="278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арена</a:t>
            </a:r>
          </a:p>
          <a:p>
            <a:pPr marL="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для</a:t>
            </a:r>
            <a:r>
              <a:rPr sz="2400" spc="28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використання</a:t>
            </a:r>
            <a:r>
              <a:rPr sz="2400" spc="34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історії</a:t>
            </a:r>
            <a:r>
              <a:rPr sz="2400" spc="26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18" dirty="0">
                <a:solidFill>
                  <a:srgbClr val="000000"/>
                </a:solidFill>
                <a:latin typeface="IJDHLG+Calibri"/>
                <a:cs typeface="IJDHLG+Calibri"/>
              </a:rPr>
              <a:t>про</a:t>
            </a:r>
            <a:r>
              <a:rPr sz="2400" spc="2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spc="-37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400" spc="37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2400" spc="2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політичному</a:t>
            </a:r>
          </a:p>
          <a:p>
            <a:pPr marL="0" marR="0">
              <a:lnSpc>
                <a:spcPts val="262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JDHLG+Calibri"/>
                <a:cs typeface="IJDHLG+Calibri"/>
              </a:rPr>
              <a:t>сенсі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9930" y="4880152"/>
            <a:ext cx="9381106" cy="891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4"/>
              </a:lnSpc>
              <a:spcBef>
                <a:spcPts val="0"/>
              </a:spcBef>
              <a:spcAft>
                <a:spcPts val="0"/>
              </a:spcAft>
            </a:pPr>
            <a:r>
              <a:rPr sz="1500" spc="15" dirty="0">
                <a:solidFill>
                  <a:srgbClr val="FFFFFF"/>
                </a:solidFill>
                <a:latin typeface="IJDHLG+Calibri"/>
                <a:cs typeface="IJDHLG+Calibri"/>
              </a:rPr>
              <a:t>Історія</a:t>
            </a:r>
            <a:r>
              <a:rPr sz="1500" spc="-95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6" dirty="0">
                <a:solidFill>
                  <a:srgbClr val="FFFFFF"/>
                </a:solidFill>
                <a:latin typeface="IJDHLG+Calibri"/>
                <a:cs typeface="IJDHLG+Calibri"/>
              </a:rPr>
              <a:t>пагорба</a:t>
            </a:r>
            <a:r>
              <a:rPr sz="1500" spc="-87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42" dirty="0">
                <a:solidFill>
                  <a:srgbClr val="FFFFFF"/>
                </a:solidFill>
                <a:latin typeface="IJDHLG+Calibri"/>
                <a:cs typeface="IJDHLG+Calibri"/>
              </a:rPr>
              <a:t>Ула</a:t>
            </a:r>
            <a:r>
              <a:rPr sz="1500" spc="-306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7" dirty="0">
                <a:solidFill>
                  <a:srgbClr val="FFFFFF"/>
                </a:solidFill>
                <a:latin typeface="IJDHLG+Calibri"/>
                <a:cs typeface="IJDHLG+Calibri"/>
              </a:rPr>
              <a:t>фа</a:t>
            </a:r>
            <a:r>
              <a:rPr sz="1500" spc="-7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є</a:t>
            </a:r>
            <a:r>
              <a:rPr sz="1500" spc="-29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7" dirty="0">
                <a:solidFill>
                  <a:srgbClr val="FFFFFF"/>
                </a:solidFill>
                <a:latin typeface="IJDHLG+Calibri"/>
                <a:cs typeface="IJDHLG+Calibri"/>
              </a:rPr>
              <a:t>історією</a:t>
            </a:r>
            <a:r>
              <a:rPr sz="1500" spc="-149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всієї </a:t>
            </a:r>
            <a:r>
              <a:rPr sz="1500" spc="15" dirty="0">
                <a:solidFill>
                  <a:srgbClr val="FFFFFF"/>
                </a:solidFill>
                <a:latin typeface="IJDHLG+Calibri"/>
                <a:cs typeface="IJDHLG+Calibri"/>
              </a:rPr>
              <a:t>Норвегії</a:t>
            </a:r>
            <a:r>
              <a:rPr sz="1500" spc="-88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22" dirty="0">
                <a:solidFill>
                  <a:srgbClr val="FFFFFF"/>
                </a:solidFill>
                <a:latin typeface="IJDHLG+Calibri"/>
                <a:cs typeface="IJDHLG+Calibri"/>
              </a:rPr>
              <a:t>та</a:t>
            </a:r>
            <a:r>
              <a:rPr sz="1500" spc="-104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великих </a:t>
            </a:r>
            <a:r>
              <a:rPr sz="1500" spc="15" dirty="0">
                <a:solidFill>
                  <a:srgbClr val="FFFFFF"/>
                </a:solidFill>
                <a:latin typeface="IJDHLG+Calibri"/>
                <a:cs typeface="IJDHLG+Calibri"/>
              </a:rPr>
              <a:t>національних</a:t>
            </a:r>
            <a:r>
              <a:rPr sz="1500" spc="-84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питань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,</a:t>
            </a:r>
            <a:r>
              <a:rPr sz="1500" spc="-113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про</a:t>
            </a:r>
            <a:r>
              <a:rPr sz="1500" spc="-77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7" dirty="0">
                <a:solidFill>
                  <a:srgbClr val="FFFFFF"/>
                </a:solidFill>
                <a:latin typeface="IJDHLG+Calibri"/>
                <a:cs typeface="IJDHLG+Calibri"/>
              </a:rPr>
              <a:t>Бйорнсона</a:t>
            </a:r>
            <a:r>
              <a:rPr sz="1500" spc="-83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9" dirty="0">
                <a:solidFill>
                  <a:srgbClr val="FFFFFF"/>
                </a:solidFill>
                <a:latin typeface="IJDHLG+Calibri"/>
                <a:cs typeface="IJDHLG+Calibri"/>
              </a:rPr>
              <a:t>та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sz="1500" spc="19" dirty="0">
                <a:solidFill>
                  <a:srgbClr val="FFFFFF"/>
                </a:solidFill>
                <a:latin typeface="IJDHLG+Calibri"/>
                <a:cs typeface="IJDHLG+Calibri"/>
              </a:rPr>
              <a:t>його</a:t>
            </a:r>
            <a:r>
              <a:rPr sz="1500" spc="-10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6" dirty="0">
                <a:solidFill>
                  <a:srgbClr val="FFFFFF"/>
                </a:solidFill>
                <a:latin typeface="IJDHLG+Calibri"/>
                <a:cs typeface="IJDHLG+Calibri"/>
              </a:rPr>
              <a:t>неперевершену</a:t>
            </a:r>
            <a:r>
              <a:rPr sz="1500" spc="-148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22" dirty="0">
                <a:solidFill>
                  <a:srgbClr val="FFFFFF"/>
                </a:solidFill>
                <a:latin typeface="IJDHLG+Calibri"/>
                <a:cs typeface="IJDHLG+Calibri"/>
              </a:rPr>
              <a:t>промову</a:t>
            </a:r>
            <a:r>
              <a:rPr sz="1500" spc="-129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"</a:t>
            </a:r>
            <a:r>
              <a:rPr sz="1500" spc="-60" dirty="0">
                <a:solidFill>
                  <a:srgbClr val="FFFFFF"/>
                </a:solidFill>
                <a:latin typeface="IJDHLG+Calibri"/>
                <a:cs typeface="IJDHLG+Calibri"/>
              </a:rPr>
              <a:t>Го</a:t>
            </a:r>
            <a:r>
              <a:rPr sz="1500" spc="-307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7" dirty="0">
                <a:solidFill>
                  <a:srgbClr val="FFFFFF"/>
                </a:solidFill>
                <a:latin typeface="IJDHLG+Calibri"/>
                <a:cs typeface="IJDHLG+Calibri"/>
              </a:rPr>
              <a:t>рде</a:t>
            </a:r>
            <a:r>
              <a:rPr sz="1500" spc="-89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6" dirty="0">
                <a:solidFill>
                  <a:srgbClr val="FFFFFF"/>
                </a:solidFill>
                <a:latin typeface="IJDHLG+Calibri"/>
                <a:cs typeface="IJDHLG+Calibri"/>
              </a:rPr>
              <a:t>почуттянезалежності"</a:t>
            </a:r>
            <a:r>
              <a:rPr sz="1500" spc="-132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у</a:t>
            </a:r>
            <a:r>
              <a:rPr sz="1500" spc="3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IJDHLG+Calibri"/>
                <a:cs typeface="IJDHLG+Calibri"/>
              </a:rPr>
              <a:t>1882</a:t>
            </a:r>
            <a:r>
              <a:rPr sz="1500" spc="43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29" dirty="0">
                <a:solidFill>
                  <a:srgbClr val="FFFFFF"/>
                </a:solidFill>
                <a:latin typeface="IJDHLG+Calibri"/>
                <a:cs typeface="IJDHLG+Calibri"/>
              </a:rPr>
              <a:t>році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,</a:t>
            </a:r>
            <a:r>
              <a:rPr sz="1500" spc="-113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про </a:t>
            </a:r>
            <a:r>
              <a:rPr sz="1500" spc="16" dirty="0">
                <a:solidFill>
                  <a:srgbClr val="FFFFFF"/>
                </a:solidFill>
                <a:latin typeface="IJDHLG+Calibri"/>
                <a:cs typeface="IJDHLG+Calibri"/>
              </a:rPr>
              <a:t>церковне</a:t>
            </a:r>
            <a:r>
              <a:rPr sz="1500" spc="-113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служіння</a:t>
            </a:r>
            <a:r>
              <a:rPr sz="1500" spc="-7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IJDHLG+Calibri"/>
                <a:cs typeface="IJDHLG+Calibri"/>
              </a:rPr>
              <a:t>маркування</a:t>
            </a:r>
            <a:r>
              <a:rPr sz="1500" spc="-10" dirty="0">
                <a:solidFill>
                  <a:srgbClr val="FFFFFF"/>
                </a:solidFill>
                <a:latin typeface="MPGHGH+Calibri"/>
                <a:cs typeface="MPGHGH+Calibri"/>
              </a:rPr>
              <a:t>900-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sz="1500" spc="19" dirty="0">
                <a:solidFill>
                  <a:srgbClr val="FFFFFF"/>
                </a:solidFill>
                <a:latin typeface="IJDHLG+Calibri"/>
                <a:cs typeface="IJDHLG+Calibri"/>
              </a:rPr>
              <a:t>річного</a:t>
            </a:r>
            <a:r>
              <a:rPr sz="1500" spc="-102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ювілею</a:t>
            </a:r>
            <a:r>
              <a:rPr sz="1500" spc="-65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MPGHGH+Calibri"/>
                <a:cs typeface="MPGHGH+Calibri"/>
              </a:rPr>
              <a:t>1930-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го</a:t>
            </a:r>
            <a:r>
              <a:rPr sz="1500" spc="69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року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,</a:t>
            </a:r>
            <a:r>
              <a:rPr sz="1500" spc="-38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spc="-12" dirty="0">
                <a:solidFill>
                  <a:srgbClr val="FFFFFF"/>
                </a:solidFill>
                <a:latin typeface="IJDHLG+Calibri"/>
                <a:cs typeface="IJDHLG+Calibri"/>
              </a:rPr>
              <a:t>де</a:t>
            </a:r>
            <a:r>
              <a:rPr sz="1500" spc="-20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прийняли</a:t>
            </a:r>
            <a:r>
              <a:rPr sz="1500" spc="63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участь</a:t>
            </a:r>
            <a:r>
              <a:rPr sz="1500" spc="-58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MPGHGH+Calibri"/>
                <a:cs typeface="MPGHGH+Calibri"/>
              </a:rPr>
              <a:t>40</a:t>
            </a:r>
            <a:r>
              <a:rPr sz="1500" spc="35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MPGHGH+Calibri"/>
                <a:cs typeface="MPGHGH+Calibri"/>
              </a:rPr>
              <a:t>000</a:t>
            </a:r>
            <a:r>
              <a:rPr sz="1500" spc="43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spc="14" dirty="0">
                <a:solidFill>
                  <a:srgbClr val="FFFFFF"/>
                </a:solidFill>
                <a:latin typeface="IJDHLG+Calibri"/>
                <a:cs typeface="IJDHLG+Calibri"/>
              </a:rPr>
              <a:t>осіб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,</a:t>
            </a:r>
            <a:r>
              <a:rPr sz="1500" spc="-36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spc="16" dirty="0">
                <a:solidFill>
                  <a:srgbClr val="FFFFFF"/>
                </a:solidFill>
                <a:latin typeface="IJDHLG+Calibri"/>
                <a:cs typeface="IJDHLG+Calibri"/>
              </a:rPr>
              <a:t>конвенції</a:t>
            </a:r>
            <a:r>
              <a:rPr sz="1500" spc="-84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IJDHLG+Calibri"/>
                <a:cs typeface="IJDHLG+Calibri"/>
              </a:rPr>
              <a:t>Олсок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,</a:t>
            </a:r>
            <a:r>
              <a:rPr sz="1500" spc="-38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IJDHLG+Calibri"/>
                <a:cs typeface="IJDHLG+Calibri"/>
              </a:rPr>
              <a:t>проведені</a:t>
            </a:r>
            <a:r>
              <a:rPr sz="1500" spc="-8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IJDHLG+Calibri"/>
                <a:cs typeface="IJDHLG+Calibri"/>
              </a:rPr>
              <a:t>партією</a:t>
            </a:r>
            <a:r>
              <a:rPr sz="1500" spc="-148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IJDHLG+Calibri"/>
                <a:cs typeface="IJDHLG+Calibri"/>
              </a:rPr>
              <a:t>НО</a:t>
            </a:r>
            <a:r>
              <a:rPr sz="1500" spc="52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наступної</a:t>
            </a:r>
          </a:p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декади</a:t>
            </a:r>
            <a:r>
              <a:rPr sz="1500" spc="-33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і про </a:t>
            </a:r>
            <a:r>
              <a:rPr sz="1500" spc="12" dirty="0">
                <a:solidFill>
                  <a:srgbClr val="FFFFFF"/>
                </a:solidFill>
                <a:latin typeface="IJDHLG+Calibri"/>
                <a:cs typeface="IJDHLG+Calibri"/>
              </a:rPr>
              <a:t>дебати</a:t>
            </a:r>
            <a:r>
              <a:rPr sz="1500" spc="-104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IJDHLG+Calibri"/>
                <a:cs typeface="IJDHLG+Calibri"/>
              </a:rPr>
              <a:t>щодо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4" dirty="0">
                <a:solidFill>
                  <a:srgbClr val="FFFFFF"/>
                </a:solidFill>
                <a:latin typeface="IJDHLG+Calibri"/>
                <a:cs typeface="IJDHLG+Calibri"/>
              </a:rPr>
              <a:t>використання</a:t>
            </a:r>
            <a:r>
              <a:rPr sz="1500" spc="-143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21" dirty="0">
                <a:solidFill>
                  <a:srgbClr val="FFFFFF"/>
                </a:solidFill>
                <a:latin typeface="IJDHLG+Calibri"/>
                <a:cs typeface="IJDHLG+Calibri"/>
              </a:rPr>
              <a:t>історії</a:t>
            </a:r>
            <a:r>
              <a:rPr sz="1500" spc="-107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9" dirty="0">
                <a:solidFill>
                  <a:srgbClr val="FFFFFF"/>
                </a:solidFill>
                <a:latin typeface="IJDHLG+Calibri"/>
                <a:cs typeface="IJDHLG+Calibri"/>
              </a:rPr>
              <a:t>та</a:t>
            </a:r>
            <a:r>
              <a:rPr sz="1500" spc="-102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24" dirty="0">
                <a:solidFill>
                  <a:srgbClr val="FFFFFF"/>
                </a:solidFill>
                <a:latin typeface="IJDHLG+Calibri"/>
                <a:cs typeface="IJDHLG+Calibri"/>
              </a:rPr>
              <a:t>того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,</a:t>
            </a:r>
            <a:r>
              <a:rPr sz="1500" spc="-114" dirty="0">
                <a:solidFill>
                  <a:srgbClr val="FFFFFF"/>
                </a:solidFill>
                <a:latin typeface="MPGHGH+Calibri"/>
                <a:cs typeface="MPGHGH+Calibri"/>
              </a:rPr>
              <a:t> </a:t>
            </a:r>
            <a:r>
              <a:rPr sz="1500" spc="-36" dirty="0">
                <a:solidFill>
                  <a:srgbClr val="FFFFFF"/>
                </a:solidFill>
                <a:latin typeface="IJDHLG+Calibri"/>
                <a:cs typeface="IJDHLG+Calibri"/>
              </a:rPr>
              <a:t>як</a:t>
            </a:r>
            <a:r>
              <a:rPr sz="1500" spc="-2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11" dirty="0">
                <a:solidFill>
                  <a:srgbClr val="FFFFFF"/>
                </a:solidFill>
                <a:latin typeface="IJDHLG+Calibri"/>
                <a:cs typeface="IJDHLG+Calibri"/>
              </a:rPr>
              <a:t>повинен</a:t>
            </a:r>
            <a:r>
              <a:rPr sz="1500" spc="-89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spc="-14" dirty="0">
                <a:solidFill>
                  <a:srgbClr val="FFFFFF"/>
                </a:solidFill>
                <a:latin typeface="IJDHLG+Calibri"/>
                <a:cs typeface="IJDHLG+Calibri"/>
              </a:rPr>
              <a:t>виглядяти</a:t>
            </a:r>
            <a:r>
              <a:rPr sz="1500" spc="75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сучасний</a:t>
            </a:r>
            <a:r>
              <a:rPr sz="1500" spc="-11" dirty="0">
                <a:solidFill>
                  <a:srgbClr val="FFFFFF"/>
                </a:solidFill>
                <a:latin typeface="IJDHLG+Calibri"/>
                <a:cs typeface="IJDHLG+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IJDHLG+Calibri"/>
                <a:cs typeface="IJDHLG+Calibri"/>
              </a:rPr>
              <a:t>Стіклестад</a:t>
            </a:r>
            <a:r>
              <a:rPr sz="1500" dirty="0">
                <a:solidFill>
                  <a:srgbClr val="FFFFFF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1859" y="741260"/>
            <a:ext cx="5573720" cy="68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IJDHLG+Calibri"/>
                <a:cs typeface="IJDHLG+Calibri"/>
              </a:rPr>
              <a:t>Прочитайте</a:t>
            </a:r>
            <a:r>
              <a:rPr sz="2200" spc="6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IJDHLG+Calibri"/>
                <a:cs typeface="IJDHLG+Calibri"/>
              </a:rPr>
              <a:t>сагу</a:t>
            </a:r>
            <a:r>
              <a:rPr sz="2200" spc="1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IJDHLG+Calibri"/>
                <a:cs typeface="IJDHLG+Calibri"/>
              </a:rPr>
              <a:t>Снурре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200" spc="15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Знайдіть</a:t>
            </a:r>
            <a:r>
              <a:rPr sz="2200" spc="-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описання</a:t>
            </a:r>
          </a:p>
          <a:p>
            <a:pPr marL="22860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дива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, </a:t>
            </a:r>
            <a:r>
              <a:rPr sz="2200" spc="-11" dirty="0">
                <a:solidFill>
                  <a:srgbClr val="000000"/>
                </a:solidFill>
                <a:latin typeface="IJDHLG+Calibri"/>
                <a:cs typeface="IJDHLG+Calibri"/>
              </a:rPr>
              <a:t>пов’язане</a:t>
            </a:r>
            <a:r>
              <a:rPr sz="2200" spc="8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з </a:t>
            </a:r>
            <a:r>
              <a:rPr sz="2200" spc="-24" dirty="0">
                <a:solidFill>
                  <a:srgbClr val="000000"/>
                </a:solidFill>
                <a:latin typeface="IJDHLG+Calibri"/>
                <a:cs typeface="IJDHLG+Calibri"/>
              </a:rPr>
              <a:t>пагурбом</a:t>
            </a:r>
            <a:r>
              <a:rPr sz="2200" spc="2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41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1859" y="1475574"/>
            <a:ext cx="5450455" cy="67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2200" spc="7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ви</a:t>
            </a:r>
            <a:r>
              <a:rPr sz="2200" spc="-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IJDHLG+Calibri"/>
                <a:cs typeface="IJDHLG+Calibri"/>
              </a:rPr>
              <a:t>вважаєте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200" spc="7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IJDHLG+Calibri"/>
                <a:cs typeface="IJDHLG+Calibri"/>
              </a:rPr>
              <a:t>яке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 значення</a:t>
            </a:r>
            <a:r>
              <a:rPr sz="2200" spc="-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це</a:t>
            </a:r>
            <a:r>
              <a:rPr sz="22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місце має</a:t>
            </a:r>
          </a:p>
          <a:p>
            <a:pPr marL="228600" marR="0">
              <a:lnSpc>
                <a:spcPts val="233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8" dirty="0">
                <a:solidFill>
                  <a:srgbClr val="000000"/>
                </a:solidFill>
                <a:latin typeface="IJDHLG+Calibri"/>
                <a:cs typeface="IJDHLG+Calibri"/>
              </a:rPr>
              <a:t>сьогодні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1859" y="2200188"/>
            <a:ext cx="5910329" cy="68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IJDHLG+Calibri"/>
                <a:cs typeface="IJDHLG+Calibri"/>
              </a:rPr>
              <a:t>Чому</a:t>
            </a:r>
            <a:r>
              <a:rPr sz="2200" spc="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Бйорнстйярне</a:t>
            </a:r>
            <a:r>
              <a:rPr sz="2200" spc="9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IJDHLG+Calibri"/>
                <a:cs typeface="IJDHLG+Calibri"/>
              </a:rPr>
              <a:t>Бйорнсон</a:t>
            </a:r>
            <a:r>
              <a:rPr sz="2200" spc="1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IJDHLG+Calibri"/>
                <a:cs typeface="IJDHLG+Calibri"/>
              </a:rPr>
              <a:t>використовував</a:t>
            </a:r>
          </a:p>
          <a:p>
            <a:pPr marL="228600" marR="0">
              <a:lnSpc>
                <a:spcPts val="2404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000000"/>
                </a:solidFill>
                <a:latin typeface="IJDHLG+Calibri"/>
                <a:cs typeface="IJDHLG+Calibri"/>
              </a:rPr>
              <a:t>Стіклестад</a:t>
            </a:r>
            <a:r>
              <a:rPr sz="2200" spc="24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7" dirty="0">
                <a:solidFill>
                  <a:srgbClr val="000000"/>
                </a:solidFill>
                <a:latin typeface="IJDHLG+Calibri"/>
                <a:cs typeface="IJDHLG+Calibri"/>
              </a:rPr>
              <a:t>та</a:t>
            </a:r>
            <a:r>
              <a:rPr sz="2200" spc="5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  <a:r>
              <a:rPr sz="2200" spc="7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40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3450" y="2806859"/>
            <a:ext cx="2861518" cy="87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OHKWHT+Calibri Light"/>
                <a:cs typeface="OHKWHT+Calibri Light"/>
              </a:rPr>
              <a:t>Завдання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21859" y="2935185"/>
            <a:ext cx="6161841" cy="68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2200" spc="7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ви</a:t>
            </a:r>
            <a:r>
              <a:rPr sz="2200" spc="-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IJDHLG+Calibri"/>
                <a:cs typeface="IJDHLG+Calibri"/>
              </a:rPr>
              <a:t>вважаєте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200" spc="7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чому</a:t>
            </a:r>
            <a:r>
              <a:rPr sz="2200" spc="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IJDHLG+Calibri"/>
                <a:cs typeface="IJDHLG+Calibri"/>
              </a:rPr>
              <a:t>партія</a:t>
            </a:r>
            <a:r>
              <a:rPr sz="2200" spc="5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IJDHLG+Calibri"/>
                <a:cs typeface="IJDHLG+Calibri"/>
              </a:rPr>
              <a:t>НО</a:t>
            </a:r>
            <a:r>
              <a:rPr sz="2200" spc="1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IJDHLG+Calibri"/>
                <a:cs typeface="IJDHLG+Calibri"/>
              </a:rPr>
              <a:t>вибрала</a:t>
            </a:r>
            <a:r>
              <a:rPr sz="2200" spc="1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саме це</a:t>
            </a:r>
          </a:p>
          <a:p>
            <a:pPr marL="22860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місце</a:t>
            </a:r>
            <a:r>
              <a:rPr sz="2200" spc="-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IJDHLG+Calibri"/>
                <a:cs typeface="IJDHLG+Calibri"/>
              </a:rPr>
              <a:t>для</a:t>
            </a:r>
            <a:r>
              <a:rPr sz="2200" spc="4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встановлення</a:t>
            </a:r>
            <a:r>
              <a:rPr sz="2200" spc="4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IJDHLG+Calibri"/>
                <a:cs typeface="IJDHLG+Calibri"/>
              </a:rPr>
              <a:t>свого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 монументу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21859" y="3669499"/>
            <a:ext cx="5980444" cy="671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47" dirty="0">
                <a:solidFill>
                  <a:srgbClr val="000000"/>
                </a:solidFill>
                <a:latin typeface="IJDHLG+Calibri"/>
                <a:cs typeface="IJDHLG+Calibri"/>
              </a:rPr>
              <a:t>Щодо</a:t>
            </a:r>
            <a:r>
              <a:rPr sz="2200" spc="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MPGHGH+Calibri"/>
                <a:cs typeface="MPGHGH+Calibri"/>
              </a:rPr>
              <a:t>Nazibautaen;</a:t>
            </a:r>
            <a:r>
              <a:rPr sz="2200" spc="13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2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ви</a:t>
            </a:r>
            <a:r>
              <a:rPr sz="2200" spc="-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IJDHLG+Calibri"/>
                <a:cs typeface="IJDHLG+Calibri"/>
              </a:rPr>
              <a:t>вважаєте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200" spc="8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spc="19" dirty="0">
                <a:solidFill>
                  <a:srgbClr val="000000"/>
                </a:solidFill>
                <a:latin typeface="IJDHLG+Calibri"/>
                <a:cs typeface="IJDHLG+Calibri"/>
              </a:rPr>
              <a:t>чи</a:t>
            </a:r>
            <a:r>
              <a:rPr sz="2200" spc="-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IJDHLG+Calibri"/>
                <a:cs typeface="IJDHLG+Calibri"/>
              </a:rPr>
              <a:t>потрібно</a:t>
            </a:r>
          </a:p>
          <a:p>
            <a:pPr marL="228600" marR="0">
              <a:lnSpc>
                <a:spcPts val="232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IJDHLG+Calibri"/>
                <a:cs typeface="IJDHLG+Calibri"/>
              </a:rPr>
              <a:t>викопати</a:t>
            </a:r>
            <a:r>
              <a:rPr sz="2200" spc="14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19" dirty="0">
                <a:solidFill>
                  <a:srgbClr val="000000"/>
                </a:solidFill>
                <a:latin typeface="IJDHLG+Calibri"/>
                <a:cs typeface="IJDHLG+Calibri"/>
              </a:rPr>
              <a:t>чи</a:t>
            </a:r>
            <a:r>
              <a:rPr sz="22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IJDHLG+Calibri"/>
                <a:cs typeface="IJDHLG+Calibri"/>
              </a:rPr>
              <a:t>залишити</a:t>
            </a:r>
            <a:r>
              <a:rPr sz="2200" spc="1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  <a:r>
              <a:rPr sz="2200" spc="-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землі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21859" y="4394415"/>
            <a:ext cx="2774299" cy="375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2200" spc="7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ви</a:t>
            </a:r>
            <a:r>
              <a:rPr sz="2200" spc="-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IJDHLG+Calibri"/>
                <a:cs typeface="IJDHLG+Calibri"/>
              </a:rPr>
              <a:t>думаєте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200" spc="8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чому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50459" y="4699469"/>
            <a:ext cx="5599395" cy="68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неонацисти</a:t>
            </a:r>
            <a:r>
              <a:rPr sz="2200" spc="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IJDHLG+Calibri"/>
                <a:cs typeface="IJDHLG+Calibri"/>
              </a:rPr>
              <a:t>використовують</a:t>
            </a:r>
            <a:r>
              <a:rPr sz="2200" spc="2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2200" spc="-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IJDHLG+Calibri"/>
                <a:cs typeface="IJDHLG+Calibri"/>
              </a:rPr>
              <a:t>сьогодні</a:t>
            </a:r>
            <a:r>
              <a:rPr sz="2200" spc="16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</a:p>
          <a:p>
            <a:pPr marL="0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200" spc="-40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200" dirty="0">
                <a:solidFill>
                  <a:srgbClr val="000000"/>
                </a:solidFill>
                <a:latin typeface="MPGHGH+Calibri"/>
                <a:cs typeface="MPGHGH+Calibri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0275" y="648919"/>
            <a:ext cx="2276158" cy="72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10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000000"/>
                </a:solidFill>
                <a:latin typeface="OHKWHT+Calibri Light"/>
                <a:cs typeface="OHKWHT+Calibri Light"/>
              </a:rPr>
              <a:t>Джерела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0275" y="1831096"/>
            <a:ext cx="8207622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400" spc="3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Stiklestad.no</a:t>
            </a:r>
            <a:r>
              <a:rPr sz="2400" spc="-13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u="sng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Stiklestad </a:t>
            </a:r>
            <a:r>
              <a:rPr sz="1600" u="sng" spc="-10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Nasjonale</a:t>
            </a:r>
            <a:r>
              <a:rPr sz="1600" u="sng" spc="125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21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Kultursenter:</a:t>
            </a:r>
            <a:r>
              <a:rPr sz="1600" u="sng" spc="127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21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Minnerike</a:t>
            </a:r>
            <a:r>
              <a:rPr sz="1600" u="sng" spc="136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25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opplevelser</a:t>
            </a:r>
            <a:r>
              <a:rPr sz="1600" u="sng" spc="304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12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på</a:t>
            </a:r>
            <a:r>
              <a:rPr sz="1600" u="sng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15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historisk</a:t>
            </a:r>
            <a:r>
              <a:rPr sz="1600" u="sng" spc="47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17" dirty="0">
                <a:solidFill>
                  <a:srgbClr val="0563C1"/>
                </a:solidFill>
                <a:latin typeface="MPGHGH+Calibri"/>
                <a:cs typeface="MPGHGH+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grunn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0275" y="2288804"/>
            <a:ext cx="8516345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2400" spc="3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PROGRAM</a:t>
            </a:r>
            <a:r>
              <a:rPr sz="2400" spc="-42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MPGHGH+Calibri"/>
                <a:cs typeface="MPGHGH+Calibri"/>
              </a:rPr>
              <a:t>PARALLELLOPPDRAG</a:t>
            </a:r>
            <a:r>
              <a:rPr sz="2400" spc="-9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FORMIDLINGSARENA</a:t>
            </a:r>
            <a:r>
              <a:rPr sz="2400" spc="-58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MPGHGH+Calibri"/>
                <a:cs typeface="MPGHGH+Calibri"/>
              </a:rPr>
              <a:t>STIKLESTAD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0275" y="2758257"/>
            <a:ext cx="6348420" cy="282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spc="-10" dirty="0">
                <a:solidFill>
                  <a:srgbClr val="0563C1"/>
                </a:solidFill>
                <a:latin typeface="MPGHGH+Calibri"/>
                <a:cs typeface="MPGHGH+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vedlegg-sak-parallelloppdrag-formidlingsarena-stiklestad.pdf</a:t>
            </a:r>
            <a:r>
              <a:rPr sz="1600" u="sng" spc="357" dirty="0">
                <a:solidFill>
                  <a:srgbClr val="0563C1"/>
                </a:solidFill>
                <a:latin typeface="MPGHGH+Calibri"/>
                <a:cs typeface="MPGHGH+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spc="-26" dirty="0">
                <a:solidFill>
                  <a:srgbClr val="0563C1"/>
                </a:solidFill>
                <a:latin typeface="MPGHGH+Calibri"/>
                <a:cs typeface="MPGHGH+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(arkitektur.no)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60696" y="1190241"/>
            <a:ext cx="3488642" cy="72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7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000000"/>
                </a:solidFill>
                <a:latin typeface="OHKWHT+Calibri Light"/>
                <a:cs typeface="OHKWHT+Calibri Light"/>
              </a:rPr>
              <a:t>Розташування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0696" y="2452308"/>
            <a:ext cx="6538683" cy="1172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8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  <a:r>
              <a:rPr sz="2050" spc="-1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7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050" spc="-7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15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2050" spc="-15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7" dirty="0">
                <a:solidFill>
                  <a:srgbClr val="000000"/>
                </a:solidFill>
                <a:latin typeface="IJDHLG+Calibri"/>
                <a:cs typeface="IJDHLG+Calibri"/>
              </a:rPr>
              <a:t>знаходиться</a:t>
            </a:r>
            <a:r>
              <a:rPr sz="2050" spc="-1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  <a:r>
              <a:rPr sz="2050" spc="-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декілька</a:t>
            </a:r>
            <a:r>
              <a:rPr sz="2050" spc="-16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0" dirty="0">
                <a:solidFill>
                  <a:srgbClr val="000000"/>
                </a:solidFill>
                <a:latin typeface="IJDHLG+Calibri"/>
                <a:cs typeface="IJDHLG+Calibri"/>
              </a:rPr>
              <a:t>сотен</a:t>
            </a:r>
            <a:r>
              <a:rPr sz="205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3" dirty="0">
                <a:solidFill>
                  <a:srgbClr val="000000"/>
                </a:solidFill>
                <a:latin typeface="IJDHLG+Calibri"/>
                <a:cs typeface="IJDHLG+Calibri"/>
              </a:rPr>
              <a:t>метрів</a:t>
            </a:r>
            <a:r>
              <a:rPr sz="2050" spc="8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4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</a:p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000000"/>
                </a:solidFill>
                <a:latin typeface="IJDHLG+Calibri"/>
                <a:cs typeface="IJDHLG+Calibri"/>
              </a:rPr>
              <a:t>схід</a:t>
            </a:r>
            <a:r>
              <a:rPr sz="205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4" dirty="0">
                <a:solidFill>
                  <a:srgbClr val="000000"/>
                </a:solidFill>
                <a:latin typeface="IJDHLG+Calibri"/>
                <a:cs typeface="IJDHLG+Calibri"/>
              </a:rPr>
              <a:t>від</a:t>
            </a:r>
            <a:r>
              <a:rPr sz="2050" spc="-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церкви</a:t>
            </a:r>
            <a:r>
              <a:rPr sz="2050" spc="-1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5" dirty="0">
                <a:solidFill>
                  <a:srgbClr val="000000"/>
                </a:solidFill>
                <a:latin typeface="IJDHLG+Calibri"/>
                <a:cs typeface="IJDHLG+Calibri"/>
              </a:rPr>
              <a:t>Стіклестад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 </a:t>
            </a:r>
            <a:r>
              <a:rPr sz="2050" spc="-11" dirty="0">
                <a:solidFill>
                  <a:srgbClr val="000000"/>
                </a:solidFill>
                <a:latin typeface="IJDHLG+Calibri"/>
                <a:cs typeface="IJDHLG+Calibri"/>
              </a:rPr>
              <a:t>являється</a:t>
            </a:r>
            <a:r>
              <a:rPr sz="2050" spc="-13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7" dirty="0">
                <a:solidFill>
                  <a:srgbClr val="000000"/>
                </a:solidFill>
                <a:latin typeface="IJDHLG+Calibri"/>
                <a:cs typeface="IJDHLG+Calibri"/>
              </a:rPr>
              <a:t>одним</a:t>
            </a:r>
            <a:r>
              <a:rPr sz="2050" spc="-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2050" spc="-5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4" dirty="0">
                <a:solidFill>
                  <a:srgbClr val="000000"/>
                </a:solidFill>
                <a:latin typeface="IJDHLG+Calibri"/>
                <a:cs typeface="IJDHLG+Calibri"/>
              </a:rPr>
              <a:t>найстаріших</a:t>
            </a:r>
          </a:p>
          <a:p>
            <a:pPr marL="0" marR="0">
              <a:lnSpc>
                <a:spcPts val="2103"/>
              </a:lnSpc>
              <a:spcBef>
                <a:spcPts val="0"/>
              </a:spcBef>
              <a:spcAft>
                <a:spcPts val="0"/>
              </a:spcAft>
            </a:pPr>
            <a:r>
              <a:rPr sz="2050" spc="-41" dirty="0">
                <a:solidFill>
                  <a:srgbClr val="000000"/>
                </a:solidFill>
                <a:latin typeface="IJDHLG+Calibri"/>
                <a:cs typeface="IJDHLG+Calibri"/>
              </a:rPr>
              <a:t>та</a:t>
            </a:r>
            <a:r>
              <a:rPr sz="2050" spc="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більших</a:t>
            </a:r>
            <a:r>
              <a:rPr sz="2050" spc="-13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6" dirty="0">
                <a:solidFill>
                  <a:srgbClr val="000000"/>
                </a:solidFill>
                <a:latin typeface="IJDHLG+Calibri"/>
                <a:cs typeface="IJDHLG+Calibri"/>
              </a:rPr>
              <a:t>пам’яток</a:t>
            </a:r>
            <a:r>
              <a:rPr sz="2050" spc="-1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3" dirty="0">
                <a:solidFill>
                  <a:srgbClr val="000000"/>
                </a:solidFill>
                <a:latin typeface="IJDHLG+Calibri"/>
                <a:cs typeface="IJDHLG+Calibri"/>
              </a:rPr>
              <a:t>Норвегії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 </a:t>
            </a:r>
            <a:r>
              <a:rPr sz="2050" spc="-22" dirty="0">
                <a:solidFill>
                  <a:srgbClr val="000000"/>
                </a:solidFill>
                <a:latin typeface="IJDHLG+Calibri"/>
                <a:cs typeface="IJDHLG+Calibri"/>
              </a:rPr>
              <a:t>Протягом</a:t>
            </a:r>
            <a:r>
              <a:rPr sz="2050" spc="-10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9" dirty="0">
                <a:solidFill>
                  <a:srgbClr val="000000"/>
                </a:solidFill>
                <a:latin typeface="IJDHLG+Calibri"/>
                <a:cs typeface="IJDHLG+Calibri"/>
              </a:rPr>
              <a:t>історії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050" spc="7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46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2050" spc="2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цьому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9" dirty="0">
                <a:solidFill>
                  <a:srgbClr val="000000"/>
                </a:solidFill>
                <a:latin typeface="IJDHLG+Calibri"/>
                <a:cs typeface="IJDHLG+Calibri"/>
              </a:rPr>
              <a:t>місці</a:t>
            </a:r>
            <a:r>
              <a:rPr sz="205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7" dirty="0">
                <a:solidFill>
                  <a:srgbClr val="000000"/>
                </a:solidFill>
                <a:latin typeface="IJDHLG+Calibri"/>
                <a:cs typeface="IJDHLG+Calibri"/>
              </a:rPr>
              <a:t>були</a:t>
            </a:r>
            <a:r>
              <a:rPr sz="2050" spc="-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6" dirty="0">
                <a:solidFill>
                  <a:srgbClr val="000000"/>
                </a:solidFill>
                <a:latin typeface="IJDHLG+Calibri"/>
                <a:cs typeface="IJDHLG+Calibri"/>
              </a:rPr>
              <a:t>встановлені</a:t>
            </a:r>
            <a:r>
              <a:rPr sz="2050" spc="6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2" dirty="0">
                <a:solidFill>
                  <a:srgbClr val="000000"/>
                </a:solidFill>
                <a:latin typeface="IJDHLG+Calibri"/>
                <a:cs typeface="IJDHLG+Calibri"/>
              </a:rPr>
              <a:t>різні</a:t>
            </a:r>
            <a:r>
              <a:rPr sz="2050" spc="6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2" dirty="0">
                <a:solidFill>
                  <a:srgbClr val="000000"/>
                </a:solidFill>
                <a:latin typeface="IJDHLG+Calibri"/>
                <a:cs typeface="IJDHLG+Calibri"/>
              </a:rPr>
              <a:t>монументи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3126" y="658176"/>
            <a:ext cx="3970288" cy="841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6"/>
              </a:lnSpc>
              <a:spcBef>
                <a:spcPts val="0"/>
              </a:spcBef>
              <a:spcAft>
                <a:spcPts val="0"/>
              </a:spcAft>
            </a:pPr>
            <a:r>
              <a:rPr sz="5200" dirty="0">
                <a:solidFill>
                  <a:srgbClr val="000000"/>
                </a:solidFill>
                <a:latin typeface="OHKWHT+Calibri Light"/>
                <a:cs typeface="OHKWHT+Calibri Light"/>
              </a:rPr>
              <a:t>Пагорб</a:t>
            </a:r>
            <a:r>
              <a:rPr sz="52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000000"/>
                </a:solidFill>
                <a:latin typeface="OHKWHT+Calibri Light"/>
                <a:cs typeface="OHKWHT+Calibri Light"/>
              </a:rPr>
              <a:t>Улафа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7115" y="2277682"/>
            <a:ext cx="1143834" cy="59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3600" spc="20" dirty="0">
                <a:solidFill>
                  <a:srgbClr val="000000"/>
                </a:solidFill>
                <a:latin typeface="OHKWHT+Calibri Light"/>
                <a:cs typeface="OHKWHT+Calibri Light"/>
              </a:rPr>
              <a:t>Диво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537" y="3654266"/>
            <a:ext cx="3654843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8" dirty="0">
                <a:solidFill>
                  <a:srgbClr val="000000"/>
                </a:solidFill>
                <a:latin typeface="IJDHLG+Calibri"/>
                <a:cs typeface="IJDHLG+Calibri"/>
              </a:rPr>
              <a:t>За</a:t>
            </a:r>
            <a:r>
              <a:rPr sz="1800" spc="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традицією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-3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IJDHLG+Calibri"/>
                <a:cs typeface="IJDHLG+Calibri"/>
              </a:rPr>
              <a:t>історія</a:t>
            </a:r>
            <a:r>
              <a:rPr sz="1800" spc="-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9" dirty="0">
                <a:solidFill>
                  <a:srgbClr val="000000"/>
                </a:solidFill>
                <a:latin typeface="IJDHLG+Calibri"/>
                <a:cs typeface="IJDHLG+Calibri"/>
              </a:rPr>
              <a:t>пагорба</a:t>
            </a:r>
            <a:r>
              <a:rPr sz="1800" spc="-15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48" dirty="0">
                <a:solidFill>
                  <a:srgbClr val="000000"/>
                </a:solidFill>
                <a:latin typeface="IJDHLG+Calibri"/>
                <a:cs typeface="IJDHLG+Calibri"/>
              </a:rPr>
              <a:t>Ула</a:t>
            </a:r>
            <a:r>
              <a:rPr sz="1800" spc="-37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фа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537" y="3902170"/>
            <a:ext cx="4555737" cy="1300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починається</a:t>
            </a:r>
            <a:r>
              <a:rPr sz="1800" spc="-5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800" spc="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ночі </a:t>
            </a:r>
            <a:r>
              <a:rPr sz="1800" spc="15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800" spc="-8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MPGHGH+Calibri"/>
                <a:cs typeface="MPGHGH+Calibri"/>
              </a:rPr>
              <a:t>30</a:t>
            </a:r>
            <a:r>
              <a:rPr sz="1800" spc="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липня</a:t>
            </a:r>
            <a:r>
              <a:rPr sz="1800" spc="1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MPGHGH+Calibri"/>
                <a:cs typeface="MPGHGH+Calibri"/>
              </a:rPr>
              <a:t>1030</a:t>
            </a:r>
            <a:r>
              <a:rPr sz="1800" spc="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року,</a:t>
            </a:r>
            <a:r>
              <a:rPr sz="18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</a:p>
          <a:p>
            <a:pPr marL="0" marR="0">
              <a:lnSpc>
                <a:spcPts val="18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дерев’яній</a:t>
            </a:r>
            <a:r>
              <a:rPr sz="1800" spc="-1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хатинці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-3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spc="-27" dirty="0">
                <a:solidFill>
                  <a:srgbClr val="000000"/>
                </a:solidFill>
                <a:latin typeface="IJDHLG+Calibri"/>
                <a:cs typeface="IJDHLG+Calibri"/>
              </a:rPr>
              <a:t>де</a:t>
            </a:r>
            <a:r>
              <a:rPr sz="1800" spc="7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ховали</a:t>
            </a:r>
            <a:r>
              <a:rPr sz="1800" spc="-10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тіло </a:t>
            </a:r>
            <a:r>
              <a:rPr sz="1800" spc="-48" dirty="0">
                <a:solidFill>
                  <a:srgbClr val="000000"/>
                </a:solidFill>
                <a:latin typeface="IJDHLG+Calibri"/>
                <a:cs typeface="IJDHLG+Calibri"/>
              </a:rPr>
              <a:t>Ула</a:t>
            </a:r>
            <a:r>
              <a:rPr sz="1800" spc="-37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фа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Харальдссона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800" spc="-11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IJDHLG+Calibri"/>
                <a:cs typeface="IJDHLG+Calibri"/>
              </a:rPr>
              <a:t>Саме</a:t>
            </a:r>
            <a:r>
              <a:rPr sz="1800" spc="-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тут</a:t>
            </a:r>
            <a:r>
              <a:rPr sz="1800" spc="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відбулося</a:t>
            </a:r>
            <a:r>
              <a:rPr sz="1800" spc="-6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IJDHLG+Calibri"/>
                <a:cs typeface="IJDHLG+Calibri"/>
              </a:rPr>
              <a:t>диво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-3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коли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сліпий</a:t>
            </a:r>
            <a:r>
              <a:rPr sz="1800" spc="-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6" dirty="0">
                <a:solidFill>
                  <a:srgbClr val="000000"/>
                </a:solidFill>
                <a:latin typeface="IJDHLG+Calibri"/>
                <a:cs typeface="IJDHLG+Calibri"/>
              </a:rPr>
              <a:t>чоловік</a:t>
            </a:r>
            <a:r>
              <a:rPr sz="1800" spc="-1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24" dirty="0">
                <a:solidFill>
                  <a:srgbClr val="000000"/>
                </a:solidFill>
                <a:latin typeface="IJDHLG+Calibri"/>
                <a:cs typeface="IJDHLG+Calibri"/>
              </a:rPr>
              <a:t>раптово</a:t>
            </a:r>
            <a:r>
              <a:rPr sz="1800" spc="-17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22" dirty="0">
                <a:solidFill>
                  <a:srgbClr val="000000"/>
                </a:solidFill>
                <a:latin typeface="IJDHLG+Calibri"/>
                <a:cs typeface="IJDHLG+Calibri"/>
              </a:rPr>
              <a:t>почав</a:t>
            </a:r>
            <a:r>
              <a:rPr sz="1800" spc="-9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бачити</a:t>
            </a:r>
            <a:r>
              <a:rPr sz="18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IJDHLG+Calibri"/>
                <a:cs typeface="IJDHLG+Calibri"/>
              </a:rPr>
              <a:t>після</a:t>
            </a:r>
          </a:p>
          <a:p>
            <a:pPr marL="0" marR="0">
              <a:lnSpc>
                <a:spcPts val="19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того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-3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spc="-28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1800" spc="6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доторкнувся</a:t>
            </a:r>
            <a:r>
              <a:rPr sz="1800" spc="-1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30" dirty="0">
                <a:solidFill>
                  <a:srgbClr val="000000"/>
                </a:solidFill>
                <a:latin typeface="IJDHLG+Calibri"/>
                <a:cs typeface="IJDHLG+Calibri"/>
              </a:rPr>
              <a:t>до</a:t>
            </a:r>
            <a:r>
              <a:rPr sz="1800" spc="9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IJDHLG+Calibri"/>
                <a:cs typeface="IJDHLG+Calibri"/>
              </a:rPr>
              <a:t>королівської</a:t>
            </a:r>
            <a:r>
              <a:rPr sz="1800" spc="-1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IJDHLG+Calibri"/>
                <a:cs typeface="IJDHLG+Calibri"/>
              </a:rPr>
              <a:t>крові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537" y="5256625"/>
            <a:ext cx="4485969" cy="565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IJDHLG+Calibri"/>
                <a:cs typeface="IJDHLG+Calibri"/>
              </a:rPr>
              <a:t>Це</a:t>
            </a:r>
            <a:r>
              <a:rPr sz="1800" spc="7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IJDHLG+Calibri"/>
                <a:cs typeface="IJDHLG+Calibri"/>
              </a:rPr>
              <a:t>було</a:t>
            </a:r>
            <a:r>
              <a:rPr sz="1800" spc="1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IJDHLG+Calibri"/>
                <a:cs typeface="IJDHLG+Calibri"/>
              </a:rPr>
              <a:t>одним</a:t>
            </a:r>
            <a:r>
              <a:rPr sz="1800" spc="4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800" spc="-4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див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IJDHLG+Calibri"/>
                <a:cs typeface="IJDHLG+Calibri"/>
              </a:rPr>
              <a:t>яке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IJDHLG+Calibri"/>
                <a:cs typeface="IJDHLG+Calibri"/>
              </a:rPr>
              <a:t>виикористовували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18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6" dirty="0">
                <a:solidFill>
                  <a:srgbClr val="000000"/>
                </a:solidFill>
                <a:latin typeface="IJDHLG+Calibri"/>
                <a:cs typeface="IJDHLG+Calibri"/>
              </a:rPr>
              <a:t>кононізації</a:t>
            </a:r>
            <a:r>
              <a:rPr sz="1800" spc="-14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48" dirty="0">
                <a:solidFill>
                  <a:srgbClr val="000000"/>
                </a:solidFill>
                <a:latin typeface="IJDHLG+Calibri"/>
                <a:cs typeface="IJDHLG+Calibri"/>
              </a:rPr>
              <a:t>Ула</a:t>
            </a:r>
            <a:r>
              <a:rPr sz="1800" spc="-37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фа</a:t>
            </a:r>
            <a:r>
              <a:rPr sz="1800" spc="-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в 1031</a:t>
            </a:r>
            <a:r>
              <a:rPr sz="1800" spc="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24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5884" y="1073722"/>
            <a:ext cx="4512790" cy="59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3600" spc="20" dirty="0">
                <a:solidFill>
                  <a:srgbClr val="000000"/>
                </a:solidFill>
                <a:latin typeface="OHKWHT+Calibri Light"/>
                <a:cs typeface="OHKWHT+Calibri Light"/>
              </a:rPr>
              <a:t>Диво</a:t>
            </a:r>
            <a:r>
              <a:rPr sz="3600" spc="-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9" dirty="0">
                <a:solidFill>
                  <a:srgbClr val="000000"/>
                </a:solidFill>
                <a:latin typeface="OHKWHT+Calibri Light"/>
                <a:cs typeface="OHKWHT+Calibri Light"/>
              </a:rPr>
              <a:t>на</a:t>
            </a:r>
            <a:r>
              <a:rPr sz="3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1" dirty="0">
                <a:solidFill>
                  <a:srgbClr val="000000"/>
                </a:solidFill>
                <a:latin typeface="OHKWHT+Calibri Light"/>
                <a:cs typeface="OHKWHT+Calibri Light"/>
              </a:rPr>
              <a:t>пагорбі</a:t>
            </a:r>
            <a:r>
              <a:rPr sz="3600" spc="-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6" dirty="0">
                <a:solidFill>
                  <a:srgbClr val="000000"/>
                </a:solidFill>
                <a:latin typeface="OHKWHT+Calibri Light"/>
                <a:cs typeface="OHKWHT+Calibri Light"/>
              </a:rPr>
              <a:t>Улафа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4527" y="2098982"/>
            <a:ext cx="65454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32" dirty="0">
                <a:solidFill>
                  <a:srgbClr val="000000"/>
                </a:solidFill>
                <a:latin typeface="IJDHLG+Calibri"/>
                <a:cs typeface="IJDHLG+Calibri"/>
              </a:rPr>
              <a:t>За</a:t>
            </a:r>
            <a:r>
              <a:rPr sz="12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обома</a:t>
            </a:r>
            <a:r>
              <a:rPr sz="1200" spc="-1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арміями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слідували</a:t>
            </a: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6" dirty="0">
                <a:solidFill>
                  <a:srgbClr val="000000"/>
                </a:solidFill>
                <a:latin typeface="IJDHLG+Calibri"/>
                <a:cs typeface="IJDHLG+Calibri"/>
              </a:rPr>
              <a:t>бідні</a:t>
            </a:r>
            <a:r>
              <a:rPr sz="1200" spc="-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IJDHLG+Calibri"/>
                <a:cs typeface="IJDHLG+Calibri"/>
              </a:rPr>
              <a:t>люди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які</a:t>
            </a:r>
            <a:r>
              <a:rPr sz="1200" spc="-1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IJDHLG+Calibri"/>
                <a:cs typeface="IJDHLG+Calibri"/>
              </a:rPr>
              <a:t>проили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 їжу;</a:t>
            </a:r>
            <a:r>
              <a:rPr sz="1200" spc="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IJDHLG+Calibri"/>
                <a:cs typeface="IJDHLG+Calibri"/>
              </a:rPr>
              <a:t>багато</a:t>
            </a:r>
            <a:r>
              <a:rPr sz="1200" spc="-9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цих</a:t>
            </a:r>
            <a:r>
              <a:rPr sz="1200" spc="-6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людей</a:t>
            </a:r>
            <a:r>
              <a:rPr sz="1200" spc="-1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залишилося</a:t>
            </a:r>
            <a:r>
              <a:rPr sz="1200" spc="-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200" spc="-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1" dirty="0">
                <a:solidFill>
                  <a:srgbClr val="000000"/>
                </a:solidFill>
                <a:latin typeface="IJDHLG+Calibri"/>
                <a:cs typeface="IJDHLG+Calibri"/>
              </a:rPr>
              <a:t>місці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527" y="2260605"/>
            <a:ext cx="6638498" cy="1378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spc="17" dirty="0">
                <a:solidFill>
                  <a:srgbClr val="000000"/>
                </a:solidFill>
                <a:latin typeface="IJDHLG+Calibri"/>
                <a:cs typeface="IJDHLG+Calibri"/>
              </a:rPr>
              <a:t>битви</a:t>
            </a:r>
            <a:r>
              <a:rPr sz="1200" spc="-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  <a:r>
              <a:rPr sz="1200" spc="-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IJDHLG+Calibri"/>
                <a:cs typeface="IJDHLG+Calibri"/>
              </a:rPr>
              <a:t>той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 же</a:t>
            </a:r>
            <a:r>
              <a:rPr sz="1200" spc="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IJDHLG+Calibri"/>
                <a:cs typeface="IJDHLG+Calibri"/>
              </a:rPr>
              <a:t>вечір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Настала</a:t>
            </a:r>
            <a:r>
              <a:rPr sz="12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IJDHLG+Calibri"/>
                <a:cs typeface="IJDHLG+Calibri"/>
              </a:rPr>
              <a:t>ніч</a:t>
            </a:r>
            <a:r>
              <a:rPr sz="1200" spc="-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почали</a:t>
            </a:r>
            <a:r>
              <a:rPr sz="1200" spc="-1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шукати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прихисток</a:t>
            </a:r>
            <a:r>
              <a:rPr sz="1200" spc="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  <a:r>
              <a:rPr sz="1200" spc="-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усіх</a:t>
            </a:r>
            <a:r>
              <a:rPr sz="1200" spc="-5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домах</a:t>
            </a:r>
            <a:r>
              <a:rPr sz="1200" spc="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навкруги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31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1200" spc="-1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великих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так 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IJDHLG+Calibri"/>
                <a:cs typeface="IJDHLG+Calibri"/>
              </a:rPr>
              <a:t>малих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Також</a:t>
            </a:r>
            <a:r>
              <a:rPr sz="1200" spc="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там</a:t>
            </a:r>
            <a:r>
              <a:rPr sz="1200" spc="-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розповідається</a:t>
            </a:r>
            <a:r>
              <a:rPr sz="1200" spc="7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про</a:t>
            </a:r>
            <a:r>
              <a:rPr sz="1200" spc="1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незрячого</a:t>
            </a:r>
            <a:r>
              <a:rPr sz="1200" spc="-7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чоловіка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був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бідним</a:t>
            </a:r>
            <a:r>
              <a:rPr sz="1200" spc="-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ходив</a:t>
            </a:r>
          </a:p>
          <a:p>
            <a:pPr marL="0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разом</a:t>
            </a:r>
            <a:r>
              <a:rPr sz="1200" spc="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із</a:t>
            </a:r>
            <a:r>
              <a:rPr sz="12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IJDHLG+Calibri"/>
                <a:cs typeface="IJDHLG+Calibri"/>
              </a:rPr>
              <a:t>сином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1200" spc="-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йому</a:t>
            </a:r>
            <a:r>
              <a:rPr sz="1200" spc="1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допомагав</a:t>
            </a:r>
            <a:r>
              <a:rPr sz="1200" spc="-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IJDHLG+Calibri"/>
                <a:cs typeface="IJDHLG+Calibri"/>
              </a:rPr>
              <a:t>знайти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IJDHLG+Calibri"/>
                <a:cs typeface="IJDHLG+Calibri"/>
              </a:rPr>
              <a:t>дорогу</a:t>
            </a:r>
            <a:r>
              <a:rPr sz="1200" spc="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прихисток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10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  <a:r>
              <a:rPr sz="1200" spc="-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8" dirty="0">
                <a:solidFill>
                  <a:srgbClr val="000000"/>
                </a:solidFill>
                <a:latin typeface="IJDHLG+Calibri"/>
                <a:cs typeface="IJDHLG+Calibri"/>
              </a:rPr>
              <a:t>знайшли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сарай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де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двері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б</a:t>
            </a:r>
            <a:r>
              <a:rPr sz="1200" spc="-2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IJDHLG+Calibri"/>
                <a:cs typeface="IJDHLG+Calibri"/>
              </a:rPr>
              <a:t>ули</a:t>
            </a:r>
            <a:r>
              <a:rPr sz="1200" spc="9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настількі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IJDHLG+Calibri"/>
                <a:cs typeface="IJDHLG+Calibri"/>
              </a:rPr>
              <a:t>низькими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200" spc="-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їм</a:t>
            </a:r>
            <a:r>
              <a:rPr sz="1200" spc="-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довелося заповзти</a:t>
            </a:r>
            <a:r>
              <a:rPr sz="1200" spc="-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200" spc="-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колінах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Коли</a:t>
            </a:r>
            <a:r>
              <a:rPr sz="1200" spc="-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сліпий</a:t>
            </a:r>
            <a:r>
              <a:rPr sz="1200" spc="-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чоловік</a:t>
            </a:r>
            <a:r>
              <a:rPr sz="1200" spc="-1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зайшов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</a:p>
          <a:p>
            <a:pPr marL="0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сарай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почав</a:t>
            </a:r>
            <a:r>
              <a:rPr sz="1200" spc="-2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досліджувати</a:t>
            </a:r>
            <a:r>
              <a:rPr sz="1200" spc="-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підлогу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IJDHLG+Calibri"/>
                <a:cs typeface="IJDHLG+Calibri"/>
              </a:rPr>
              <a:t>аби</a:t>
            </a:r>
            <a:r>
              <a:rPr sz="1200" spc="-4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IJDHLG+Calibri"/>
                <a:cs typeface="IJDHLG+Calibri"/>
              </a:rPr>
              <a:t>знайти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IJDHLG+Calibri"/>
                <a:cs typeface="IJDHLG+Calibri"/>
              </a:rPr>
              <a:t>місце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де</a:t>
            </a:r>
            <a:r>
              <a:rPr sz="1200" spc="-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можна</a:t>
            </a:r>
            <a:r>
              <a:rPr sz="1200" spc="-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б</a:t>
            </a:r>
            <a:r>
              <a:rPr sz="1200" spc="-2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34" dirty="0">
                <a:solidFill>
                  <a:srgbClr val="000000"/>
                </a:solidFill>
                <a:latin typeface="IJDHLG+Calibri"/>
                <a:cs typeface="IJDHLG+Calibri"/>
              </a:rPr>
              <a:t>уло</a:t>
            </a:r>
            <a:r>
              <a:rPr sz="1200" spc="-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прилягти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200" spc="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1200" spc="-8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одязі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був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капюшон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12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впав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200" spc="-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його </a:t>
            </a:r>
            <a:r>
              <a:rPr sz="1200" spc="18" dirty="0">
                <a:solidFill>
                  <a:srgbClr val="000000"/>
                </a:solidFill>
                <a:latin typeface="IJDHLG+Calibri"/>
                <a:cs typeface="IJDHLG+Calibri"/>
              </a:rPr>
              <a:t>обличчя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IJDHLG+Calibri"/>
                <a:cs typeface="IJDHLG+Calibri"/>
              </a:rPr>
              <a:t>коли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IJDHLG+Calibri"/>
                <a:cs typeface="IJDHLG+Calibri"/>
              </a:rPr>
              <a:t>той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IJDHLG+Calibri"/>
                <a:cs typeface="IJDHLG+Calibri"/>
              </a:rPr>
              <a:t>нахилився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5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IJDHLG+Calibri"/>
                <a:cs typeface="IJDHLG+Calibri"/>
              </a:rPr>
              <a:t>відчув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IJDHLG+Calibri"/>
                <a:cs typeface="IJDHLG+Calibri"/>
              </a:rPr>
              <a:t>рукою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200" spc="-8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доторкнувся</a:t>
            </a:r>
            <a:r>
              <a:rPr sz="1200" spc="7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</a:t>
            </a:r>
          </a:p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чогось </a:t>
            </a: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мокрого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10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Його пальці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встигнули доторкнутися</a:t>
            </a:r>
            <a:r>
              <a:rPr sz="1200" spc="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очей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коли</a:t>
            </a:r>
            <a:r>
              <a:rPr sz="1200" spc="8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IJDHLG+Calibri"/>
                <a:cs typeface="IJDHLG+Calibri"/>
              </a:rPr>
              <a:t>той</a:t>
            </a:r>
            <a:r>
              <a:rPr sz="1200" spc="8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хотів</a:t>
            </a:r>
            <a:r>
              <a:rPr sz="1200" spc="-1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прибрати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капюшон з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200" spc="18" dirty="0">
                <a:solidFill>
                  <a:srgbClr val="000000"/>
                </a:solidFill>
                <a:latin typeface="IJDHLG+Calibri"/>
                <a:cs typeface="IJDHLG+Calibri"/>
              </a:rPr>
              <a:t>обличчя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Чоловік</a:t>
            </a:r>
            <a:r>
              <a:rPr sz="1200" spc="-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6" dirty="0">
                <a:solidFill>
                  <a:srgbClr val="000000"/>
                </a:solidFill>
                <a:latin typeface="IJDHLG+Calibri"/>
                <a:cs typeface="IJDHLG+Calibri"/>
              </a:rPr>
              <a:t>вибіг</a:t>
            </a:r>
            <a:r>
              <a:rPr sz="1200" spc="-3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IJDHLG+Calibri"/>
                <a:cs typeface="IJDHLG+Calibri"/>
              </a:rPr>
              <a:t>сараю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кажучи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200" spc="-7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там</a:t>
            </a:r>
            <a:r>
              <a:rPr sz="1200" spc="-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неможливо</a:t>
            </a:r>
            <a:r>
              <a:rPr sz="1200" spc="-7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знаходитися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36" dirty="0">
                <a:solidFill>
                  <a:srgbClr val="000000"/>
                </a:solidFill>
                <a:latin typeface="IJDHLG+Calibri"/>
                <a:cs typeface="IJDHLG+Calibri"/>
              </a:rPr>
              <a:t>бо</a:t>
            </a:r>
            <a:r>
              <a:rPr sz="1200" spc="-1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IJDHLG+Calibri"/>
                <a:cs typeface="IJDHLG+Calibri"/>
              </a:rPr>
              <a:t>вся</a:t>
            </a:r>
            <a:r>
              <a:rPr sz="1200" spc="-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підлога</a:t>
            </a:r>
            <a:r>
              <a:rPr sz="1200" spc="-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IJDHLG+Calibri"/>
                <a:cs typeface="IJDHLG+Calibri"/>
              </a:rPr>
              <a:t>мокра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4527" y="3710866"/>
            <a:ext cx="6686765" cy="170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Але</a:t>
            </a:r>
            <a:r>
              <a:rPr sz="1200" spc="4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4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1200" spc="-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тільки</a:t>
            </a: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чоловік </a:t>
            </a:r>
            <a:r>
              <a:rPr sz="1200" spc="27" dirty="0">
                <a:solidFill>
                  <a:srgbClr val="000000"/>
                </a:solidFill>
                <a:latin typeface="IJDHLG+Calibri"/>
                <a:cs typeface="IJDHLG+Calibri"/>
              </a:rPr>
              <a:t>вибіг</a:t>
            </a:r>
            <a:r>
              <a:rPr sz="1200" spc="-3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IJDHLG+Calibri"/>
                <a:cs typeface="IJDHLG+Calibri"/>
              </a:rPr>
              <a:t>назовні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6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3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відразу</a:t>
            </a:r>
            <a:r>
              <a:rPr sz="1200" spc="-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помітив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200" spc="-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може</a:t>
            </a:r>
            <a:r>
              <a:rPr sz="1200" spc="-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1" dirty="0">
                <a:solidFill>
                  <a:srgbClr val="000000"/>
                </a:solidFill>
                <a:latin typeface="IJDHLG+Calibri"/>
                <a:cs typeface="IJDHLG+Calibri"/>
              </a:rPr>
              <a:t>бачити</a:t>
            </a:r>
            <a:r>
              <a:rPr sz="1200" spc="-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свої</a:t>
            </a:r>
            <a:r>
              <a:rPr sz="1200" spc="-1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руки</a:t>
            </a:r>
            <a:r>
              <a:rPr sz="1200" spc="8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IJDHLG+Calibri"/>
                <a:cs typeface="IJDHLG+Calibri"/>
              </a:rPr>
              <a:t>все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3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знаходиться</a:t>
            </a:r>
            <a:r>
              <a:rPr sz="1200" spc="-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навколо</a:t>
            </a:r>
            <a:r>
              <a:rPr sz="1200" spc="-7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нього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IJDHLG+Calibri"/>
                <a:cs typeface="IJDHLG+Calibri"/>
              </a:rPr>
              <a:t>не</a:t>
            </a:r>
            <a:r>
              <a:rPr sz="1200" spc="-7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IJDHLG+Calibri"/>
                <a:cs typeface="IJDHLG+Calibri"/>
              </a:rPr>
              <a:t>зважаючи</a:t>
            </a:r>
            <a:r>
              <a:rPr sz="1200" spc="-10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6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200" spc="-5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темний</a:t>
            </a:r>
            <a:r>
              <a:rPr sz="1200" spc="-1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IJDHLG+Calibri"/>
                <a:cs typeface="IJDHLG+Calibri"/>
              </a:rPr>
              <a:t>час</a:t>
            </a:r>
            <a:r>
              <a:rPr sz="1200" spc="-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доби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швидко</a:t>
            </a:r>
            <a:r>
              <a:rPr sz="1200" spc="-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повернувся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додому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</a:p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зайшов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1200" spc="-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IJDHLG+Calibri"/>
                <a:cs typeface="IJDHLG+Calibri"/>
              </a:rPr>
              <a:t>вітальню</a:t>
            </a: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розповів </a:t>
            </a:r>
            <a:r>
              <a:rPr sz="1200" spc="10" dirty="0">
                <a:solidFill>
                  <a:srgbClr val="000000"/>
                </a:solidFill>
                <a:latin typeface="IJDHLG+Calibri"/>
                <a:cs typeface="IJDHLG+Calibri"/>
              </a:rPr>
              <a:t>усім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2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хто був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присутнім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 його</a:t>
            </a:r>
            <a:r>
              <a:rPr sz="1200" spc="-8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IJDHLG+Calibri"/>
                <a:cs typeface="IJDHLG+Calibri"/>
              </a:rPr>
              <a:t>зір</a:t>
            </a:r>
            <a:r>
              <a:rPr sz="1200" spc="-1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повернувся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IJDHLG+Calibri"/>
                <a:cs typeface="IJDHLG+Calibri"/>
              </a:rPr>
              <a:t>Більшість</a:t>
            </a:r>
            <a:r>
              <a:rPr sz="1200" spc="-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200" spc="-2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присутніх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9" dirty="0">
                <a:solidFill>
                  <a:srgbClr val="000000"/>
                </a:solidFill>
                <a:latin typeface="IJDHLG+Calibri"/>
                <a:cs typeface="IJDHLG+Calibri"/>
              </a:rPr>
              <a:t>знали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 чоловік</a:t>
            </a:r>
            <a:r>
              <a:rPr sz="1200" spc="-8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IJDHLG+Calibri"/>
                <a:cs typeface="IJDHLG+Calibri"/>
              </a:rPr>
              <a:t>вже</a:t>
            </a:r>
            <a:r>
              <a:rPr sz="1200" spc="-5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IJDHLG+Calibri"/>
                <a:cs typeface="IJDHLG+Calibri"/>
              </a:rPr>
              <a:t>давно</a:t>
            </a:r>
            <a:r>
              <a:rPr sz="1200" spc="-10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втратив</a:t>
            </a:r>
            <a:r>
              <a:rPr sz="1200" spc="-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зір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; </a:t>
            </a:r>
            <a:r>
              <a:rPr sz="1200" spc="24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постійно блукав</a:t>
            </a:r>
            <a:r>
              <a:rPr sz="1200" spc="-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селами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Чоловік</a:t>
            </a:r>
            <a:r>
              <a:rPr sz="1200" spc="-6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IJDHLG+Calibri"/>
                <a:cs typeface="IJDHLG+Calibri"/>
              </a:rPr>
              <a:t>сказав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 вперше</a:t>
            </a:r>
            <a:r>
              <a:rPr sz="1200" spc="-3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</a:p>
          <a:p>
            <a:pPr marL="0" marR="0">
              <a:lnSpc>
                <a:spcPts val="12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почав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IJDHLG+Calibri"/>
                <a:cs typeface="IJDHLG+Calibri"/>
              </a:rPr>
              <a:t>бачити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31" dirty="0">
                <a:solidFill>
                  <a:srgbClr val="000000"/>
                </a:solidFill>
                <a:latin typeface="IJDHLG+Calibri"/>
                <a:cs typeface="IJDHLG+Calibri"/>
              </a:rPr>
              <a:t>як</a:t>
            </a:r>
            <a:r>
              <a:rPr sz="1200" spc="-10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IJDHLG+Calibri"/>
                <a:cs typeface="IJDHLG+Calibri"/>
              </a:rPr>
              <a:t>вийшов</a:t>
            </a:r>
            <a:r>
              <a:rPr sz="1200" spc="-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із</a:t>
            </a:r>
            <a:r>
              <a:rPr sz="12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того </a:t>
            </a:r>
            <a:r>
              <a:rPr sz="1200" spc="15" dirty="0">
                <a:solidFill>
                  <a:srgbClr val="000000"/>
                </a:solidFill>
                <a:latin typeface="IJDHLG+Calibri"/>
                <a:cs typeface="IJDHLG+Calibri"/>
              </a:rPr>
              <a:t>сараю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32" dirty="0">
                <a:solidFill>
                  <a:srgbClr val="000000"/>
                </a:solidFill>
                <a:latin typeface="MPGHGH+Calibri"/>
                <a:cs typeface="MPGHGH+Calibri"/>
              </a:rPr>
              <a:t>"</a:t>
            </a:r>
            <a:r>
              <a:rPr sz="1200" i="1" spc="23" dirty="0">
                <a:solidFill>
                  <a:srgbClr val="000000"/>
                </a:solidFill>
                <a:latin typeface="UNRQCC+Calibri Italic"/>
                <a:cs typeface="UNRQCC+Calibri Italic"/>
              </a:rPr>
              <a:t>Все</a:t>
            </a:r>
            <a:r>
              <a:rPr sz="1200" i="1" spc="-38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в</a:t>
            </a:r>
            <a:r>
              <a:rPr sz="1200" i="1" spc="-21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тому</a:t>
            </a:r>
            <a:r>
              <a:rPr sz="1200" i="1" spc="-61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spc="-12" dirty="0">
                <a:solidFill>
                  <a:srgbClr val="000000"/>
                </a:solidFill>
                <a:latin typeface="UNRQCC+Calibri Italic"/>
                <a:cs typeface="UNRQCC+Calibri Italic"/>
              </a:rPr>
              <a:t>домі</a:t>
            </a:r>
            <a:r>
              <a:rPr sz="1200" i="1" spc="69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було</a:t>
            </a:r>
            <a:r>
              <a:rPr sz="1200" i="1" spc="-62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мокре</a:t>
            </a:r>
            <a:r>
              <a:rPr sz="1200" spc="-31" dirty="0">
                <a:solidFill>
                  <a:srgbClr val="000000"/>
                </a:solidFill>
                <a:latin typeface="MPGHGH+Calibri"/>
                <a:cs typeface="MPGHGH+Calibri"/>
              </a:rPr>
              <a:t>",</a:t>
            </a:r>
            <a:r>
              <a:rPr sz="1200" spc="6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IJDHLG+Calibri"/>
                <a:cs typeface="IJDHLG+Calibri"/>
              </a:rPr>
              <a:t>сказав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34" dirty="0">
                <a:solidFill>
                  <a:srgbClr val="000000"/>
                </a:solidFill>
                <a:latin typeface="MPGHGH+Calibri"/>
                <a:cs typeface="MPGHGH+Calibri"/>
              </a:rPr>
              <a:t>"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Я</a:t>
            </a:r>
            <a:r>
              <a:rPr sz="1200" i="1" spc="-37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spc="-31" dirty="0">
                <a:solidFill>
                  <a:srgbClr val="000000"/>
                </a:solidFill>
                <a:latin typeface="UNRQCC+Calibri Italic"/>
                <a:cs typeface="UNRQCC+Calibri Italic"/>
              </a:rPr>
              <a:t>до</a:t>
            </a:r>
            <a:r>
              <a:rPr sz="1200" i="1" spc="122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цього</a:t>
            </a:r>
          </a:p>
          <a:p>
            <a:pPr marL="0" marR="0">
              <a:lnSpc>
                <a:spcPts val="1278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доторкнувся</a:t>
            </a:r>
            <a:r>
              <a:rPr sz="1200" i="1" spc="74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і</a:t>
            </a:r>
            <a:r>
              <a:rPr sz="1200" i="1" spc="54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UNRQCC+Calibri Italic"/>
                <a:cs typeface="UNRQCC+Calibri Italic"/>
              </a:rPr>
              <a:t>протер</a:t>
            </a:r>
            <a:r>
              <a:rPr sz="1200" i="1" spc="-58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spc="14" dirty="0">
                <a:solidFill>
                  <a:srgbClr val="000000"/>
                </a:solidFill>
                <a:latin typeface="UNRQCC+Calibri Italic"/>
                <a:cs typeface="UNRQCC+Calibri Italic"/>
              </a:rPr>
              <a:t>свої</a:t>
            </a:r>
            <a:r>
              <a:rPr sz="1200" i="1" spc="-38" dirty="0">
                <a:solidFill>
                  <a:srgbClr val="000000"/>
                </a:solidFill>
                <a:latin typeface="UNRQCC+Calibri Italic"/>
                <a:cs typeface="UNRQCC+Calibri Italic"/>
              </a:rPr>
              <a:t> </a:t>
            </a:r>
            <a:r>
              <a:rPr sz="1200" i="1" spc="16" dirty="0">
                <a:solidFill>
                  <a:srgbClr val="000000"/>
                </a:solidFill>
                <a:latin typeface="UNRQCC+Calibri Italic"/>
                <a:cs typeface="UNRQCC+Calibri Italic"/>
              </a:rPr>
              <a:t>очі</a:t>
            </a:r>
            <a:r>
              <a:rPr sz="1200" spc="-31" dirty="0">
                <a:solidFill>
                  <a:srgbClr val="000000"/>
                </a:solidFill>
                <a:latin typeface="MPGHGH+Calibri"/>
                <a:cs typeface="MPGHGH+Calibri"/>
              </a:rPr>
              <a:t>".</a:t>
            </a:r>
            <a:r>
              <a:rPr sz="1200" spc="5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  <a:r>
              <a:rPr sz="1200" spc="-3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IJDHLG+Calibri"/>
                <a:cs typeface="IJDHLG+Calibri"/>
              </a:rPr>
              <a:t>також</a:t>
            </a:r>
            <a:r>
              <a:rPr sz="1200" spc="-4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розповів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3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де</a:t>
            </a:r>
            <a:r>
              <a:rPr sz="1200" spc="2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знаходиться</a:t>
            </a:r>
            <a:r>
              <a:rPr sz="1200" spc="-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цей</a:t>
            </a:r>
            <a:r>
              <a:rPr sz="1200" spc="-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сарай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1" dirty="0">
                <a:solidFill>
                  <a:srgbClr val="000000"/>
                </a:solidFill>
                <a:latin typeface="IJDHLG+Calibri"/>
                <a:cs typeface="IJDHLG+Calibri"/>
              </a:rPr>
              <a:t>Ті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хто</a:t>
            </a:r>
            <a:r>
              <a:rPr sz="1200" spc="-7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там</a:t>
            </a:r>
            <a:r>
              <a:rPr sz="1200" spc="-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був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</a:p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IJDHLG+Calibri"/>
                <a:cs typeface="IJDHLG+Calibri"/>
              </a:rPr>
              <a:t>почув</a:t>
            </a:r>
            <a:r>
              <a:rPr sz="1200" spc="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історію чоловіка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пліткували</a:t>
            </a:r>
            <a:r>
              <a:rPr sz="1200" spc="4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IJDHLG+Calibri"/>
                <a:cs typeface="IJDHLG+Calibri"/>
              </a:rPr>
              <a:t>між</a:t>
            </a:r>
            <a:r>
              <a:rPr sz="1200" spc="-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собою</a:t>
            </a:r>
            <a:r>
              <a:rPr sz="1200" spc="7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IJDHLG+Calibri"/>
                <a:cs typeface="IJDHLG+Calibri"/>
              </a:rPr>
              <a:t>ділилися</a:t>
            </a:r>
            <a:r>
              <a:rPr sz="1200" spc="-1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здогадками</a:t>
            </a:r>
            <a:r>
              <a:rPr sz="1200" spc="-1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про</a:t>
            </a:r>
            <a:r>
              <a:rPr sz="1200" spc="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те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 </a:t>
            </a: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могло</a:t>
            </a:r>
            <a:r>
              <a:rPr sz="1200" spc="8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IJDHLG+Calibri"/>
                <a:cs typeface="IJDHLG+Calibri"/>
              </a:rPr>
              <a:t>відбутися</a:t>
            </a:r>
            <a:r>
              <a:rPr sz="1200" spc="-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</a:p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IJDHLG+Calibri"/>
                <a:cs typeface="IJDHLG+Calibri"/>
              </a:rPr>
              <a:t>тому</a:t>
            </a:r>
            <a:r>
              <a:rPr sz="1200" spc="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домі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28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IJDHLG+Calibri"/>
                <a:cs typeface="IJDHLG+Calibri"/>
              </a:rPr>
              <a:t>Але</a:t>
            </a:r>
            <a:r>
              <a:rPr sz="1200" spc="4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фермер Тургілс</a:t>
            </a:r>
            <a:r>
              <a:rPr sz="1200" spc="-2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IJDHLG+Calibri"/>
                <a:cs typeface="IJDHLG+Calibri"/>
              </a:rPr>
              <a:t>та</a:t>
            </a:r>
            <a:r>
              <a:rPr sz="1200" spc="6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IJDHLG+Calibri"/>
                <a:cs typeface="IJDHLG+Calibri"/>
              </a:rPr>
              <a:t>син</a:t>
            </a:r>
            <a:r>
              <a:rPr sz="1200" spc="-2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чоловіка</a:t>
            </a:r>
            <a:r>
              <a:rPr sz="1200" spc="-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-</a:t>
            </a:r>
            <a:r>
              <a:rPr sz="1200" spc="-3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IJDHLG+Calibri"/>
                <a:cs typeface="IJDHLG+Calibri"/>
              </a:rPr>
              <a:t>Ґрім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7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IJDHLG+Calibri"/>
                <a:cs typeface="IJDHLG+Calibri"/>
              </a:rPr>
              <a:t>вважали</a:t>
            </a:r>
            <a:r>
              <a:rPr sz="1200" spc="-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200" spc="-7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IJDHLG+Calibri"/>
                <a:cs typeface="IJDHLG+Calibri"/>
              </a:rPr>
              <a:t>знають,</a:t>
            </a:r>
            <a:r>
              <a:rPr sz="1200" spc="-6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200" spc="-2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IJDHLG+Calibri"/>
                <a:cs typeface="IJDHLG+Calibri"/>
              </a:rPr>
              <a:t>чим</a:t>
            </a:r>
            <a:r>
              <a:rPr sz="1200" spc="-6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IJDHLG+Calibri"/>
                <a:cs typeface="IJDHLG+Calibri"/>
              </a:rPr>
              <a:t>це</a:t>
            </a:r>
            <a:r>
              <a:rPr sz="1200" spc="-7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пов’язано</a:t>
            </a:r>
            <a:r>
              <a:rPr sz="1200" spc="1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дуже</a:t>
            </a:r>
            <a:r>
              <a:rPr sz="1200" spc="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злякалися</a:t>
            </a:r>
            <a:r>
              <a:rPr sz="1200" spc="-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IJDHLG+Calibri"/>
                <a:cs typeface="IJDHLG+Calibri"/>
              </a:rPr>
              <a:t>того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що вороги</a:t>
            </a:r>
            <a:r>
              <a:rPr sz="1200" spc="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короля</a:t>
            </a:r>
            <a:r>
              <a:rPr sz="1200" spc="9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ошукають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сарай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4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  <a:r>
              <a:rPr sz="1200" spc="-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пішли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до </a:t>
            </a:r>
            <a:r>
              <a:rPr sz="1200" spc="15" dirty="0">
                <a:solidFill>
                  <a:srgbClr val="000000"/>
                </a:solidFill>
                <a:latin typeface="IJDHLG+Calibri"/>
                <a:cs typeface="IJDHLG+Calibri"/>
              </a:rPr>
              <a:t>сараю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200" spc="-4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IJDHLG+Calibri"/>
                <a:cs typeface="IJDHLG+Calibri"/>
              </a:rPr>
              <a:t>аби</a:t>
            </a:r>
            <a:r>
              <a:rPr sz="1200" spc="-4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дістати</a:t>
            </a:r>
            <a:r>
              <a:rPr sz="1200" spc="-1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тіло</a:t>
            </a:r>
          </a:p>
          <a:p>
            <a:pPr marL="0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короля</a:t>
            </a:r>
            <a:r>
              <a:rPr sz="1200" spc="1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сховати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1200" spc="-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в</a:t>
            </a:r>
            <a:r>
              <a:rPr sz="1200" spc="-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саду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200" spc="-5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Потім</a:t>
            </a:r>
            <a:r>
              <a:rPr sz="1200" spc="-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  <a:r>
              <a:rPr sz="1200" spc="-3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повернулися</a:t>
            </a:r>
            <a:r>
              <a:rPr sz="1200" spc="7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2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ферму</a:t>
            </a:r>
            <a:r>
              <a:rPr sz="1200" spc="1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200" spc="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вже</a:t>
            </a:r>
            <a:r>
              <a:rPr sz="1200" spc="-5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IJDHLG+Calibri"/>
                <a:cs typeface="IJDHLG+Calibri"/>
              </a:rPr>
              <a:t>там</a:t>
            </a:r>
            <a:r>
              <a:rPr sz="1200" spc="-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IJDHLG+Calibri"/>
                <a:cs typeface="IJDHLG+Calibri"/>
              </a:rPr>
              <a:t>заночували</a:t>
            </a:r>
            <a:r>
              <a:rPr sz="12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045" y="1062050"/>
            <a:ext cx="2299660" cy="72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10"/>
              </a:lnSpc>
              <a:spcBef>
                <a:spcPts val="0"/>
              </a:spcBef>
              <a:spcAft>
                <a:spcPts val="0"/>
              </a:spcAft>
            </a:pPr>
            <a:r>
              <a:rPr sz="4450" spc="-19" dirty="0">
                <a:solidFill>
                  <a:srgbClr val="000000"/>
                </a:solidFill>
                <a:latin typeface="OHKWHT+Calibri Light"/>
                <a:cs typeface="OHKWHT+Calibri Light"/>
              </a:rPr>
              <a:t>Пам’ятки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1045" y="2460922"/>
            <a:ext cx="3478954" cy="3073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1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3" dirty="0">
                <a:solidFill>
                  <a:srgbClr val="000000"/>
                </a:solidFill>
                <a:latin typeface="IJDHLG+Calibri"/>
                <a:cs typeface="IJDHLG+Calibri"/>
              </a:rPr>
              <a:t>Перший</a:t>
            </a:r>
            <a:r>
              <a:rPr sz="1900" spc="6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900" spc="-31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1900" spc="2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900" spc="-38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900" spc="1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IJDHLG+Calibri"/>
                <a:cs typeface="IJDHLG+Calibri"/>
              </a:rPr>
              <a:t>пагорбі</a:t>
            </a:r>
            <a:r>
              <a:rPr sz="19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</a:p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8" dirty="0">
                <a:solidFill>
                  <a:srgbClr val="000000"/>
                </a:solidFill>
                <a:latin typeface="IJDHLG+Calibri"/>
                <a:cs typeface="IJDHLG+Calibri"/>
              </a:rPr>
              <a:t>про</a:t>
            </a:r>
            <a:r>
              <a:rPr sz="1900" spc="1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900" spc="11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1900" spc="-3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900" spc="-26" dirty="0">
                <a:solidFill>
                  <a:srgbClr val="000000"/>
                </a:solidFill>
                <a:latin typeface="IJDHLG+Calibri"/>
                <a:cs typeface="IJDHLG+Calibri"/>
              </a:rPr>
              <a:t>нам</a:t>
            </a:r>
            <a:r>
              <a:rPr sz="1900" spc="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IJDHLG+Calibri"/>
                <a:cs typeface="IJDHLG+Calibri"/>
              </a:rPr>
              <a:t>відомо</a:t>
            </a:r>
            <a:r>
              <a:rPr sz="19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900" spc="72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900" spc="-35" dirty="0">
                <a:solidFill>
                  <a:srgbClr val="000000"/>
                </a:solidFill>
                <a:latin typeface="IJDHLG+Calibri"/>
                <a:cs typeface="IJDHLG+Calibri"/>
              </a:rPr>
              <a:t>був</a:t>
            </a:r>
          </a:p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900" spc="-30" dirty="0">
                <a:solidFill>
                  <a:srgbClr val="000000"/>
                </a:solidFill>
                <a:latin typeface="IJDHLG+Calibri"/>
                <a:cs typeface="IJDHLG+Calibri"/>
              </a:rPr>
              <a:t>дере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в’яним</a:t>
            </a:r>
            <a:r>
              <a:rPr sz="1800" spc="10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37" dirty="0">
                <a:solidFill>
                  <a:srgbClr val="000000"/>
                </a:solidFill>
                <a:latin typeface="IJDHLG+Calibri"/>
                <a:cs typeface="IJDHLG+Calibri"/>
              </a:rPr>
              <a:t>із</a:t>
            </a:r>
            <a:r>
              <a:rPr sz="1800" spc="-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сталевим</a:t>
            </a:r>
            <a:r>
              <a:rPr sz="1800" spc="-4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хрестом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  <a:p>
            <a:pPr marL="0" marR="0">
              <a:lnSpc>
                <a:spcPts val="2027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У </a:t>
            </a:r>
            <a:r>
              <a:rPr sz="1800" spc="-13" dirty="0">
                <a:solidFill>
                  <a:srgbClr val="000000"/>
                </a:solidFill>
                <a:latin typeface="IJDHLG+Calibri"/>
                <a:cs typeface="IJDHLG+Calibri"/>
              </a:rPr>
              <a:t>1070</a:t>
            </a:r>
            <a:r>
              <a:rPr sz="1800" spc="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9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1800" spc="-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його замінили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i="1" spc="-12" dirty="0">
                <a:solidFill>
                  <a:srgbClr val="000000"/>
                </a:solidFill>
                <a:latin typeface="WEKVID+Calibri Italic"/>
                <a:cs typeface="WEKVID+Calibri Italic"/>
              </a:rPr>
              <a:t>Lemfortstøtten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зведений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IJDHLG+Calibri"/>
                <a:cs typeface="IJDHLG+Calibri"/>
              </a:rPr>
              <a:t>полковником</a:t>
            </a:r>
            <a:r>
              <a:rPr sz="1800" spc="-18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Йоханом</a:t>
            </a:r>
            <a:r>
              <a:rPr sz="1800" spc="-4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6" dirty="0">
                <a:solidFill>
                  <a:srgbClr val="000000"/>
                </a:solidFill>
                <a:latin typeface="IJDHLG+Calibri"/>
                <a:cs typeface="IJDHLG+Calibri"/>
              </a:rPr>
              <a:t>фон</a:t>
            </a:r>
          </a:p>
          <a:p>
            <a:pPr marL="0" marR="0">
              <a:lnSpc>
                <a:spcPts val="18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Лемфортом.</a:t>
            </a:r>
            <a:r>
              <a:rPr sz="1800" spc="-1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1800" spc="7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зв’язку</a:t>
            </a:r>
            <a:r>
              <a:rPr sz="1800" spc="-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IJDHLG+Calibri"/>
                <a:cs typeface="IJDHLG+Calibri"/>
              </a:rPr>
              <a:t>зі</a:t>
            </a:r>
            <a:r>
              <a:rPr sz="1800" spc="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змінами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кажуть</a:t>
            </a:r>
            <a:r>
              <a:rPr sz="18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800" spc="-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IJDHLG+Calibri"/>
                <a:cs typeface="IJDHLG+Calibri"/>
              </a:rPr>
              <a:t>хрест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4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1800" spc="5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вважається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символов</a:t>
            </a:r>
            <a:r>
              <a:rPr sz="1800" spc="-6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шани</a:t>
            </a:r>
            <a:r>
              <a:rPr sz="18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spc="-32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стояв</a:t>
            </a:r>
            <a:r>
              <a:rPr sz="1800" spc="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цьому</a:t>
            </a:r>
            <a:r>
              <a:rPr sz="1800" spc="-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місці багато</a:t>
            </a:r>
            <a:r>
              <a:rPr sz="1800" spc="-7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сотен</a:t>
            </a:r>
            <a:r>
              <a:rPr sz="1800" spc="6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24" dirty="0">
                <a:solidFill>
                  <a:srgbClr val="000000"/>
                </a:solidFill>
                <a:latin typeface="IJDHLG+Calibri"/>
                <a:cs typeface="IJDHLG+Calibri"/>
              </a:rPr>
              <a:t>років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  <a:p>
            <a:pPr marL="0" marR="0">
              <a:lnSpc>
                <a:spcPts val="1954"/>
              </a:lnSpc>
              <a:spcBef>
                <a:spcPts val="0"/>
              </a:spcBef>
              <a:spcAft>
                <a:spcPts val="0"/>
              </a:spcAft>
            </a:pPr>
            <a:r>
              <a:rPr sz="1800" spc="-64" dirty="0">
                <a:solidFill>
                  <a:srgbClr val="000000"/>
                </a:solidFill>
                <a:latin typeface="IJDHLG+Calibri"/>
                <a:cs typeface="IJDHLG+Calibri"/>
              </a:rPr>
              <a:t>То</a:t>
            </a:r>
            <a:r>
              <a:rPr sz="1800" spc="-38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му </a:t>
            </a:r>
            <a:r>
              <a:rPr sz="1800" spc="13" dirty="0">
                <a:solidFill>
                  <a:srgbClr val="000000"/>
                </a:solidFill>
                <a:latin typeface="IJDHLG+Calibri"/>
                <a:cs typeface="IJDHLG+Calibri"/>
              </a:rPr>
              <a:t>можна</a:t>
            </a:r>
            <a:r>
              <a:rPr sz="1800" spc="-14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spc="24" dirty="0">
                <a:solidFill>
                  <a:srgbClr val="000000"/>
                </a:solidFill>
                <a:latin typeface="IJDHLG+Calibri"/>
                <a:cs typeface="IJDHLG+Calibri"/>
              </a:rPr>
              <a:t>вважати</a:t>
            </a:r>
            <a:r>
              <a:rPr sz="1800" spc="226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що це</a:t>
            </a:r>
            <a:r>
              <a:rPr sz="1800" spc="4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місце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3" dirty="0">
                <a:solidFill>
                  <a:srgbClr val="000000"/>
                </a:solidFill>
                <a:latin typeface="IJDHLG+Calibri"/>
                <a:cs typeface="IJDHLG+Calibri"/>
              </a:rPr>
              <a:t>було</a:t>
            </a:r>
            <a:r>
              <a:rPr sz="1800" spc="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пам’ятним</a:t>
            </a:r>
            <a:r>
              <a:rPr sz="1800" spc="-3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ще</a:t>
            </a:r>
            <a:r>
              <a:rPr sz="1800" spc="4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1045" y="5464969"/>
            <a:ext cx="1620904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JDHLG+Calibri"/>
                <a:cs typeface="IJDHLG+Calibri"/>
              </a:rPr>
              <a:t>середньовіччя</a:t>
            </a:r>
            <a:r>
              <a:rPr sz="18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625" y="2420364"/>
            <a:ext cx="4356519" cy="165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OLCEJ+Arial"/>
                <a:cs typeface="POLCEJ+Arial"/>
              </a:rPr>
              <a:t>•</a:t>
            </a:r>
            <a:r>
              <a:rPr sz="1600" spc="8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  <a:r>
              <a:rPr sz="1600" spc="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8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1600" spc="10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41" dirty="0">
                <a:solidFill>
                  <a:srgbClr val="000000"/>
                </a:solidFill>
                <a:latin typeface="IJDHLG+Calibri"/>
                <a:cs typeface="IJDHLG+Calibri"/>
              </a:rPr>
              <a:t>це</a:t>
            </a:r>
            <a:r>
              <a:rPr sz="1600" spc="8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2" dirty="0">
                <a:solidFill>
                  <a:srgbClr val="000000"/>
                </a:solidFill>
                <a:latin typeface="IJDHLG+Calibri"/>
                <a:cs typeface="IJDHLG+Calibri"/>
              </a:rPr>
              <a:t>місце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600" spc="6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де</a:t>
            </a:r>
            <a:r>
              <a:rPr sz="1600" spc="3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2" dirty="0">
                <a:solidFill>
                  <a:srgbClr val="000000"/>
                </a:solidFill>
                <a:latin typeface="IJDHLG+Calibri"/>
                <a:cs typeface="IJDHLG+Calibri"/>
              </a:rPr>
              <a:t>знаходився</a:t>
            </a:r>
            <a:r>
              <a:rPr sz="1600" spc="9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IJDHLG+Calibri"/>
                <a:cs typeface="IJDHLG+Calibri"/>
              </a:rPr>
              <a:t>сарай</a:t>
            </a:r>
            <a:r>
              <a:rPr sz="1600" spc="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</a:p>
          <a:p>
            <a:pPr marL="228917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IJDHLG+Calibri"/>
                <a:cs typeface="IJDHLG+Calibri"/>
              </a:rPr>
              <a:t>якому</a:t>
            </a:r>
            <a:r>
              <a:rPr sz="1600" spc="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IJDHLG+Calibri"/>
                <a:cs typeface="IJDHLG+Calibri"/>
              </a:rPr>
              <a:t>заховали</a:t>
            </a:r>
            <a:r>
              <a:rPr sz="1600" spc="7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тіло </a:t>
            </a:r>
            <a:r>
              <a:rPr sz="1600" spc="-40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1600" spc="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після </a:t>
            </a:r>
            <a:r>
              <a:rPr sz="1600" spc="-28" dirty="0">
                <a:solidFill>
                  <a:srgbClr val="000000"/>
                </a:solidFill>
                <a:latin typeface="IJDHLG+Calibri"/>
                <a:cs typeface="IJDHLG+Calibri"/>
              </a:rPr>
              <a:t>битви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600" spc="13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IJDHLG+Calibri"/>
                <a:cs typeface="IJDHLG+Calibri"/>
              </a:rPr>
              <a:t>Багато</a:t>
            </a:r>
          </a:p>
          <a:p>
            <a:pPr marL="228917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8" dirty="0">
                <a:solidFill>
                  <a:srgbClr val="000000"/>
                </a:solidFill>
                <a:latin typeface="IJDHLG+Calibri"/>
                <a:cs typeface="IJDHLG+Calibri"/>
              </a:rPr>
              <a:t>речей</a:t>
            </a:r>
            <a:r>
              <a:rPr sz="1600" spc="15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вказують</a:t>
            </a:r>
            <a:r>
              <a:rPr sz="1600" spc="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600" spc="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IJDHLG+Calibri"/>
                <a:cs typeface="IJDHLG+Calibri"/>
              </a:rPr>
              <a:t>те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600" spc="6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що</a:t>
            </a:r>
            <a:r>
              <a:rPr sz="1600" spc="-1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IJDHLG+Calibri"/>
                <a:cs typeface="IJDHLG+Calibri"/>
              </a:rPr>
              <a:t>пам’ятка</a:t>
            </a:r>
            <a:r>
              <a:rPr sz="1600" spc="9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600" spc="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IJDHLG+Calibri"/>
                <a:cs typeface="IJDHLG+Calibri"/>
              </a:rPr>
              <a:t>честь</a:t>
            </a:r>
          </a:p>
          <a:p>
            <a:pPr marL="228917" marR="0">
              <a:lnSpc>
                <a:spcPts val="157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40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1600" spc="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стояла</a:t>
            </a:r>
            <a:r>
              <a:rPr sz="1600" spc="1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600" spc="10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IJDHLG+Calibri"/>
                <a:cs typeface="IJDHLG+Calibri"/>
              </a:rPr>
              <a:t>цьому</a:t>
            </a:r>
            <a:r>
              <a:rPr sz="1600" spc="6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IJDHLG+Calibri"/>
                <a:cs typeface="IJDHLG+Calibri"/>
              </a:rPr>
              <a:t>місці</a:t>
            </a:r>
            <a:r>
              <a:rPr sz="1600" spc="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4" dirty="0">
                <a:solidFill>
                  <a:srgbClr val="000000"/>
                </a:solidFill>
                <a:latin typeface="IJDHLG+Calibri"/>
                <a:cs typeface="IJDHLG+Calibri"/>
              </a:rPr>
              <a:t>вже</a:t>
            </a:r>
            <a:r>
              <a:rPr sz="1600" spc="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за часів</a:t>
            </a:r>
          </a:p>
          <a:p>
            <a:pPr marL="228917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550" spc="11" dirty="0">
                <a:solidFill>
                  <a:srgbClr val="000000"/>
                </a:solidFill>
                <a:latin typeface="IJDHLG+Calibri"/>
                <a:cs typeface="IJDHLG+Calibri"/>
              </a:rPr>
              <a:t>середньовіччя</a:t>
            </a:r>
            <a:r>
              <a:rPr sz="15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550" spc="158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Перший</a:t>
            </a:r>
            <a:r>
              <a:rPr sz="155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550" spc="238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відомий</a:t>
            </a:r>
            <a:r>
              <a:rPr sz="1550" spc="8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spc="34" dirty="0">
                <a:solidFill>
                  <a:srgbClr val="000000"/>
                </a:solidFill>
                <a:latin typeface="IJDHLG+Calibri"/>
                <a:cs typeface="IJDHLG+Calibri"/>
              </a:rPr>
              <a:t>для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 нас</a:t>
            </a:r>
          </a:p>
          <a:p>
            <a:pPr marL="228917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2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600" spc="21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був у</a:t>
            </a:r>
            <a:r>
              <a:rPr sz="1600" spc="-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6" dirty="0">
                <a:solidFill>
                  <a:srgbClr val="000000"/>
                </a:solidFill>
                <a:latin typeface="IJDHLG+Calibri"/>
                <a:cs typeface="IJDHLG+Calibri"/>
              </a:rPr>
              <a:t>вигляді</a:t>
            </a:r>
            <a:r>
              <a:rPr sz="1600" spc="13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IJDHLG+Calibri"/>
                <a:cs typeface="IJDHLG+Calibri"/>
              </a:rPr>
              <a:t>дерев’яного</a:t>
            </a:r>
            <a:r>
              <a:rPr sz="1600" spc="2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1" dirty="0">
                <a:solidFill>
                  <a:srgbClr val="000000"/>
                </a:solidFill>
                <a:latin typeface="IJDHLG+Calibri"/>
                <a:cs typeface="IJDHLG+Calibri"/>
              </a:rPr>
              <a:t>хреста</a:t>
            </a:r>
            <a:r>
              <a:rPr sz="1600" spc="9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зі</a:t>
            </a:r>
          </a:p>
          <a:p>
            <a:pPr marL="228917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IJDHLG+Calibri"/>
                <a:cs typeface="IJDHLG+Calibri"/>
              </a:rPr>
              <a:t>сталевим</a:t>
            </a:r>
            <a:r>
              <a:rPr sz="1600" spc="16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IJDHLG+Calibri"/>
                <a:cs typeface="IJDHLG+Calibri"/>
              </a:rPr>
              <a:t>хрестом</a:t>
            </a:r>
            <a:r>
              <a:rPr sz="1600" spc="15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4" dirty="0">
                <a:solidFill>
                  <a:srgbClr val="000000"/>
                </a:solidFill>
                <a:latin typeface="IJDHLG+Calibri"/>
                <a:cs typeface="IJDHLG+Calibri"/>
              </a:rPr>
              <a:t>зверху.</a:t>
            </a:r>
            <a:r>
              <a:rPr sz="1600" spc="8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У </a:t>
            </a:r>
            <a:r>
              <a:rPr sz="1600" spc="13" dirty="0">
                <a:solidFill>
                  <a:srgbClr val="000000"/>
                </a:solidFill>
                <a:latin typeface="IJDHLG+Calibri"/>
                <a:cs typeface="IJDHLG+Calibri"/>
              </a:rPr>
              <a:t>1070</a:t>
            </a:r>
            <a:r>
              <a:rPr sz="1600" spc="-4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1600" spc="1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41" dirty="0">
                <a:solidFill>
                  <a:srgbClr val="000000"/>
                </a:solidFill>
                <a:latin typeface="IJDHLG+Calibri"/>
                <a:cs typeface="IJDHLG+Calibri"/>
              </a:rPr>
              <a:t>це</a:t>
            </a:r>
          </a:p>
          <a:p>
            <a:pPr marL="228917" marR="0">
              <a:lnSpc>
                <a:spcPts val="157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5" dirty="0">
                <a:solidFill>
                  <a:srgbClr val="000000"/>
                </a:solidFill>
                <a:latin typeface="IJDHLG+Calibri"/>
                <a:cs typeface="IJDHLG+Calibri"/>
              </a:rPr>
              <a:t>замінили</a:t>
            </a:r>
            <a:r>
              <a:rPr sz="1600" spc="7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600" spc="10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IJDHLG+Calibri"/>
                <a:cs typeface="IJDHLG+Calibri"/>
              </a:rPr>
              <a:t>інший</a:t>
            </a:r>
            <a:r>
              <a:rPr sz="1600" spc="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4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1600" spc="2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з</a:t>
            </a:r>
            <a:r>
              <a:rPr sz="1600" spc="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IJDHLG+Calibri"/>
                <a:cs typeface="IJDHLG+Calibri"/>
              </a:rPr>
              <a:t>каменю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600" spc="6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542" y="3984623"/>
            <a:ext cx="4238577" cy="87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IJDHLG+Calibri"/>
                <a:cs typeface="IJDHLG+Calibri"/>
              </a:rPr>
              <a:t>якому</a:t>
            </a:r>
            <a:r>
              <a:rPr sz="1600" spc="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IJDHLG+Calibri"/>
                <a:cs typeface="IJDHLG+Calibri"/>
              </a:rPr>
              <a:t>встановили</a:t>
            </a:r>
            <a:r>
              <a:rPr sz="1600" spc="1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IJDHLG+Calibri"/>
                <a:cs typeface="IJDHLG+Calibri"/>
              </a:rPr>
              <a:t>оригінальний</a:t>
            </a:r>
            <a:r>
              <a:rPr sz="1600" spc="2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IJDHLG+Calibri"/>
                <a:cs typeface="IJDHLG+Calibri"/>
              </a:rPr>
              <a:t>стальний</a:t>
            </a:r>
          </a:p>
          <a:p>
            <a:pPr marL="0" marR="0">
              <a:lnSpc>
                <a:spcPts val="157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5" dirty="0">
                <a:solidFill>
                  <a:srgbClr val="000000"/>
                </a:solidFill>
                <a:latin typeface="IJDHLG+Calibri"/>
                <a:cs typeface="IJDHLG+Calibri"/>
              </a:rPr>
              <a:t>хрест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600" spc="13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IJDHLG+Calibri"/>
                <a:cs typeface="IJDHLG+Calibri"/>
              </a:rPr>
              <a:t>Сучасний</a:t>
            </a:r>
            <a:r>
              <a:rPr sz="1600" spc="7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4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1600" spc="17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був </a:t>
            </a:r>
            <a:r>
              <a:rPr sz="1600" spc="-25" dirty="0">
                <a:solidFill>
                  <a:srgbClr val="000000"/>
                </a:solidFill>
                <a:latin typeface="IJDHLG+Calibri"/>
                <a:cs typeface="IJDHLG+Calibri"/>
              </a:rPr>
              <a:t>зведений</a:t>
            </a:r>
            <a:r>
              <a:rPr sz="1600" spc="15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1600" spc="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IJDHLG+Calibri"/>
                <a:cs typeface="IJDHLG+Calibri"/>
              </a:rPr>
              <a:t>1807</a:t>
            </a:r>
          </a:p>
          <a:p>
            <a:pPr marL="0" marR="0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600" spc="64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але</a:t>
            </a:r>
            <a:r>
              <a:rPr sz="1600" spc="-2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1600" spc="3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IJDHLG+Calibri"/>
                <a:cs typeface="IJDHLG+Calibri"/>
              </a:rPr>
              <a:t>1944</a:t>
            </a:r>
            <a:r>
              <a:rPr sz="1600" spc="-5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1600" spc="1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9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1600" spc="10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IJDHLG+Calibri"/>
                <a:cs typeface="IJDHLG+Calibri"/>
              </a:rPr>
              <a:t>демонтували</a:t>
            </a:r>
            <a:r>
              <a:rPr sz="1600" spc="12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</a:p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замінили</a:t>
            </a:r>
            <a:r>
              <a:rPr sz="1550" spc="8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монументом</a:t>
            </a:r>
            <a:r>
              <a:rPr sz="1550" spc="2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spc="11" dirty="0">
                <a:solidFill>
                  <a:srgbClr val="000000"/>
                </a:solidFill>
                <a:latin typeface="IJDHLG+Calibri"/>
                <a:cs typeface="IJDHLG+Calibri"/>
              </a:rPr>
              <a:t>партії</a:t>
            </a:r>
            <a:r>
              <a:rPr sz="1550" spc="11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Національного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1542" y="4766689"/>
            <a:ext cx="3984841" cy="67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IJDHLG+Calibri"/>
                <a:cs typeface="IJDHLG+Calibri"/>
              </a:rPr>
              <a:t>Об’єднання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600" spc="208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spc="-30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1600" spc="9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IJDHLG+Calibri"/>
                <a:cs typeface="IJDHLG+Calibri"/>
              </a:rPr>
              <a:t>також</a:t>
            </a:r>
            <a:r>
              <a:rPr sz="1600" spc="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IJDHLG+Calibri"/>
                <a:cs typeface="IJDHLG+Calibri"/>
              </a:rPr>
              <a:t>демонтували</a:t>
            </a:r>
            <a:r>
              <a:rPr sz="1600" spc="7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IJDHLG+Calibri"/>
                <a:cs typeface="IJDHLG+Calibri"/>
              </a:rPr>
              <a:t>та</a:t>
            </a:r>
          </a:p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закопали</a:t>
            </a:r>
            <a:r>
              <a:rPr sz="1600" spc="6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1600" spc="-3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IJDHLG+Calibri"/>
                <a:cs typeface="IJDHLG+Calibri"/>
              </a:rPr>
              <a:t>1945</a:t>
            </a:r>
            <a:r>
              <a:rPr sz="1600" spc="-5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600" spc="58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IJDHLG+Calibri"/>
                <a:cs typeface="IJDHLG+Calibri"/>
              </a:rPr>
              <a:t>Попередній</a:t>
            </a:r>
            <a:r>
              <a:rPr sz="1600" spc="20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4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</a:p>
          <a:p>
            <a:pPr marL="0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підняли</a:t>
            </a:r>
            <a:r>
              <a:rPr sz="1600" spc="-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600" spc="2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IJDHLG+Calibri"/>
                <a:cs typeface="IJDHLG+Calibri"/>
              </a:rPr>
              <a:t>поставили</a:t>
            </a:r>
            <a:r>
              <a:rPr sz="1600" spc="14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1600" spc="2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2" dirty="0">
                <a:solidFill>
                  <a:srgbClr val="000000"/>
                </a:solidFill>
                <a:latin typeface="IJDHLG+Calibri"/>
                <a:cs typeface="IJDHLG+Calibri"/>
              </a:rPr>
              <a:t>місце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1600" spc="139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де</a:t>
            </a:r>
            <a:r>
              <a:rPr sz="1600" spc="-3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він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1542" y="5358128"/>
            <a:ext cx="3725068" cy="673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2" dirty="0">
                <a:solidFill>
                  <a:srgbClr val="000000"/>
                </a:solidFill>
                <a:latin typeface="IJDHLG+Calibri"/>
                <a:cs typeface="IJDHLG+Calibri"/>
              </a:rPr>
              <a:t>знаходиться</a:t>
            </a:r>
            <a:r>
              <a:rPr sz="1600" spc="19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1600" spc="-5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IJDHLG+Calibri"/>
                <a:cs typeface="IJDHLG+Calibri"/>
              </a:rPr>
              <a:t>сьогодні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1600" spc="136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IJDHLG+Calibri"/>
                <a:cs typeface="IJDHLG+Calibri"/>
              </a:rPr>
              <a:t>Навкого</a:t>
            </a:r>
            <a:r>
              <a:rPr sz="1600" spc="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IJDHLG+Calibri"/>
                <a:cs typeface="IJDHLG+Calibri"/>
              </a:rPr>
              <a:t>церкви</a:t>
            </a:r>
          </a:p>
          <a:p>
            <a:pPr marL="0" marR="0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IJDHLG+Calibri"/>
                <a:cs typeface="IJDHLG+Calibri"/>
              </a:rPr>
              <a:t>Стіклестад</a:t>
            </a:r>
            <a:r>
              <a:rPr sz="1600" spc="1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IJDHLG+Calibri"/>
                <a:cs typeface="IJDHLG+Calibri"/>
              </a:rPr>
              <a:t>саме</a:t>
            </a:r>
            <a:r>
              <a:rPr sz="1600" spc="6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IJDHLG+Calibri"/>
                <a:cs typeface="IJDHLG+Calibri"/>
              </a:rPr>
              <a:t>пагорб</a:t>
            </a:r>
            <a:r>
              <a:rPr sz="1600" spc="8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40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1600" spc="11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IJDHLG+Calibri"/>
                <a:cs typeface="IJDHLG+Calibri"/>
              </a:rPr>
              <a:t>вважається</a:t>
            </a:r>
          </a:p>
          <a:p>
            <a:pPr marL="0" marR="0">
              <a:lnSpc>
                <a:spcPts val="157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1" dirty="0">
                <a:solidFill>
                  <a:srgbClr val="000000"/>
                </a:solidFill>
                <a:latin typeface="IJDHLG+Calibri"/>
                <a:cs typeface="IJDHLG+Calibri"/>
              </a:rPr>
              <a:t>найсильнішим</a:t>
            </a:r>
            <a:r>
              <a:rPr sz="1600" spc="24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IJDHLG+Calibri"/>
                <a:cs typeface="IJDHLG+Calibri"/>
              </a:rPr>
              <a:t>символічним</a:t>
            </a:r>
            <a:r>
              <a:rPr sz="1600" spc="16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600" spc="-24" dirty="0">
                <a:solidFill>
                  <a:srgbClr val="000000"/>
                </a:solidFill>
                <a:latin typeface="IJDHLG+Calibri"/>
                <a:cs typeface="IJDHLG+Calibri"/>
              </a:rPr>
              <a:t>місцем</a:t>
            </a:r>
            <a:r>
              <a:rPr sz="160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1542" y="5940471"/>
            <a:ext cx="4127689" cy="282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Власниками</a:t>
            </a:r>
            <a:r>
              <a:rPr sz="1550" spc="16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пагорба</a:t>
            </a:r>
            <a:r>
              <a:rPr sz="1550" spc="9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є</a:t>
            </a:r>
            <a:r>
              <a:rPr sz="1550" spc="8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IJDHLG+Calibri"/>
                <a:cs typeface="IJDHLG+Calibri"/>
              </a:rPr>
              <a:t>Fortidsminneforeningen.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60696" y="1190241"/>
            <a:ext cx="2705023" cy="72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7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000000"/>
                </a:solidFill>
                <a:latin typeface="OGIKSS+Calibri Light"/>
                <a:cs typeface="OGIKSS+Calibri Light"/>
              </a:rPr>
              <a:t>O</a:t>
            </a:r>
            <a:r>
              <a:rPr sz="4450" spc="-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spc="-20" dirty="0">
                <a:solidFill>
                  <a:srgbClr val="000000"/>
                </a:solidFill>
                <a:latin typeface="OGIKSS+Calibri Light"/>
                <a:cs typeface="OGIKSS+Calibri Light"/>
              </a:rPr>
              <a:t>lavs</a:t>
            </a:r>
            <a:r>
              <a:rPr sz="4450" spc="-11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spc="-67" dirty="0">
                <a:solidFill>
                  <a:srgbClr val="000000"/>
                </a:solidFill>
                <a:latin typeface="OGIKSS+Calibri Light"/>
                <a:cs typeface="OGIKSS+Calibri Light"/>
              </a:rPr>
              <a:t>støtta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0696" y="2452308"/>
            <a:ext cx="6509790" cy="2269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8" dirty="0">
                <a:solidFill>
                  <a:srgbClr val="000000"/>
                </a:solidFill>
                <a:latin typeface="IJDHLG+Calibri"/>
                <a:cs typeface="IJDHLG+Calibri"/>
              </a:rPr>
              <a:t>Сучасний</a:t>
            </a:r>
            <a:r>
              <a:rPr sz="2050" spc="-5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7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050" spc="7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16" dirty="0">
                <a:solidFill>
                  <a:srgbClr val="000000"/>
                </a:solidFill>
                <a:latin typeface="IJDHLG+Calibri"/>
                <a:cs typeface="IJDHLG+Calibri"/>
              </a:rPr>
              <a:t>відомий</a:t>
            </a:r>
            <a:r>
              <a:rPr sz="2050" spc="-12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8" dirty="0">
                <a:solidFill>
                  <a:srgbClr val="000000"/>
                </a:solidFill>
                <a:latin typeface="IJDHLG+Calibri"/>
                <a:cs typeface="IJDHLG+Calibri"/>
              </a:rPr>
              <a:t>під</a:t>
            </a:r>
            <a:r>
              <a:rPr sz="2050" spc="-1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6" dirty="0">
                <a:solidFill>
                  <a:srgbClr val="000000"/>
                </a:solidFill>
                <a:latin typeface="IJDHLG+Calibri"/>
                <a:cs typeface="IJDHLG+Calibri"/>
              </a:rPr>
              <a:t>назвою</a:t>
            </a:r>
            <a:r>
              <a:rPr sz="2050" spc="-3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Olavsstøtta,</a:t>
            </a:r>
            <a:r>
              <a:rPr sz="2050" spc="-13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33" dirty="0">
                <a:solidFill>
                  <a:srgbClr val="000000"/>
                </a:solidFill>
                <a:latin typeface="IJDHLG+Calibri"/>
                <a:cs typeface="IJDHLG+Calibri"/>
              </a:rPr>
              <a:t>був</a:t>
            </a:r>
          </a:p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3" dirty="0">
                <a:solidFill>
                  <a:srgbClr val="000000"/>
                </a:solidFill>
                <a:latin typeface="IJDHLG+Calibri"/>
                <a:cs typeface="IJDHLG+Calibri"/>
              </a:rPr>
              <a:t>взведений</a:t>
            </a:r>
            <a:r>
              <a:rPr sz="2050" spc="-5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2050" spc="-3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11" dirty="0">
                <a:solidFill>
                  <a:srgbClr val="000000"/>
                </a:solidFill>
                <a:latin typeface="IJDHLG+Calibri"/>
                <a:cs typeface="IJDHLG+Calibri"/>
              </a:rPr>
              <a:t>1807</a:t>
            </a:r>
            <a:r>
              <a:rPr sz="2050" spc="-16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4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2050" spc="-1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5" dirty="0">
                <a:solidFill>
                  <a:srgbClr val="000000"/>
                </a:solidFill>
                <a:latin typeface="IJDHLG+Calibri"/>
                <a:cs typeface="IJDHLG+Calibri"/>
              </a:rPr>
              <a:t>Фредріком</a:t>
            </a:r>
            <a:r>
              <a:rPr sz="2050" spc="-20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4" dirty="0">
                <a:solidFill>
                  <a:srgbClr val="000000"/>
                </a:solidFill>
                <a:latin typeface="IJDHLG+Calibri"/>
                <a:cs typeface="IJDHLG+Calibri"/>
              </a:rPr>
              <a:t>Адлером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050" spc="-83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Olavsstøtta</a:t>
            </a:r>
          </a:p>
          <a:p>
            <a:pPr marL="0" marR="0">
              <a:lnSpc>
                <a:spcPts val="2103"/>
              </a:lnSpc>
              <a:spcBef>
                <a:spcPts val="0"/>
              </a:spcBef>
              <a:spcAft>
                <a:spcPts val="0"/>
              </a:spcAft>
            </a:pPr>
            <a:r>
              <a:rPr sz="2050" spc="-41" dirty="0">
                <a:solidFill>
                  <a:srgbClr val="000000"/>
                </a:solidFill>
                <a:latin typeface="IJDHLG+Calibri"/>
                <a:cs typeface="IJDHLG+Calibri"/>
              </a:rPr>
              <a:t>та</a:t>
            </a:r>
            <a:r>
              <a:rPr sz="2050" spc="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6" dirty="0">
                <a:solidFill>
                  <a:srgbClr val="000000"/>
                </a:solidFill>
                <a:latin typeface="MPGHGH+Calibri"/>
                <a:cs typeface="MPGHGH+Calibri"/>
              </a:rPr>
              <a:t>Lemfortstøtten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23" dirty="0">
                <a:solidFill>
                  <a:srgbClr val="000000"/>
                </a:solidFill>
                <a:latin typeface="IJDHLG+Calibri"/>
                <a:cs typeface="IJDHLG+Calibri"/>
              </a:rPr>
              <a:t>стояли</a:t>
            </a:r>
            <a:r>
              <a:rPr sz="2050" spc="-4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пліч</a:t>
            </a:r>
            <a:r>
              <a:rPr sz="2050" spc="-27" dirty="0">
                <a:solidFill>
                  <a:srgbClr val="000000"/>
                </a:solidFill>
                <a:latin typeface="MPGHGH+Calibri"/>
                <a:cs typeface="MPGHGH+Calibri"/>
              </a:rPr>
              <a:t>-</a:t>
            </a:r>
            <a:r>
              <a:rPr sz="2050" spc="-32" dirty="0">
                <a:solidFill>
                  <a:srgbClr val="000000"/>
                </a:solidFill>
                <a:latin typeface="IJDHLG+Calibri"/>
                <a:cs typeface="IJDHLG+Calibri"/>
              </a:rPr>
              <a:t>о</a:t>
            </a:r>
            <a:r>
              <a:rPr sz="2050" spc="-25" dirty="0">
                <a:solidFill>
                  <a:srgbClr val="000000"/>
                </a:solidFill>
                <a:latin typeface="MPGHGH+Calibri"/>
                <a:cs typeface="MPGHGH+Calibri"/>
              </a:rPr>
              <a:t>-</a:t>
            </a:r>
            <a:r>
              <a:rPr sz="2050" spc="-12" dirty="0">
                <a:solidFill>
                  <a:srgbClr val="000000"/>
                </a:solidFill>
                <a:latin typeface="IJDHLG+Calibri"/>
                <a:cs typeface="IJDHLG+Calibri"/>
              </a:rPr>
              <a:t>пліч</a:t>
            </a:r>
            <a:r>
              <a:rPr sz="2050" spc="-1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аж</a:t>
            </a:r>
            <a:r>
              <a:rPr sz="2050" spc="-66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9" dirty="0">
                <a:solidFill>
                  <a:srgbClr val="000000"/>
                </a:solidFill>
                <a:latin typeface="IJDHLG+Calibri"/>
                <a:cs typeface="IJDHLG+Calibri"/>
              </a:rPr>
              <a:t>до</a:t>
            </a:r>
            <a:r>
              <a:rPr sz="2050" spc="-2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11" dirty="0">
                <a:solidFill>
                  <a:srgbClr val="000000"/>
                </a:solidFill>
                <a:latin typeface="MPGHGH+Calibri"/>
                <a:cs typeface="MPGHGH+Calibri"/>
              </a:rPr>
              <a:t>1880</a:t>
            </a:r>
            <a:r>
              <a:rPr sz="2050" spc="-162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34" dirty="0">
                <a:solidFill>
                  <a:srgbClr val="000000"/>
                </a:solidFill>
                <a:latin typeface="IJDHLG+Calibri"/>
                <a:cs typeface="IJDHLG+Calibri"/>
              </a:rPr>
              <a:t>року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Найдавніший</a:t>
            </a:r>
            <a:r>
              <a:rPr sz="2050" spc="-14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8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050" spc="-1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IJDHLG+Calibri"/>
                <a:cs typeface="IJDHLG+Calibri"/>
              </a:rPr>
              <a:t>почав</a:t>
            </a:r>
            <a:r>
              <a:rPr sz="2050" spc="-7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7" dirty="0">
                <a:solidFill>
                  <a:srgbClr val="000000"/>
                </a:solidFill>
                <a:latin typeface="IJDHLG+Calibri"/>
                <a:cs typeface="IJDHLG+Calibri"/>
              </a:rPr>
              <a:t>руйнуватися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050" spc="-7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37" dirty="0">
                <a:solidFill>
                  <a:srgbClr val="000000"/>
                </a:solidFill>
                <a:latin typeface="IJDHLG+Calibri"/>
                <a:cs typeface="IJDHLG+Calibri"/>
              </a:rPr>
              <a:t>тому</a:t>
            </a:r>
            <a:r>
              <a:rPr sz="2050" spc="-7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4" dirty="0">
                <a:solidFill>
                  <a:srgbClr val="000000"/>
                </a:solidFill>
                <a:latin typeface="IJDHLG+Calibri"/>
                <a:cs typeface="IJDHLG+Calibri"/>
              </a:rPr>
              <a:t>згодом</a:t>
            </a:r>
          </a:p>
          <a:p>
            <a:pPr marL="0" marR="0">
              <a:lnSpc>
                <a:spcPts val="2179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4" dirty="0">
                <a:solidFill>
                  <a:srgbClr val="000000"/>
                </a:solidFill>
                <a:latin typeface="IJDHLG+Calibri"/>
                <a:cs typeface="IJDHLG+Calibri"/>
              </a:rPr>
              <a:t>його</a:t>
            </a:r>
            <a:r>
              <a:rPr sz="2050" spc="-10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6" dirty="0">
                <a:solidFill>
                  <a:srgbClr val="000000"/>
                </a:solidFill>
                <a:latin typeface="IJDHLG+Calibri"/>
                <a:cs typeface="IJDHLG+Calibri"/>
              </a:rPr>
              <a:t>взагалі</a:t>
            </a:r>
            <a:r>
              <a:rPr sz="2050" spc="-12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1" dirty="0">
                <a:solidFill>
                  <a:srgbClr val="000000"/>
                </a:solidFill>
                <a:latin typeface="IJDHLG+Calibri"/>
                <a:cs typeface="IJDHLG+Calibri"/>
              </a:rPr>
              <a:t>демонтували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050" spc="-8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i="1" spc="-15" dirty="0">
                <a:solidFill>
                  <a:srgbClr val="000000"/>
                </a:solidFill>
                <a:latin typeface="WEKVID+Calibri Italic"/>
                <a:cs typeface="WEKVID+Calibri Italic"/>
              </a:rPr>
              <a:t>Fortidsminneforeningen</a:t>
            </a:r>
            <a:r>
              <a:rPr sz="2050" i="1" spc="-159" dirty="0">
                <a:solidFill>
                  <a:srgbClr val="000000"/>
                </a:solidFill>
                <a:latin typeface="WEKVID+Calibri Italic"/>
                <a:cs typeface="WEKVID+Calibri Italic"/>
              </a:rPr>
              <a:t> </a:t>
            </a:r>
            <a:r>
              <a:rPr sz="2050" spc="-11" dirty="0">
                <a:solidFill>
                  <a:srgbClr val="000000"/>
                </a:solidFill>
                <a:latin typeface="IJDHLG+Calibri"/>
                <a:cs typeface="IJDHLG+Calibri"/>
              </a:rPr>
              <a:t>взяли</a:t>
            </a:r>
            <a:r>
              <a:rPr sz="2050" spc="-13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6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</a:p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2050" spc="-41" dirty="0">
                <a:solidFill>
                  <a:srgbClr val="000000"/>
                </a:solidFill>
                <a:latin typeface="IJDHLG+Calibri"/>
                <a:cs typeface="IJDHLG+Calibri"/>
              </a:rPr>
              <a:t>себе</a:t>
            </a:r>
            <a:r>
              <a:rPr sz="2050" spc="5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4" dirty="0">
                <a:solidFill>
                  <a:srgbClr val="000000"/>
                </a:solidFill>
                <a:latin typeface="IJDHLG+Calibri"/>
                <a:cs typeface="IJDHLG+Calibri"/>
              </a:rPr>
              <a:t>головну</a:t>
            </a:r>
            <a:r>
              <a:rPr sz="2050" spc="-85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9" dirty="0">
                <a:solidFill>
                  <a:srgbClr val="000000"/>
                </a:solidFill>
                <a:latin typeface="IJDHLG+Calibri"/>
                <a:cs typeface="IJDHLG+Calibri"/>
              </a:rPr>
              <a:t>відповідальність</a:t>
            </a:r>
            <a:r>
              <a:rPr sz="2050" spc="28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9" dirty="0">
                <a:solidFill>
                  <a:srgbClr val="000000"/>
                </a:solidFill>
                <a:latin typeface="IJDHLG+Calibri"/>
                <a:cs typeface="IJDHLG+Calibri"/>
              </a:rPr>
              <a:t>за</a:t>
            </a:r>
            <a:r>
              <a:rPr sz="2050" spc="1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8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050" spc="5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8" dirty="0">
                <a:solidFill>
                  <a:srgbClr val="000000"/>
                </a:solidFill>
                <a:latin typeface="IJDHLG+Calibri"/>
                <a:cs typeface="IJDHLG+Calibri"/>
              </a:rPr>
              <a:t>Улафа</a:t>
            </a:r>
            <a:r>
              <a:rPr sz="2050" spc="-4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у</a:t>
            </a:r>
            <a:r>
              <a:rPr sz="2050" spc="-41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1879</a:t>
            </a:r>
          </a:p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000000"/>
                </a:solidFill>
                <a:latin typeface="IJDHLG+Calibri"/>
                <a:cs typeface="IJDHLG+Calibri"/>
              </a:rPr>
              <a:t>році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  <a:r>
              <a:rPr sz="2050" spc="-81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-23" dirty="0">
                <a:solidFill>
                  <a:srgbClr val="000000"/>
                </a:solidFill>
                <a:latin typeface="IJDHLG+Calibri"/>
                <a:cs typeface="IJDHLG+Calibri"/>
              </a:rPr>
              <a:t>Вони</a:t>
            </a:r>
            <a:r>
              <a:rPr sz="2050" spc="-4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3" dirty="0">
                <a:solidFill>
                  <a:srgbClr val="000000"/>
                </a:solidFill>
                <a:latin typeface="IJDHLG+Calibri"/>
                <a:cs typeface="IJDHLG+Calibri"/>
              </a:rPr>
              <a:t>також</a:t>
            </a:r>
            <a:r>
              <a:rPr sz="2050" spc="-63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3" dirty="0">
                <a:solidFill>
                  <a:srgbClr val="000000"/>
                </a:solidFill>
                <a:latin typeface="IJDHLG+Calibri"/>
                <a:cs typeface="IJDHLG+Calibri"/>
              </a:rPr>
              <a:t>придбали</a:t>
            </a:r>
            <a:r>
              <a:rPr sz="2050" spc="-12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43" dirty="0">
                <a:solidFill>
                  <a:srgbClr val="000000"/>
                </a:solidFill>
                <a:latin typeface="IJDHLG+Calibri"/>
                <a:cs typeface="IJDHLG+Calibri"/>
              </a:rPr>
              <a:t>основу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 </a:t>
            </a:r>
            <a:r>
              <a:rPr sz="2050" spc="-46" dirty="0">
                <a:solidFill>
                  <a:srgbClr val="000000"/>
                </a:solidFill>
                <a:latin typeface="IJDHLG+Calibri"/>
                <a:cs typeface="IJDHLG+Calibri"/>
              </a:rPr>
              <a:t>на</a:t>
            </a:r>
            <a:r>
              <a:rPr sz="2050" spc="29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якій</a:t>
            </a:r>
            <a:r>
              <a:rPr sz="2050" spc="-6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6" dirty="0">
                <a:solidFill>
                  <a:srgbClr val="000000"/>
                </a:solidFill>
                <a:latin typeface="IJDHLG+Calibri"/>
                <a:cs typeface="IJDHLG+Calibri"/>
              </a:rPr>
              <a:t>стоїть</a:t>
            </a:r>
          </a:p>
          <a:p>
            <a:pPr marL="0" marR="0">
              <a:lnSpc>
                <a:spcPts val="2103"/>
              </a:lnSpc>
              <a:spcBef>
                <a:spcPts val="0"/>
              </a:spcBef>
              <a:spcAft>
                <a:spcPts val="0"/>
              </a:spcAft>
            </a:pPr>
            <a:r>
              <a:rPr sz="2050" spc="-48" dirty="0">
                <a:solidFill>
                  <a:srgbClr val="000000"/>
                </a:solidFill>
                <a:latin typeface="IJDHLG+Calibri"/>
                <a:cs typeface="IJDHLG+Calibri"/>
              </a:rPr>
              <a:t>монумент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,</a:t>
            </a:r>
            <a:r>
              <a:rPr sz="2050" spc="75" dirty="0">
                <a:solidFill>
                  <a:srgbClr val="000000"/>
                </a:solidFill>
                <a:latin typeface="MPGHGH+Calibri"/>
                <a:cs typeface="MPGHGH+Calibri"/>
              </a:rPr>
              <a:t> </a:t>
            </a:r>
            <a:r>
              <a:rPr sz="2050" spc="15" dirty="0">
                <a:solidFill>
                  <a:srgbClr val="000000"/>
                </a:solidFill>
                <a:latin typeface="IJDHLG+Calibri"/>
                <a:cs typeface="IJDHLG+Calibri"/>
              </a:rPr>
              <a:t>який</a:t>
            </a:r>
            <a:r>
              <a:rPr sz="2050" spc="-15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і</a:t>
            </a:r>
            <a:r>
              <a:rPr sz="2050" spc="-3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9" dirty="0">
                <a:solidFill>
                  <a:srgbClr val="000000"/>
                </a:solidFill>
                <a:latin typeface="IJDHLG+Calibri"/>
                <a:cs typeface="IJDHLG+Calibri"/>
              </a:rPr>
              <a:t>до</a:t>
            </a:r>
            <a:r>
              <a:rPr sz="2050" spc="-9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10" dirty="0">
                <a:solidFill>
                  <a:srgbClr val="000000"/>
                </a:solidFill>
                <a:latin typeface="IJDHLG+Calibri"/>
                <a:cs typeface="IJDHLG+Calibri"/>
              </a:rPr>
              <a:t>цього</a:t>
            </a:r>
            <a:r>
              <a:rPr sz="2050" spc="-104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30" dirty="0">
                <a:solidFill>
                  <a:srgbClr val="000000"/>
                </a:solidFill>
                <a:latin typeface="IJDHLG+Calibri"/>
                <a:cs typeface="IJDHLG+Calibri"/>
              </a:rPr>
              <a:t>дня</a:t>
            </a:r>
            <a:r>
              <a:rPr sz="2050" spc="17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dirty="0">
                <a:solidFill>
                  <a:srgbClr val="000000"/>
                </a:solidFill>
                <a:latin typeface="IJDHLG+Calibri"/>
                <a:cs typeface="IJDHLG+Calibri"/>
              </a:rPr>
              <a:t>є</a:t>
            </a:r>
            <a:r>
              <a:rPr sz="2050" spc="-20" dirty="0">
                <a:solidFill>
                  <a:srgbClr val="000000"/>
                </a:solidFill>
                <a:latin typeface="IJDHLG+Calibri"/>
                <a:cs typeface="IJDHLG+Calibri"/>
              </a:rPr>
              <a:t> </a:t>
            </a:r>
            <a:r>
              <a:rPr sz="2050" spc="-26" dirty="0">
                <a:solidFill>
                  <a:srgbClr val="000000"/>
                </a:solidFill>
                <a:latin typeface="IJDHLG+Calibri"/>
                <a:cs typeface="IJDHLG+Calibri"/>
              </a:rPr>
              <a:t>власністю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0696" y="4645853"/>
            <a:ext cx="2718146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i="1" spc="-15" dirty="0">
                <a:solidFill>
                  <a:srgbClr val="000000"/>
                </a:solidFill>
                <a:latin typeface="WEKVID+Calibri Italic"/>
                <a:cs typeface="WEKVID+Calibri Italic"/>
              </a:rPr>
              <a:t>Fortidsminneforeningen</a:t>
            </a:r>
            <a:r>
              <a:rPr sz="2050" dirty="0">
                <a:solidFill>
                  <a:srgbClr val="000000"/>
                </a:solidFill>
                <a:latin typeface="MPGHGH+Calibri"/>
                <a:cs typeface="MPGHGH+Calibri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1070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5" baseType="lpstr">
      <vt:lpstr>Times New Roman</vt:lpstr>
      <vt:lpstr>OGIKSS+Calibri Light</vt:lpstr>
      <vt:lpstr>Calibri</vt:lpstr>
      <vt:lpstr>IJDHLG+Calibri</vt:lpstr>
      <vt:lpstr>POLCEJ+Arial</vt:lpstr>
      <vt:lpstr>OHKWHT+Calibri Light</vt:lpstr>
      <vt:lpstr>WEKVID+Calibri Italic</vt:lpstr>
      <vt:lpstr>MPGHGH+Calibri</vt:lpstr>
      <vt:lpstr>UNRQCC+Calibri Italic</vt:lpstr>
      <vt:lpstr>Theme 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Storholmen, Åse</cp:lastModifiedBy>
  <cp:revision>1</cp:revision>
  <dcterms:modified xsi:type="dcterms:W3CDTF">2024-02-28T08:44:03Z</dcterms:modified>
</cp:coreProperties>
</file>