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3" r:id="rId8"/>
    <p:sldId id="259" r:id="rId9"/>
    <p:sldId id="264" r:id="rId10"/>
    <p:sldId id="260" r:id="rId11"/>
    <p:sldId id="267" r:id="rId12"/>
    <p:sldId id="265" r:id="rId13"/>
    <p:sldId id="261" r:id="rId14"/>
    <p:sldId id="268" r:id="rId15"/>
    <p:sldId id="274" r:id="rId16"/>
    <p:sldId id="269" r:id="rId17"/>
    <p:sldId id="271" r:id="rId18"/>
    <p:sldId id="272" r:id="rId19"/>
    <p:sldId id="273" r:id="rId20"/>
    <p:sldId id="266" r:id="rId21"/>
    <p:sldId id="262" r:id="rId22"/>
    <p:sldId id="270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7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335320-E7FE-03C2-4A8C-C2FBD6FA8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27E81DE-64A1-8E1E-A39E-D9E14AD74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FE06A9-FD89-B11E-C3EE-FD61F1631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4523-087C-45C1-B65B-5D4E58694DB3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B8807B8-B22D-6F17-57E3-2F3512919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439DAE7-763C-3030-C10E-2C4810869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0581-7F8E-43A6-855A-0E0AED3F48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321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3025C1-2D4D-1A6C-8E6B-C9C52F2C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C82495D-A2A6-84F9-77FC-59EB17FD9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55D2F6E-DEF3-6F68-2179-BE2BB497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4523-087C-45C1-B65B-5D4E58694DB3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B2723FC-14DF-16CD-E830-611C59F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51E8C89-FF7E-656D-F3C9-657BCC58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0581-7F8E-43A6-855A-0E0AED3F48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595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FA45C2A1-CC01-52C5-EB2E-A85B515C9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1CA7011-F50B-46E1-13B5-8FBD9D727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B09F5DD-FFED-012D-466D-01D64409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4523-087C-45C1-B65B-5D4E58694DB3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B7284C7-4CB7-C700-C66E-FD68E85AB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3386BF-16A8-0CD2-D2A0-240B2089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0581-7F8E-43A6-855A-0E0AED3F48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116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7E476E-BBA9-34DE-6B63-BB6C9E8F5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DF5A398-2784-E36E-60DF-261DF6C1C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438EF28-4D2D-B2C4-29EE-27CD0929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4523-087C-45C1-B65B-5D4E58694DB3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E47C49-7385-4230-FE80-A53DE7AF8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473F671-C496-3232-733D-283B8C9F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0581-7F8E-43A6-855A-0E0AED3F48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570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E2B68E-8724-2741-35C2-618B60504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BD13A9-8162-648A-D9F7-4505AB7D3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B77AC11-AEE3-58D8-BEA4-976DCDC26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4523-087C-45C1-B65B-5D4E58694DB3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09BDB23-C1AC-15A8-25CA-1E6A2035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54F789-BC18-8759-E4FC-47836E45F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0581-7F8E-43A6-855A-0E0AED3F48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725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76B6FE-B70F-6F13-92F9-078F047CB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85AFE1-2DF5-7B2E-B922-397BE4140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E4BA647-F0FD-975C-65C7-50F21BD43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5EC42B3-8D2B-5C84-6302-4DF3CA5ED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4523-087C-45C1-B65B-5D4E58694DB3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EEE3FF7-8262-17DF-373E-C872C6D78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E5E4667-7E15-60C0-3ACB-7CD24F9F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0581-7F8E-43A6-855A-0E0AED3F48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934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0E7FE4-F705-F365-5363-F31171BE0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523C3F6-60CF-D334-9AC5-62770191B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F55CC10-CD0F-ABAC-8FB4-18C60ED40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E60CEB9-888E-4472-7D2F-86B9993C4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5FBF507-BB5D-B815-13DE-CBB0B9A7BB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F284415-EDFE-2469-96BD-7FC9D4FDE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4523-087C-45C1-B65B-5D4E58694DB3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1A18723-FF0E-2860-A74D-B46C59566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7D0BDDE-1AE8-E031-8C46-D4DE7500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0581-7F8E-43A6-855A-0E0AED3F48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683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8EEE6F-3B26-FA5A-1B75-F4A0981CC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B7872A5-06F5-F2A5-5991-43F5D017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4523-087C-45C1-B65B-5D4E58694DB3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A775433-99D6-EB03-1E6F-19507E0F3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3CD1F3F-41E4-EE51-3D5D-89B65DAF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0581-7F8E-43A6-855A-0E0AED3F48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809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F625599-A0E8-21A7-7C59-24C21AEB8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4523-087C-45C1-B65B-5D4E58694DB3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A9344F2-0186-35F8-B383-8E1083479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ECCFF8D-37D6-A20F-67C8-A44476A1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0581-7F8E-43A6-855A-0E0AED3F48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087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7650E8-F473-EC7F-0304-CCE7456FF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75D5B8-592F-432B-D5A8-DA2AD51DC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1C0DDAD-AF40-223C-62E9-52251B981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0408CC9-8E7B-6338-E13E-1A702739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4523-087C-45C1-B65B-5D4E58694DB3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2B80BC4-B879-85AE-6392-8DCBE3D41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A5A0318-FEE2-C7C8-B553-DC2E47336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0581-7F8E-43A6-855A-0E0AED3F48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6121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8E2E6F-2E46-3D14-8CD9-73DACD4C7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12013D1-3BA1-1AB3-B361-E851FB2C4F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B41DE6B-527D-0EA0-A92D-2F1C901D4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C70EC35-7E43-F6D8-6AAE-253E841A4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4523-087C-45C1-B65B-5D4E58694DB3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95786CD-0644-9871-D054-6A771D21E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A41EEF4-A701-608B-33FB-4AEA229F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D0581-7F8E-43A6-855A-0E0AED3F48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830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72AAA2C-924D-B384-CF6F-F6B15216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23B6AE-F754-7711-231B-C6BA9C0F4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B57F845-BF74-048F-B304-15AD61530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84523-087C-45C1-B65B-5D4E58694DB3}" type="datetimeFigureOut">
              <a:rPr lang="nb-NO" smtClean="0"/>
              <a:t>12.02.2024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E11AE05-C347-5FB2-C388-32680EB366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1EE0D5-BDFA-E97E-04EC-AF6BEC6AA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D0581-7F8E-43A6-855A-0E0AED3F48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964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tiklestad.no/omrade/stiklestad-kirke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rk.no/trondelag/--olavvsteinen-er-en-relikvie-1.6553037" TargetMode="External"/><Relationship Id="rId4" Type="http://schemas.openxmlformats.org/officeDocument/2006/relationships/hyperlink" Target="https://www.adressa.no/meninger/i/L5n4MR/olavssteinen-hva-er-det-som-skjer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C18281-165D-07F7-08CC-1E9676CD5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6"/>
            <a:ext cx="5071532" cy="4277449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/>
              <a:t>Міфи Олафа, камінь Олафа, Святий і культи навколо цього</a:t>
            </a:r>
            <a:endParaRPr lang="nb-NO" sz="4000" b="1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76BB4E7-9F6F-3548-8C15-354B8E07F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1902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3312B37-37EF-63D4-F64D-F98026F9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969" y="486184"/>
            <a:ext cx="5291562" cy="1325563"/>
          </a:xfrm>
        </p:spPr>
        <p:txBody>
          <a:bodyPr>
            <a:normAutofit/>
          </a:bodyPr>
          <a:lstStyle/>
          <a:p>
            <a:r>
              <a:rPr lang="uk-UA" sz="4000" b="1" dirty="0"/>
              <a:t>Камінь Олафа</a:t>
            </a:r>
            <a:endParaRPr lang="nb-NO" sz="4000" b="1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65A3592-DACC-C1C8-8417-7327F3B54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53" y="689728"/>
            <a:ext cx="4555700" cy="2551192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55F3F2D-5E76-7C04-CBAE-AB5129174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53" y="3611385"/>
            <a:ext cx="4555700" cy="2562581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E7DC96D-984A-7614-FC50-15F120B2B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1294" y="1946684"/>
            <a:ext cx="53972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200" dirty="0">
                <a:latin typeface="+mj-lt"/>
              </a:rPr>
              <a:t>За вівтарем церкви Стіклестад зберігається камінь, який знайшли під час реставрації церкви в 1930 році. Згідно легенди, камінь, на якому загинув Олаф, повинен знаходитися під вівтарем у церкві. Камінь був відсутнім протягом багатьох років з 1930 до 1980-х років. Потім його привезли додому в Стіклестад</a:t>
            </a:r>
            <a:r>
              <a:rPr lang="nb-NO" sz="2200" dirty="0">
                <a:latin typeface="+mj-lt"/>
              </a:rPr>
              <a:t>.</a:t>
            </a:r>
            <a:r>
              <a:rPr lang="uk-UA" sz="2200" dirty="0">
                <a:latin typeface="+mj-lt"/>
              </a:rPr>
              <a:t> Декілька років його демонстрували в будинку культури</a:t>
            </a:r>
            <a:r>
              <a:rPr lang="nb-NO" sz="2200" dirty="0">
                <a:latin typeface="+mj-lt"/>
              </a:rPr>
              <a:t>.</a:t>
            </a:r>
            <a:r>
              <a:rPr lang="uk-UA" sz="2200" dirty="0">
                <a:latin typeface="+mj-lt"/>
              </a:rPr>
              <a:t> У 2006 році його перенесли назад до церкви, і тепер він знаходиться за вівтарем, де на нього можна подивитися.</a:t>
            </a:r>
            <a:endParaRPr lang="nb-NO" sz="2200" dirty="0">
              <a:latin typeface="+mj-lt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539683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3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9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6DEA28E-5A76-4704-9126-728C22482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Autofit/>
          </a:bodyPr>
          <a:lstStyle/>
          <a:p>
            <a:r>
              <a:rPr lang="ru-RU" sz="4000" b="1" dirty="0"/>
              <a:t>Срібні леви в замку Розенборг</a:t>
            </a:r>
            <a:endParaRPr lang="nb-NO" sz="4000" b="1" dirty="0"/>
          </a:p>
        </p:txBody>
      </p:sp>
      <p:grpSp>
        <p:nvGrpSpPr>
          <p:cNvPr id="44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DE6B9F-5E85-4C20-854D-051637594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762144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+mj-lt"/>
              </a:rPr>
              <a:t>Згідно з легендою, скринька Олафа, яка стояла на головному вівтарі собору Нідарос, була великою срібною скринькою.</a:t>
            </a:r>
          </a:p>
          <a:p>
            <a:pPr marL="0" indent="0">
              <a:buNone/>
            </a:pPr>
            <a:r>
              <a:rPr lang="uk-UA" sz="2000" dirty="0">
                <a:latin typeface="+mj-lt"/>
              </a:rPr>
              <a:t>Після Реформації 1537 року поклоніння святим більше не дозволялося. Ніхто не знає, що сталося з тілом короля чи скринькою Олафа. До Копенгагену, де жив король, після Реформації надходила більша кількість срібла. Деякі вважають, що там також мала бути скринька Олафа</a:t>
            </a:r>
            <a:r>
              <a:rPr lang="nb-NO" sz="2000" dirty="0">
                <a:latin typeface="+mj-lt"/>
              </a:rPr>
              <a:t>.</a:t>
            </a:r>
            <a:endParaRPr lang="uk-UA" sz="2000" dirty="0">
              <a:latin typeface="+mj-lt"/>
            </a:endParaRPr>
          </a:p>
          <a:p>
            <a:pPr marL="0" indent="0">
              <a:buNone/>
            </a:pPr>
            <a:r>
              <a:rPr lang="uk-UA" sz="2000" dirty="0">
                <a:latin typeface="+mj-lt"/>
              </a:rPr>
              <a:t>Срібло було переплавлено у срібних левів, які сьогодні стоять у замку Розенборг у Копенгагені. На кресленні вказано, що вони зроблені з норвезького срібла</a:t>
            </a:r>
            <a:endParaRPr lang="nb-NO" sz="2000" dirty="0">
              <a:latin typeface="+mj-lt"/>
            </a:endParaRPr>
          </a:p>
        </p:txBody>
      </p:sp>
      <p:sp>
        <p:nvSpPr>
          <p:cNvPr id="47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769823E-F9F3-4CD0-BF6C-683432946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13219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49" name="Rectangle 21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EAC88D1-C731-4740-BA19-8C0BE7D51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90" r="1" b="8313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70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0E979C7-52F0-F8B4-FC71-2F1A5829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uk-UA" sz="4000" b="1" dirty="0"/>
              <a:t>Морський змій у Валлдалі</a:t>
            </a:r>
            <a:endParaRPr lang="nb-NO" sz="4000" b="1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099D3-D61A-2D9A-4C4A-929D2F189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85" y="2807208"/>
            <a:ext cx="5390866" cy="3751766"/>
          </a:xfrm>
        </p:spPr>
        <p:txBody>
          <a:bodyPr anchor="t">
            <a:noAutofit/>
          </a:bodyPr>
          <a:lstStyle/>
          <a:p>
            <a:r>
              <a:rPr lang="uk-UA" sz="2000" dirty="0">
                <a:latin typeface="+mj-lt"/>
              </a:rPr>
              <a:t>Коли Олаф Святий утік з країни взимку 1028-1029 рр., він причалив свої кораблі у Валлдалі, а звідти попрямував через гори до Лесі та Довре.  За цим маршрутом знаходиться на скелі слід</a:t>
            </a:r>
            <a:r>
              <a:rPr lang="nb-NO" sz="2000" dirty="0">
                <a:latin typeface="+mj-lt"/>
              </a:rPr>
              <a:t>,</a:t>
            </a:r>
            <a:r>
              <a:rPr lang="uk-UA" sz="2000" dirty="0">
                <a:latin typeface="+mj-lt"/>
              </a:rPr>
              <a:t> схожий на змію</a:t>
            </a:r>
            <a:r>
              <a:rPr lang="nb-NO" sz="2000" dirty="0">
                <a:latin typeface="+mj-lt"/>
              </a:rPr>
              <a:t>,</a:t>
            </a:r>
            <a:r>
              <a:rPr lang="uk-UA" sz="2000" dirty="0">
                <a:latin typeface="+mj-lt"/>
              </a:rPr>
              <a:t> у Валлдаследині </a:t>
            </a:r>
            <a:r>
              <a:rPr lang="nb-NO" sz="2000" dirty="0">
                <a:latin typeface="+mj-lt"/>
              </a:rPr>
              <a:t>.</a:t>
            </a:r>
            <a:endParaRPr lang="uk-UA" sz="2000" dirty="0">
              <a:latin typeface="+mj-lt"/>
            </a:endParaRPr>
          </a:p>
          <a:p>
            <a:r>
              <a:rPr lang="uk-UA" sz="2000" dirty="0">
                <a:latin typeface="+mj-lt"/>
              </a:rPr>
              <a:t>Саме тут король вікінгів Олаф Харальдссон, пізніше Олаф Святий, і його люди висадилися взимку 1028-1029 років згідно з королівськими сагами Сноррі Стурласона. Відповідно до саги, Олаф зустрів морського змія на своєму шляху до  фьорду, він кинув змія на круту скельну стіну в Сильтеф’єлле, і цей знак все ще можна побачити там.</a:t>
            </a:r>
            <a:endParaRPr lang="nb-NO" sz="2000" dirty="0">
              <a:latin typeface="+mj-lt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A480B4A-B0A0-6ACC-17C5-49B4A42C1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886" y="1133513"/>
            <a:ext cx="5612129" cy="54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14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2BD2D31-AB13-33D1-E8F2-CDDD4BC7C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403419"/>
          </a:xfrm>
        </p:spPr>
        <p:txBody>
          <a:bodyPr anchor="b">
            <a:normAutofit/>
          </a:bodyPr>
          <a:lstStyle/>
          <a:p>
            <a:r>
              <a:rPr lang="uk-UA" sz="4000" b="1" dirty="0"/>
              <a:t>Джерела Олафа</a:t>
            </a:r>
            <a:endParaRPr lang="nb-NO" sz="4000" b="1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BB0922E-B991-C898-D84A-DD1D71F8F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2695322"/>
            <a:ext cx="5072063" cy="4162678"/>
          </a:xfrm>
        </p:spPr>
        <p:txBody>
          <a:bodyPr>
            <a:noAutofit/>
          </a:bodyPr>
          <a:lstStyle/>
          <a:p>
            <a:r>
              <a:rPr lang="uk-UA" sz="1800" dirty="0">
                <a:latin typeface="+mj-lt"/>
              </a:rPr>
              <a:t>Джерела Олафа є джерелами, які в минулому, особливо в католицькі часи (до 1537 року), були пов'язані з традицією навколо Олафа Святого. Багатьом джерелам Олафа приписували цілющу силу, і вважалося, що вони набували  найбільш цілющого ефекту в середині літа. Деякі з джерел, згідно з традицією, набули своєї сили після певних подій, наприклад, коли король омився у джерелі у Валлдалі</a:t>
            </a:r>
            <a:r>
              <a:rPr lang="nb-NO" sz="1800" dirty="0">
                <a:latin typeface="+mj-lt"/>
              </a:rPr>
              <a:t>,</a:t>
            </a:r>
            <a:r>
              <a:rPr lang="uk-UA" sz="1800" dirty="0">
                <a:latin typeface="+mj-lt"/>
              </a:rPr>
              <a:t> або занурив свій спис у землю в Лейрскогені у Вальдресі. </a:t>
            </a:r>
            <a:endParaRPr lang="nb-NO" sz="1800" dirty="0">
              <a:latin typeface="+mj-lt"/>
            </a:endParaRPr>
          </a:p>
          <a:p>
            <a:r>
              <a:rPr lang="uk-UA" sz="1800" dirty="0">
                <a:latin typeface="+mj-lt"/>
              </a:rPr>
              <a:t>Джерела </a:t>
            </a:r>
            <a:r>
              <a:rPr lang="nb-NO" sz="1800" dirty="0">
                <a:latin typeface="+mj-lt"/>
              </a:rPr>
              <a:t>O</a:t>
            </a:r>
            <a:r>
              <a:rPr lang="uk-UA" sz="1800" dirty="0">
                <a:latin typeface="+mj-lt"/>
              </a:rPr>
              <a:t>лафа</a:t>
            </a:r>
            <a:r>
              <a:rPr lang="nb-NO" sz="1800" dirty="0">
                <a:latin typeface="+mj-lt"/>
              </a:rPr>
              <a:t> </a:t>
            </a:r>
            <a:r>
              <a:rPr lang="uk-UA" sz="1800" dirty="0">
                <a:latin typeface="+mj-lt"/>
              </a:rPr>
              <a:t>можна знайти в кількох місцях скандинавського регіону. Найвідомішим, мабуть, є Джерело Олафа</a:t>
            </a:r>
            <a:r>
              <a:rPr lang="nb-NO" sz="1800" dirty="0">
                <a:latin typeface="+mj-lt"/>
              </a:rPr>
              <a:t> </a:t>
            </a:r>
            <a:r>
              <a:rPr lang="uk-UA" sz="1800" dirty="0">
                <a:latin typeface="+mj-lt"/>
              </a:rPr>
              <a:t>у Тронхеймі.</a:t>
            </a:r>
            <a:endParaRPr lang="nb-NO" sz="1800" dirty="0">
              <a:latin typeface="+mj-lt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E284D9D-970B-0781-5B68-CF24FA7473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1" r="1549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4295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02A80F0-31E5-51BA-E72B-A5B53B704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40" y="639520"/>
            <a:ext cx="3710010" cy="1719072"/>
          </a:xfrm>
        </p:spPr>
        <p:txBody>
          <a:bodyPr anchor="b">
            <a:noAutofit/>
          </a:bodyPr>
          <a:lstStyle/>
          <a:p>
            <a:r>
              <a:rPr lang="uk-UA" sz="4000" b="1" dirty="0"/>
              <a:t>Джерело Олафа</a:t>
            </a:r>
            <a:r>
              <a:rPr lang="nb-NO" sz="4000" b="1" dirty="0"/>
              <a:t> </a:t>
            </a:r>
            <a:r>
              <a:rPr lang="uk-UA" sz="4000" b="1" dirty="0"/>
              <a:t>в Тронхеймі</a:t>
            </a:r>
            <a:endParaRPr lang="nb-NO" sz="4000" b="1" dirty="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397FF1-09F4-986D-9CAD-A30891130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" y="2699626"/>
            <a:ext cx="6615452" cy="4265956"/>
          </a:xfrm>
        </p:spPr>
        <p:txBody>
          <a:bodyPr anchor="t">
            <a:noAutofit/>
          </a:bodyPr>
          <a:lstStyle/>
          <a:p>
            <a:r>
              <a:rPr lang="uk-UA" sz="1600" dirty="0">
                <a:latin typeface="+mj-lt"/>
              </a:rPr>
              <a:t>Історія цього джерела пов’язана із загиибеллю Олафа Святого в Стіклестаді та історією про те, що труна з його тілом була тимчасово похована в руслі річки на північному березі Нідельви в Нідаросі, неподалік від того місця, де пізніше був зведений Нідароський собор. Коли наступного року знайшли труну</a:t>
            </a:r>
            <a:r>
              <a:rPr lang="nb-NO" sz="1600" dirty="0">
                <a:latin typeface="+mj-lt"/>
              </a:rPr>
              <a:t>,</a:t>
            </a:r>
            <a:r>
              <a:rPr lang="uk-UA" sz="1600" dirty="0">
                <a:latin typeface="+mj-lt"/>
              </a:rPr>
              <a:t> на тому місці виникло джерело, яке пізніше вважали чудотворним. Через це Джерело Олафа</a:t>
            </a:r>
            <a:r>
              <a:rPr lang="nb-NO" sz="1600" dirty="0">
                <a:latin typeface="+mj-lt"/>
              </a:rPr>
              <a:t> </a:t>
            </a:r>
            <a:r>
              <a:rPr lang="uk-UA" sz="1600" dirty="0">
                <a:latin typeface="+mj-lt"/>
              </a:rPr>
              <a:t>в Нідоросі</a:t>
            </a:r>
            <a:r>
              <a:rPr lang="nb-NO" sz="1600" dirty="0">
                <a:latin typeface="+mj-lt"/>
              </a:rPr>
              <a:t> </a:t>
            </a:r>
            <a:r>
              <a:rPr lang="uk-UA" sz="1600" dirty="0">
                <a:latin typeface="+mj-lt"/>
              </a:rPr>
              <a:t>було дуже затребуваним місцем паломництва протягом середньовіччя.</a:t>
            </a:r>
          </a:p>
          <a:p>
            <a:r>
              <a:rPr lang="uk-UA" sz="1600" dirty="0">
                <a:latin typeface="+mj-lt"/>
              </a:rPr>
              <a:t>Саме джерело сьогодні підведено трубою до площі Адріана, де збудовано фонтан. Не можна з упевненістю сказати, чи це справжнє джерело, яке шанувалося як Джерело Олафа</a:t>
            </a:r>
            <a:r>
              <a:rPr lang="nb-NO" sz="1600" dirty="0">
                <a:latin typeface="+mj-lt"/>
              </a:rPr>
              <a:t> </a:t>
            </a:r>
            <a:r>
              <a:rPr lang="uk-UA" sz="1600" dirty="0">
                <a:latin typeface="+mj-lt"/>
              </a:rPr>
              <a:t>протягом середньовіччя. Причина цього в тому, що лютеранська церква після Реформації робила все можливе, щоб історія джерела була забута. </a:t>
            </a:r>
          </a:p>
          <a:p>
            <a:r>
              <a:rPr lang="uk-UA" sz="1600" dirty="0">
                <a:latin typeface="+mj-lt"/>
              </a:rPr>
              <a:t>Площа Адріана з Джерелом</a:t>
            </a:r>
            <a:r>
              <a:rPr lang="nb-NO" sz="1600" dirty="0">
                <a:latin typeface="+mj-lt"/>
              </a:rPr>
              <a:t> </a:t>
            </a:r>
            <a:r>
              <a:rPr lang="uk-UA" sz="1600" dirty="0">
                <a:latin typeface="+mj-lt"/>
              </a:rPr>
              <a:t>розташована на південний захід від собору, нижче східного схилу</a:t>
            </a:r>
            <a:r>
              <a:rPr lang="nb-NO" sz="1600" dirty="0">
                <a:latin typeface="+mj-lt"/>
              </a:rPr>
              <a:t>,</a:t>
            </a:r>
            <a:r>
              <a:rPr lang="uk-UA" sz="1600" dirty="0">
                <a:latin typeface="+mj-lt"/>
              </a:rPr>
              <a:t> біля північної опори Ельгезетерського мосту. Так звані джерела Олафа також можна знайти в кількох місцях країни, зокрема у Сулі у Вердалі.</a:t>
            </a:r>
            <a:endParaRPr lang="nb-NO" sz="1600" dirty="0">
              <a:latin typeface="+mj-lt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87C164B-DBD6-49A8-7FC3-4DA5E3472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639" y="840105"/>
            <a:ext cx="4862173" cy="57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09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850554C-F59C-EC2C-A2C7-F4639432B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21" y="0"/>
            <a:ext cx="3817817" cy="2358592"/>
          </a:xfrm>
        </p:spPr>
        <p:txBody>
          <a:bodyPr anchor="b">
            <a:noAutofit/>
          </a:bodyPr>
          <a:lstStyle/>
          <a:p>
            <a:r>
              <a:rPr lang="uk-UA" sz="4000" b="1" dirty="0"/>
              <a:t>Джерело Олафа у Вердалі</a:t>
            </a:r>
            <a:br>
              <a:rPr lang="uk-UA" sz="4000" b="1" dirty="0"/>
            </a:br>
            <a:endParaRPr lang="nb-NO" sz="4000" b="1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88C8D13-94AF-A275-D078-CD5222A31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541" y="2613212"/>
            <a:ext cx="3990597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uk-UA" sz="2200" dirty="0"/>
          </a:p>
          <a:p>
            <a:pPr marL="0" indent="0">
              <a:buNone/>
            </a:pPr>
            <a:r>
              <a:rPr lang="uk-UA" sz="2400" dirty="0">
                <a:latin typeface="+mj-lt"/>
              </a:rPr>
              <a:t>У Вердалі є кілька джерел Олафа</a:t>
            </a:r>
            <a:r>
              <a:rPr lang="nb-NO" sz="2400" dirty="0">
                <a:latin typeface="+mj-lt"/>
              </a:rPr>
              <a:t>. </a:t>
            </a:r>
            <a:r>
              <a:rPr lang="uk-UA" sz="2400" dirty="0">
                <a:latin typeface="+mj-lt"/>
              </a:rPr>
              <a:t>Найвідомішим є джерело у Сулі</a:t>
            </a:r>
            <a:r>
              <a:rPr lang="nb-NO" sz="2400" dirty="0">
                <a:latin typeface="+mj-lt"/>
              </a:rPr>
              <a:t>, </a:t>
            </a:r>
            <a:r>
              <a:rPr lang="uk-UA" sz="2400" dirty="0">
                <a:latin typeface="+mj-lt"/>
              </a:rPr>
              <a:t>яке розташоване на місці, де король спав останню ніч перед битвою. У Клінгі також є джерело Олафа.</a:t>
            </a:r>
            <a:endParaRPr lang="nb-NO" sz="2400" dirty="0">
              <a:latin typeface="+mj-lt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993205E-A9B3-5B2C-7584-29400B674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133513"/>
            <a:ext cx="6903720" cy="45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70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E1B00C3-9828-F5AC-3518-91CCCA07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br>
              <a:rPr lang="nb-NO" sz="5000" dirty="0">
                <a:latin typeface="Lora" panose="020B0604020202020204" pitchFamily="2" charset="0"/>
              </a:rPr>
            </a:br>
            <a:endParaRPr lang="nb-NO" sz="5000" dirty="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6D27B1-0B49-C6D6-1C2F-2E78800F7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303" y="142612"/>
            <a:ext cx="7095317" cy="6560191"/>
          </a:xfrm>
        </p:spPr>
        <p:txBody>
          <a:bodyPr anchor="ctr">
            <a:noAutofit/>
          </a:bodyPr>
          <a:lstStyle/>
          <a:p>
            <a:r>
              <a:rPr lang="uk-UA" sz="1200" dirty="0">
                <a:latin typeface="+mj-lt"/>
              </a:rPr>
              <a:t>Кажуть, що джерело Олафа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у Тронхеймі виникло на місці, де тіло короля було поховано протягом короткого періоду після його вбивства. Джерело розташоване на південь від собору Нідарос і палацу архієпископа на  схилі у бік річки Нідель.</a:t>
            </a:r>
          </a:p>
          <a:p>
            <a:r>
              <a:rPr lang="uk-UA" sz="1200" dirty="0">
                <a:latin typeface="+mj-lt"/>
              </a:rPr>
              <a:t>Джерело Олафа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у Веннесунді в муніципалітеті Сьомна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є найпівнічнішим джерелом Олафа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Норвегії.</a:t>
            </a:r>
          </a:p>
          <a:p>
            <a:r>
              <a:rPr lang="uk-UA" sz="1200" dirty="0">
                <a:latin typeface="+mj-lt"/>
              </a:rPr>
              <a:t>Джерело </a:t>
            </a:r>
            <a:r>
              <a:rPr lang="nb-NO" sz="1200" dirty="0">
                <a:latin typeface="+mj-lt"/>
              </a:rPr>
              <a:t>O</a:t>
            </a:r>
            <a:r>
              <a:rPr lang="uk-UA" sz="1200" dirty="0">
                <a:latin typeface="+mj-lt"/>
              </a:rPr>
              <a:t>лафа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у Фьяре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використовується як джерело води для єдиного саке, яке виробляється в Європі</a:t>
            </a:r>
          </a:p>
          <a:p>
            <a:r>
              <a:rPr lang="uk-UA" sz="1200" dirty="0">
                <a:latin typeface="+mj-lt"/>
              </a:rPr>
              <a:t>Джерело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в Ейндвіку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знаходиться в муніципалітеті Гюлен.</a:t>
            </a:r>
          </a:p>
          <a:p>
            <a:r>
              <a:rPr lang="uk-UA" sz="1200" dirty="0">
                <a:latin typeface="+mj-lt"/>
              </a:rPr>
              <a:t>Джерело Олафа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в Лейскуген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знаходиться в муніципалітеті Сьор-Аурдал (Валдрес).</a:t>
            </a:r>
          </a:p>
          <a:p>
            <a:r>
              <a:rPr lang="uk-UA" sz="1200" dirty="0">
                <a:latin typeface="+mj-lt"/>
              </a:rPr>
              <a:t>Джерело Олафа у Хаммерберзі </a:t>
            </a:r>
            <a:r>
              <a:rPr lang="nb-NO" sz="1200" dirty="0">
                <a:latin typeface="+mj-lt"/>
              </a:rPr>
              <a:t>-</a:t>
            </a:r>
            <a:r>
              <a:rPr lang="uk-UA" sz="1200" dirty="0">
                <a:latin typeface="+mj-lt"/>
              </a:rPr>
              <a:t> прісноводне джерело на вершині вкритого соснами Хаммерберга у Льоренскузі, біля церкви Льоренського. Кажуть, що його створив Тор, який у гніві кинув свій молот у будівництво церкви, але промахнувся і вдарив у камінь позаду. Так виникло джерело.</a:t>
            </a:r>
          </a:p>
          <a:p>
            <a:r>
              <a:rPr lang="uk-UA" sz="1200" dirty="0">
                <a:latin typeface="+mj-lt"/>
              </a:rPr>
              <a:t>Вважається, що джерело Олафа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у Торвастаді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було створено Олафом Святим, який засунув свою залізну рукавицю в скелю в пошуках питної води</a:t>
            </a:r>
            <a:r>
              <a:rPr lang="nb-NO" sz="1200" dirty="0">
                <a:latin typeface="+mj-lt"/>
              </a:rPr>
              <a:t>. </a:t>
            </a:r>
            <a:endParaRPr lang="uk-UA" sz="1200" dirty="0">
              <a:latin typeface="+mj-lt"/>
            </a:endParaRPr>
          </a:p>
          <a:p>
            <a:r>
              <a:rPr lang="uk-UA" sz="1200" dirty="0">
                <a:latin typeface="+mj-lt"/>
              </a:rPr>
              <a:t>Джерело Олафа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у Тотенасен 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має однакову температуру влітку та взимку і не замерзає.</a:t>
            </a:r>
          </a:p>
          <a:p>
            <a:r>
              <a:rPr lang="uk-UA" sz="1200" dirty="0">
                <a:latin typeface="+mj-lt"/>
              </a:rPr>
              <a:t>Джерело Олафа у Довре вважалося лікувальним для дітей. Якщо вони купалися в джерелі, або якщо там прали білизну, діти ставали сильними. Кажуть, паломники також наповнювали тут свої глеки в надїі</a:t>
            </a:r>
            <a:r>
              <a:rPr lang="nb-NO" sz="1200" dirty="0">
                <a:latin typeface="+mj-lt"/>
              </a:rPr>
              <a:t>,</a:t>
            </a:r>
            <a:r>
              <a:rPr lang="uk-UA" sz="1200" dirty="0">
                <a:latin typeface="+mj-lt"/>
              </a:rPr>
              <a:t> щоб свята вода дала їм сили перебратися через гору.</a:t>
            </a:r>
          </a:p>
          <a:p>
            <a:r>
              <a:rPr lang="uk-UA" sz="1200" dirty="0">
                <a:latin typeface="+mj-lt"/>
              </a:rPr>
              <a:t>Джерело Святого Олафа в Мідтскогені в Крокскогені в Холе.</a:t>
            </a:r>
          </a:p>
          <a:p>
            <a:r>
              <a:rPr lang="uk-UA" sz="1200" dirty="0">
                <a:latin typeface="+mj-lt"/>
              </a:rPr>
              <a:t>Джерело Олафа у Сіґдалі</a:t>
            </a:r>
            <a:r>
              <a:rPr lang="nb-NO" sz="1200" dirty="0">
                <a:latin typeface="+mj-lt"/>
              </a:rPr>
              <a:t>,</a:t>
            </a:r>
            <a:r>
              <a:rPr lang="uk-UA" sz="1200" dirty="0">
                <a:latin typeface="+mj-lt"/>
              </a:rPr>
              <a:t>  розташоване біля церкви Ватнос і має репутацію  оздоровчої води.</a:t>
            </a:r>
          </a:p>
          <a:p>
            <a:r>
              <a:rPr lang="uk-UA" sz="1200" dirty="0">
                <a:latin typeface="+mj-lt"/>
              </a:rPr>
              <a:t>Джерело Олафа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в Обугені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знаходиться в муніципалітеті Ейдскуг.</a:t>
            </a:r>
          </a:p>
          <a:p>
            <a:r>
              <a:rPr lang="uk-UA" sz="1200" dirty="0">
                <a:latin typeface="+mj-lt"/>
              </a:rPr>
              <a:t>Джерело Олафа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в Арьой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знаходиться в муніципалітеті Согндал.</a:t>
            </a:r>
          </a:p>
          <a:p>
            <a:r>
              <a:rPr lang="uk-UA" sz="1200" dirty="0">
                <a:latin typeface="+mj-lt"/>
              </a:rPr>
              <a:t>Джерело Олафа в Ставангері.</a:t>
            </a:r>
          </a:p>
          <a:p>
            <a:r>
              <a:rPr lang="uk-UA" sz="1200" dirty="0">
                <a:latin typeface="+mj-lt"/>
              </a:rPr>
              <a:t>Джерело Олафа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в Брьоттумі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розташоване на північ від поселення Брьоттумі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в Рінгсакері</a:t>
            </a:r>
            <a:r>
              <a:rPr lang="nb-NO" sz="1200" dirty="0">
                <a:latin typeface="+mj-lt"/>
              </a:rPr>
              <a:t>, </a:t>
            </a:r>
            <a:r>
              <a:rPr lang="uk-UA" sz="1200" dirty="0">
                <a:latin typeface="+mj-lt"/>
              </a:rPr>
              <a:t>Гедмарк.</a:t>
            </a:r>
          </a:p>
          <a:p>
            <a:r>
              <a:rPr lang="uk-UA" sz="1200" dirty="0">
                <a:latin typeface="+mj-lt"/>
              </a:rPr>
              <a:t>За межами каплиці Льовьойа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в Гортені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є джерело святого Олафа</a:t>
            </a:r>
            <a:r>
              <a:rPr lang="nb-NO" sz="1200" dirty="0">
                <a:latin typeface="+mj-lt"/>
              </a:rPr>
              <a:t>.</a:t>
            </a:r>
            <a:endParaRPr lang="uk-UA" sz="1200" dirty="0">
              <a:latin typeface="+mj-lt"/>
            </a:endParaRPr>
          </a:p>
          <a:p>
            <a:r>
              <a:rPr lang="uk-UA" sz="1200" dirty="0">
                <a:latin typeface="+mj-lt"/>
              </a:rPr>
              <a:t>Джерело святого Олафа в церкві Сіллінг у Лієрі, Вікен.</a:t>
            </a:r>
          </a:p>
          <a:p>
            <a:r>
              <a:rPr lang="uk-UA" sz="1200" dirty="0">
                <a:latin typeface="+mj-lt"/>
              </a:rPr>
              <a:t>Джерело Олафа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у </a:t>
            </a:r>
            <a:r>
              <a:rPr lang="nb-NO" sz="1200" dirty="0">
                <a:latin typeface="+mj-lt"/>
              </a:rPr>
              <a:t>K</a:t>
            </a:r>
            <a:r>
              <a:rPr lang="uk-UA" sz="1200" dirty="0">
                <a:latin typeface="+mj-lt"/>
              </a:rPr>
              <a:t>ільдехагені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у Вейбюсті</a:t>
            </a:r>
            <a:r>
              <a:rPr lang="nb-NO" sz="1200" dirty="0">
                <a:latin typeface="+mj-lt"/>
              </a:rPr>
              <a:t> </a:t>
            </a:r>
            <a:r>
              <a:rPr lang="uk-UA" sz="1200" dirty="0">
                <a:latin typeface="+mj-lt"/>
              </a:rPr>
              <a:t>у муніципалітеті Сула. Кажуть, що Олаф випив з нього, коли він плив через Вегсундет до Валлдала взимку 1028/29..</a:t>
            </a:r>
            <a:endParaRPr lang="nb-NO" sz="1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BC0D4-29B1-B8E5-1B5B-ECA383DA9946}"/>
              </a:ext>
            </a:extLst>
          </p:cNvPr>
          <p:cNvSpPr txBox="1"/>
          <p:nvPr/>
        </p:nvSpPr>
        <p:spPr>
          <a:xfrm>
            <a:off x="341376" y="2326105"/>
            <a:ext cx="41373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+mj-lt"/>
              </a:rPr>
              <a:t>Деякі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джерела</a:t>
            </a:r>
            <a:r>
              <a:rPr lang="en-US" sz="4000" b="1" dirty="0">
                <a:latin typeface="+mj-lt"/>
              </a:rPr>
              <a:t> O</a:t>
            </a:r>
            <a:r>
              <a:rPr lang="uk-UA" sz="4000" b="1" dirty="0">
                <a:latin typeface="+mj-lt"/>
              </a:rPr>
              <a:t>лафа</a:t>
            </a:r>
            <a:r>
              <a:rPr lang="en-US" sz="4000" b="1" dirty="0">
                <a:latin typeface="+mj-lt"/>
              </a:rPr>
              <a:t> у </a:t>
            </a:r>
            <a:r>
              <a:rPr lang="en-US" sz="4000" b="1" dirty="0" err="1">
                <a:latin typeface="+mj-lt"/>
              </a:rPr>
              <a:t>Норвегії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5027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D87EBF9-CB72-440A-0D53-0B6087389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1" r="10809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15A56BC-6CB2-DA87-0D47-B4550FCC3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nn-NO" sz="4100">
                <a:hlinkClick r:id="rId3"/>
              </a:rPr>
              <a:t>Stiklestad </a:t>
            </a:r>
            <a:r>
              <a:rPr lang="nn-NO" sz="4100" err="1">
                <a:hlinkClick r:id="rId3"/>
              </a:rPr>
              <a:t>kirke</a:t>
            </a:r>
            <a:r>
              <a:rPr lang="nn-NO" sz="4100">
                <a:hlinkClick r:id="rId3"/>
              </a:rPr>
              <a:t> - Stiklestad Nasjonale Kultursenter</a:t>
            </a:r>
            <a:endParaRPr lang="nb-NO" sz="410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D48D66-C0D4-96CF-E803-1CF269476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/>
          </a:bodyPr>
          <a:lstStyle/>
          <a:p>
            <a:r>
              <a:rPr lang="nb-NO" dirty="0">
                <a:hlinkClick r:id="rId4"/>
              </a:rPr>
              <a:t>Olavssteinen – hva er det som skjer? - adressa.no</a:t>
            </a:r>
            <a:endParaRPr lang="nb-NO" dirty="0"/>
          </a:p>
          <a:p>
            <a:r>
              <a:rPr lang="nb-NO" dirty="0">
                <a:hlinkClick r:id="rId5"/>
              </a:rPr>
              <a:t>- </a:t>
            </a:r>
            <a:r>
              <a:rPr lang="nb-NO" dirty="0" err="1">
                <a:hlinkClick r:id="rId5"/>
              </a:rPr>
              <a:t>Olavvsteinen</a:t>
            </a:r>
            <a:r>
              <a:rPr lang="nb-NO" dirty="0">
                <a:hlinkClick r:id="rId5"/>
              </a:rPr>
              <a:t> er en relikvie – NRK Trøndelag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88907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92B2A67-FA75-AB74-643A-D3AE6EF513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6" r="34673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42EA40-EF61-05ED-2291-8C9273CA1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368" y="407987"/>
            <a:ext cx="6074164" cy="1325563"/>
          </a:xfrm>
        </p:spPr>
        <p:txBody>
          <a:bodyPr>
            <a:normAutofit/>
          </a:bodyPr>
          <a:lstStyle/>
          <a:p>
            <a:r>
              <a:rPr lang="ru-RU" sz="4000" b="1" dirty="0"/>
              <a:t>Святі та процес канонізації</a:t>
            </a:r>
            <a:endParaRPr lang="nb-NO" sz="4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1BB0055-DFCF-4403-47BD-0CFCBB820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368" y="1648326"/>
            <a:ext cx="6074164" cy="4957011"/>
          </a:xfrm>
        </p:spPr>
        <p:txBody>
          <a:bodyPr>
            <a:normAutofit lnSpcReduction="10000"/>
          </a:bodyPr>
          <a:lstStyle/>
          <a:p>
            <a:endParaRPr lang="nb-NO" sz="1500" b="0" i="0" dirty="0">
              <a:effectLst/>
              <a:latin typeface="Publico text"/>
            </a:endParaRPr>
          </a:p>
          <a:p>
            <a:pPr>
              <a:lnSpc>
                <a:spcPct val="80000"/>
              </a:lnSpc>
            </a:pPr>
            <a:r>
              <a:rPr lang="uk-UA" sz="2200" dirty="0">
                <a:latin typeface="+mj-lt"/>
              </a:rPr>
              <a:t>Святий — це особа, часто померла, яка є об’єктом релігійного поклоніння і вважається, що вона має або мала особливо тісний зв’язок з Богом. Святі культивуються через молитви і подорожі до місць, пов’язаних з їхнім життям, смертю та будь-якими одкровеннями. Святим також часто поклоняються як моральному взірцеві для наслідування. У різних християнських церквах можна знайти різні форми канонізації. Найскладніші процедури канонізації, мабуть, можна знайти в Католицькій Церкві. До </a:t>
            </a:r>
            <a:r>
              <a:rPr lang="nb-NO" sz="2200" dirty="0">
                <a:latin typeface="+mj-lt"/>
              </a:rPr>
              <a:t>XIII </a:t>
            </a:r>
            <a:r>
              <a:rPr lang="uk-UA" sz="2200" dirty="0">
                <a:latin typeface="+mj-lt"/>
              </a:rPr>
              <a:t>століття католицькі канонізації відбувалися в місцевих єпархіях. Це також було у випадку Олафа Святого. Передача канонізації від місцевих єпископів до Папи  Римського відбувалася поступово в міру зростання влади та престижу папського престолу.</a:t>
            </a:r>
            <a:endParaRPr lang="nb-NO" sz="2200" dirty="0">
              <a:latin typeface="+mj-lt"/>
            </a:endParaRPr>
          </a:p>
          <a:p>
            <a:pPr marL="0" indent="0">
              <a:buNone/>
            </a:pPr>
            <a:endParaRPr lang="nb-NO" sz="1500" dirty="0"/>
          </a:p>
        </p:txBody>
      </p:sp>
    </p:spTree>
    <p:extLst>
      <p:ext uri="{BB962C8B-B14F-4D97-AF65-F5344CB8AC3E}">
        <p14:creationId xmlns:p14="http://schemas.microsoft.com/office/powerpoint/2010/main" val="3533385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9E295EE-5119-5550-E3C3-65EE18159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uk-UA" sz="4000" b="1" dirty="0"/>
              <a:t>Джерела</a:t>
            </a:r>
            <a:r>
              <a:rPr lang="nb-NO" sz="4000" b="1" dirty="0"/>
              <a:t>: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9AEC08-C3EC-46C2-4EF7-2E37EA3B4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316" y="552091"/>
            <a:ext cx="5515437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400" dirty="0">
                <a:latin typeface="+mj-lt"/>
              </a:rPr>
              <a:t>Stiklestad.no</a:t>
            </a:r>
          </a:p>
          <a:p>
            <a:pPr marL="0" indent="0">
              <a:buNone/>
            </a:pPr>
            <a:r>
              <a:rPr lang="nb-NO" sz="2400" dirty="0">
                <a:latin typeface="+mj-lt"/>
              </a:rPr>
              <a:t>Snl.no</a:t>
            </a:r>
          </a:p>
          <a:p>
            <a:pPr marL="0" indent="0">
              <a:buNone/>
            </a:pPr>
            <a:r>
              <a:rPr lang="nb-NO" sz="2400" dirty="0" err="1">
                <a:latin typeface="+mj-lt"/>
              </a:rPr>
              <a:t>Pilgrimsleden</a:t>
            </a:r>
            <a:r>
              <a:rPr lang="nb-NO" sz="2400" dirty="0">
                <a:latin typeface="+mj-lt"/>
              </a:rPr>
              <a:t> Valldal</a:t>
            </a:r>
          </a:p>
          <a:p>
            <a:pPr marL="0" indent="0">
              <a:buNone/>
            </a:pPr>
            <a:r>
              <a:rPr lang="nb-NO" sz="2400" dirty="0">
                <a:latin typeface="+mj-lt"/>
              </a:rPr>
              <a:t>Wikipedia.no</a:t>
            </a:r>
          </a:p>
          <a:p>
            <a:pPr marL="0" indent="0">
              <a:buNone/>
            </a:pP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504594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D92013-80F3-DD4F-E916-8E8064A5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298448"/>
          </a:xfrm>
        </p:spPr>
        <p:txBody>
          <a:bodyPr anchor="b">
            <a:normAutofit/>
          </a:bodyPr>
          <a:lstStyle/>
          <a:p>
            <a:r>
              <a:rPr lang="uk-UA" sz="4000" b="1" dirty="0"/>
              <a:t>Міфи Олафа</a:t>
            </a:r>
            <a:endParaRPr lang="nb-NO" sz="4000" b="1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74D7CD-8372-21DE-8E5B-099B18FF7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+mj-lt"/>
              </a:rPr>
              <a:t>Існує багато міфів, пов'язаних зі святим Олафом</a:t>
            </a:r>
            <a:r>
              <a:rPr lang="nb-NO" sz="2400" dirty="0">
                <a:latin typeface="+mj-lt"/>
              </a:rPr>
              <a:t>.</a:t>
            </a:r>
            <a:endParaRPr lang="uk-UA" sz="2400" dirty="0">
              <a:latin typeface="+mj-lt"/>
            </a:endParaRPr>
          </a:p>
          <a:p>
            <a:pPr marL="0" indent="0">
              <a:buNone/>
            </a:pPr>
            <a:r>
              <a:rPr lang="uk-UA" sz="2400" dirty="0">
                <a:latin typeface="+mj-lt"/>
              </a:rPr>
              <a:t>Деякі з них:</a:t>
            </a:r>
            <a:endParaRPr lang="nb-NO" sz="2400" dirty="0">
              <a:latin typeface="+mj-lt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53A4798-27F2-DA87-B3BB-647197A3C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247013"/>
            <a:ext cx="5458968" cy="439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99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1248FE-E504-A431-711B-C6418BB05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010412"/>
          </a:xfrm>
        </p:spPr>
        <p:txBody>
          <a:bodyPr anchor="b">
            <a:normAutofit/>
          </a:bodyPr>
          <a:lstStyle/>
          <a:p>
            <a:r>
              <a:rPr lang="uk-UA" sz="4000" b="1" dirty="0"/>
              <a:t>Сліпий</a:t>
            </a:r>
            <a:endParaRPr lang="nb-NO" sz="4000" b="1" dirty="0"/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A42BF1-524F-C827-5D71-23C1DB2B1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+mj-lt"/>
              </a:rPr>
              <a:t>Перший міф пов'язаний з Олафсхаугеном. Там було покладено тіло короля після битви</a:t>
            </a:r>
            <a:r>
              <a:rPr lang="nb-NO" sz="2400" dirty="0">
                <a:latin typeface="+mj-lt"/>
              </a:rPr>
              <a:t>.</a:t>
            </a:r>
            <a:r>
              <a:rPr lang="uk-UA" sz="2400" dirty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Сліпий знайшов дорогу в лігво. Йому у вічі потрапила кров короля, і він прозрів</a:t>
            </a:r>
            <a:r>
              <a:rPr lang="nb-NO" sz="2400" dirty="0">
                <a:latin typeface="+mj-lt"/>
              </a:rPr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1A8E8AA-1A5B-E3AD-E010-E1E6098A4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744518"/>
            <a:ext cx="5458968" cy="33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72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D6C59CC-B075-FDC6-B0CC-FFDFA6DED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BCA3BC2-A112-5D78-A4ED-54676E708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406" y="365125"/>
            <a:ext cx="3465393" cy="1899912"/>
          </a:xfrm>
        </p:spPr>
        <p:txBody>
          <a:bodyPr>
            <a:normAutofit/>
          </a:bodyPr>
          <a:lstStyle/>
          <a:p>
            <a:r>
              <a:rPr lang="uk-UA" sz="4000" b="1" dirty="0"/>
              <a:t>Торе Хунд</a:t>
            </a:r>
            <a:endParaRPr lang="nb-NO" sz="4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CD78F1-E362-629B-1349-A581198FC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5576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+mj-lt"/>
              </a:rPr>
              <a:t>Вбивця короля Торе Хунд під час бою отримав поранення в руку. Коли він збирався дістати свій спис, кров короля потрапила йому на рану, і рука загоїлася</a:t>
            </a:r>
            <a:r>
              <a:rPr lang="nb-NO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7093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86B6934-2175-6A68-1E30-15E0852DD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456569"/>
          </a:xfrm>
        </p:spPr>
        <p:txBody>
          <a:bodyPr anchor="b">
            <a:normAutofit/>
          </a:bodyPr>
          <a:lstStyle/>
          <a:p>
            <a:r>
              <a:rPr lang="uk-UA" sz="4000" b="1" dirty="0"/>
              <a:t>Волосся Олафа</a:t>
            </a:r>
            <a:endParaRPr lang="nb-NO" sz="4000" b="1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0C601D-851D-1C0C-649B-A64D258F1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531995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+mj-lt"/>
              </a:rPr>
              <a:t>Однією з причин канонізації було те, що коли єпископ Грімк'єлл відкрив труну Олафа Святого через рік після його смерті, було помітно</a:t>
            </a:r>
            <a:r>
              <a:rPr lang="nb-NO" sz="2400" dirty="0">
                <a:latin typeface="+mj-lt"/>
              </a:rPr>
              <a:t>,</a:t>
            </a:r>
            <a:r>
              <a:rPr lang="uk-UA" sz="2400" dirty="0">
                <a:latin typeface="+mj-lt"/>
              </a:rPr>
              <a:t> що волосся та нігті виросли. Він зістриг волосся і нігті. Спробував спалити волосся, але не зміг змусити його горіти.</a:t>
            </a:r>
            <a:endParaRPr lang="nb-NO" sz="2400" dirty="0">
              <a:latin typeface="+mj-lt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58E21B7-A8F3-332D-9CC8-5FE9D8579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6" r="6468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1940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5A1518F-3A3A-B475-88E1-B5759013A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0" b="732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D92FEF3-E194-3005-F009-738D166EF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588" y="365125"/>
            <a:ext cx="3471861" cy="1899912"/>
          </a:xfrm>
        </p:spPr>
        <p:txBody>
          <a:bodyPr>
            <a:normAutofit/>
          </a:bodyPr>
          <a:lstStyle/>
          <a:p>
            <a:r>
              <a:rPr lang="uk-UA" sz="4000" b="1" dirty="0"/>
              <a:t>Труна, що з</a:t>
            </a:r>
            <a:r>
              <a:rPr lang="nb-NO" sz="4000" b="1" dirty="0"/>
              <a:t>`</a:t>
            </a:r>
            <a:r>
              <a:rPr lang="uk-UA" sz="4000" b="1" dirty="0"/>
              <a:t>явилася з</a:t>
            </a:r>
            <a:r>
              <a:rPr lang="nb-NO" sz="4000" b="1" dirty="0"/>
              <a:t>-</a:t>
            </a:r>
            <a:r>
              <a:rPr lang="uk-UA" sz="4000" b="1" dirty="0"/>
              <a:t>під землі</a:t>
            </a:r>
            <a:endParaRPr lang="nb-NO" sz="4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EB1A55-CC88-ADF3-1F55-BB2E9C146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588" y="2434201"/>
            <a:ext cx="3471861" cy="3423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+mj-lt"/>
              </a:rPr>
              <a:t>Труна Олафа майже повністю вийшла на поверхню з</a:t>
            </a:r>
            <a:r>
              <a:rPr lang="nb-NO" sz="2400" dirty="0">
                <a:latin typeface="+mj-lt"/>
              </a:rPr>
              <a:t>-</a:t>
            </a:r>
            <a:r>
              <a:rPr lang="uk-UA" sz="2400" dirty="0">
                <a:latin typeface="+mj-lt"/>
              </a:rPr>
              <a:t>під землі через рік після його смерті</a:t>
            </a:r>
            <a:r>
              <a:rPr lang="nb-NO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9108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C773CDF-1711-6787-D1FB-52FF5E793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16" r="11723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8F8CA34-3A74-F2DE-1C0B-FB2EC8BD4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uk-UA" sz="4000" b="1" dirty="0"/>
              <a:t>Зцілював хворих</a:t>
            </a:r>
            <a:endParaRPr lang="nb-NO" sz="40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611BF6-83C8-246C-1F43-15AC329A1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2174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+mj-lt"/>
              </a:rPr>
              <a:t>Багато людей благали царя про зцілення.Чутки, що кілька людей одужали, сприймали як ознаку святості короля</a:t>
            </a:r>
            <a:r>
              <a:rPr lang="nb-NO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5413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EA1A8FD-6AC0-4328-A3DA-0FB0C599C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uk-UA" sz="4000" b="1" dirty="0"/>
              <a:t>Сонячне затемнення</a:t>
            </a:r>
            <a:endParaRPr lang="nb-NO" sz="4000" b="1" dirty="0"/>
          </a:p>
        </p:txBody>
      </p:sp>
      <p:sp>
        <p:nvSpPr>
          <p:cNvPr id="103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EB4EE0C-2493-48FF-BA6D-38E7FF90E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uk-UA" sz="2200" dirty="0">
                <a:latin typeface="+mj-lt"/>
              </a:rPr>
              <a:t>Один із міфів про Олафа свідчить, що під час битви</a:t>
            </a:r>
            <a:r>
              <a:rPr lang="nb-NO" sz="2200" dirty="0">
                <a:latin typeface="+mj-lt"/>
              </a:rPr>
              <a:t>,</a:t>
            </a:r>
            <a:r>
              <a:rPr lang="uk-UA" sz="2200" dirty="0">
                <a:latin typeface="+mj-lt"/>
              </a:rPr>
              <a:t> після загибелі короля</a:t>
            </a:r>
            <a:r>
              <a:rPr lang="nb-NO" sz="2200" dirty="0">
                <a:latin typeface="+mj-lt"/>
              </a:rPr>
              <a:t>,</a:t>
            </a:r>
            <a:r>
              <a:rPr lang="uk-UA" sz="2200" dirty="0">
                <a:latin typeface="+mj-lt"/>
              </a:rPr>
              <a:t> відбулося сонячне затемнення. Це сприйняли як знак Божого гніву за те, що селянське військо вбило царя.</a:t>
            </a:r>
          </a:p>
          <a:p>
            <a:pPr marL="0" indent="0">
              <a:buNone/>
            </a:pPr>
            <a:r>
              <a:rPr lang="uk-UA" sz="2200" dirty="0">
                <a:latin typeface="+mj-lt"/>
              </a:rPr>
              <a:t>Тієї осені о 10:30 дійсно відбулося сонячне затемнення. Але воно було не 29 липня, а пізніше восени, як встановили дослідники.</a:t>
            </a:r>
          </a:p>
          <a:p>
            <a:pPr marL="0" indent="0">
              <a:buNone/>
            </a:pPr>
            <a:r>
              <a:rPr lang="uk-UA" sz="2200" dirty="0">
                <a:latin typeface="+mj-lt"/>
              </a:rPr>
              <a:t>Люди в 1030 році не знали, що було причиною цього явища, тому зрозуміло, що вони вважали це ознакою Божого гніву або кінця світу.</a:t>
            </a:r>
            <a:endParaRPr lang="nb-NO" sz="2200" dirty="0">
              <a:latin typeface="+mj-lt"/>
            </a:endParaRPr>
          </a:p>
        </p:txBody>
      </p:sp>
      <p:pic>
        <p:nvPicPr>
          <p:cNvPr id="1026" name="Picture 2" descr="Se kildebildet">
            <a:extLst>
              <a:ext uri="{FF2B5EF4-FFF2-40B4-BE49-F238E27FC236}">
                <a16:creationId xmlns:a16="http://schemas.microsoft.com/office/drawing/2014/main" id="{9C0551CA-89F6-426B-9738-8A2882F5B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2" r="2247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881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B614DD2-14E7-8D56-B3CA-04B0F787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uk-UA" sz="4000" b="1" dirty="0"/>
              <a:t>Поле</a:t>
            </a:r>
            <a:r>
              <a:rPr lang="nb-NO" sz="4000" b="1" dirty="0"/>
              <a:t>,</a:t>
            </a:r>
            <a:r>
              <a:rPr lang="uk-UA" sz="4000" b="1" dirty="0"/>
              <a:t> що благословив Олаф</a:t>
            </a:r>
            <a:endParaRPr lang="nb-NO" sz="4000" b="1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275773C-21BF-8695-DF7A-F2D3F56F3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B491D7-3EA3-401C-6027-99D1451BC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805056"/>
            <a:ext cx="5747621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+mj-lt"/>
              </a:rPr>
              <a:t>У виставі</a:t>
            </a:r>
            <a:r>
              <a:rPr lang="nb-NO" sz="2400" dirty="0">
                <a:latin typeface="+mj-lt"/>
              </a:rPr>
              <a:t>,</a:t>
            </a:r>
            <a:r>
              <a:rPr lang="uk-UA" sz="2400" dirty="0">
                <a:latin typeface="+mj-lt"/>
              </a:rPr>
              <a:t> що проходить у Стіклестаді</a:t>
            </a:r>
            <a:r>
              <a:rPr lang="nb-NO" sz="2400" dirty="0">
                <a:latin typeface="+mj-lt"/>
              </a:rPr>
              <a:t>,</a:t>
            </a:r>
            <a:r>
              <a:rPr lang="uk-UA" sz="2400" dirty="0">
                <a:latin typeface="+mj-lt"/>
              </a:rPr>
              <a:t> відтворюється декілька міфів</a:t>
            </a:r>
            <a:r>
              <a:rPr lang="nb-NO" sz="2400" dirty="0">
                <a:latin typeface="+mj-lt"/>
              </a:rPr>
              <a:t>,</a:t>
            </a:r>
            <a:r>
              <a:rPr lang="uk-UA" sz="2400" dirty="0">
                <a:latin typeface="+mj-lt"/>
              </a:rPr>
              <a:t> пов’язаних з Олафом.</a:t>
            </a:r>
          </a:p>
          <a:p>
            <a:pPr marL="0" indent="0">
              <a:buNone/>
            </a:pPr>
            <a:r>
              <a:rPr lang="uk-UA" sz="2400" dirty="0">
                <a:latin typeface="+mj-lt"/>
              </a:rPr>
              <a:t>Його військо просувалося полем. Цар благословив місцевість, і на полі знову  заколосилося збіжжя. </a:t>
            </a:r>
          </a:p>
          <a:p>
            <a:pPr marL="0" indent="0">
              <a:buNone/>
            </a:pPr>
            <a:r>
              <a:rPr lang="uk-UA" sz="2400" dirty="0">
                <a:latin typeface="+mj-lt"/>
              </a:rPr>
              <a:t>У виставі</a:t>
            </a:r>
            <a:r>
              <a:rPr lang="nb-NO" sz="2400" dirty="0">
                <a:latin typeface="+mj-lt"/>
              </a:rPr>
              <a:t> </a:t>
            </a:r>
            <a:r>
              <a:rPr lang="uk-UA" sz="2400" dirty="0">
                <a:latin typeface="+mj-lt"/>
              </a:rPr>
              <a:t>також є міф про те, що Олаф зцілив психічно хвору дочку Сула</a:t>
            </a:r>
            <a:r>
              <a:rPr lang="nb-NO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5391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C117C89318AE4F9CE68946630E5088" ma:contentTypeVersion="10" ma:contentTypeDescription="Create a new document." ma:contentTypeScope="" ma:versionID="94a8663497da10800b88c4496dc9ec15">
  <xsd:schema xmlns:xsd="http://www.w3.org/2001/XMLSchema" xmlns:xs="http://www.w3.org/2001/XMLSchema" xmlns:p="http://schemas.microsoft.com/office/2006/metadata/properties" xmlns:ns2="350b5996-c0f3-4641-8ac6-f2822ef748a3" xmlns:ns3="5357d95e-081a-4bdd-b08f-3fe0d5d5bca3" targetNamespace="http://schemas.microsoft.com/office/2006/metadata/properties" ma:root="true" ma:fieldsID="0d46b1ea766fa8cdb7ffc2fd2ef9f9c5" ns2:_="" ns3:_="">
    <xsd:import namespace="350b5996-c0f3-4641-8ac6-f2822ef748a3"/>
    <xsd:import namespace="5357d95e-081a-4bdd-b08f-3fe0d5d5bc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0b5996-c0f3-4641-8ac6-f2822ef748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2be921f-51d9-42b5-8d52-354dfdee1c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57d95e-081a-4bdd-b08f-3fe0d5d5bca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afcd5d9-90bc-4211-add2-cf694c4fe17b}" ma:internalName="TaxCatchAll" ma:showField="CatchAllData" ma:web="5357d95e-081a-4bdd-b08f-3fe0d5d5bc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57d95e-081a-4bdd-b08f-3fe0d5d5bca3" xsi:nil="true"/>
    <lcf76f155ced4ddcb4097134ff3c332f xmlns="350b5996-c0f3-4641-8ac6-f2822ef748a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AFB576-A800-44BB-8FF7-C01A35F017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0b5996-c0f3-4641-8ac6-f2822ef748a3"/>
    <ds:schemaRef ds:uri="5357d95e-081a-4bdd-b08f-3fe0d5d5bc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4CFA14-66BC-4E3F-A66A-0AE456701A72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5357d95e-081a-4bdd-b08f-3fe0d5d5bca3"/>
    <ds:schemaRef ds:uri="http://schemas.microsoft.com/office/2006/documentManagement/types"/>
    <ds:schemaRef ds:uri="350b5996-c0f3-4641-8ac6-f2822ef748a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94442B4-D6B9-443B-88F3-2B05015B82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1431</Words>
  <Application>Microsoft Office PowerPoint</Application>
  <PresentationFormat>Widescreen</PresentationFormat>
  <Paragraphs>72</Paragraphs>
  <Slides>19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Lora</vt:lpstr>
      <vt:lpstr>Publico text</vt:lpstr>
      <vt:lpstr>Office-tema</vt:lpstr>
      <vt:lpstr>Міфи Олафа, камінь Олафа, Святий і культи навколо цього</vt:lpstr>
      <vt:lpstr>Міфи Олафа</vt:lpstr>
      <vt:lpstr>Сліпий</vt:lpstr>
      <vt:lpstr>Торе Хунд</vt:lpstr>
      <vt:lpstr>Волосся Олафа</vt:lpstr>
      <vt:lpstr>Труна, що з`явилася з-під землі</vt:lpstr>
      <vt:lpstr>Зцілював хворих</vt:lpstr>
      <vt:lpstr>Сонячне затемнення</vt:lpstr>
      <vt:lpstr>Поле, що благословив Олаф</vt:lpstr>
      <vt:lpstr>Камінь Олафа</vt:lpstr>
      <vt:lpstr>Срібні леви в замку Розенборг</vt:lpstr>
      <vt:lpstr>Морський змій у Валлдалі</vt:lpstr>
      <vt:lpstr>Джерела Олафа</vt:lpstr>
      <vt:lpstr>Джерело Олафа в Тронхеймі</vt:lpstr>
      <vt:lpstr>Джерело Олафа у Вердалі </vt:lpstr>
      <vt:lpstr> </vt:lpstr>
      <vt:lpstr>Stiklestad kirke - Stiklestad Nasjonale Kultursenter</vt:lpstr>
      <vt:lpstr>Святі та процес канонізації</vt:lpstr>
      <vt:lpstr>Джерела: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Olavs myter, Olavs steinen, helgen og helgen dyrkelser</dc:title>
  <dc:creator>Storholmen, Åse</dc:creator>
  <cp:lastModifiedBy>Barabash, Maria</cp:lastModifiedBy>
  <cp:revision>25</cp:revision>
  <dcterms:created xsi:type="dcterms:W3CDTF">2022-06-14T15:32:18Z</dcterms:created>
  <dcterms:modified xsi:type="dcterms:W3CDTF">2024-02-12T19:36:50Z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0x010100B7C117C89318AE4F9CE68946630E5088</vt:lpwstr>
  </property>
  <property fmtid="{D5CDD505-2E9C-101B-9397-08002B2CF9AE}" pid="3" name="MediaServiceImageTags">
    <vt:lpwstr/>
  </property>
</Properties>
</file>