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1" r:id="rId7"/>
    <p:sldId id="260" r:id="rId8"/>
    <p:sldId id="263" r:id="rId9"/>
    <p:sldId id="258" r:id="rId10"/>
    <p:sldId id="259" r:id="rId11"/>
    <p:sldId id="266" r:id="rId12"/>
    <p:sldId id="267" r:id="rId13"/>
    <p:sldId id="268" r:id="rId14"/>
    <p:sldId id="269" r:id="rId15"/>
    <p:sldId id="270" r:id="rId16"/>
    <p:sldId id="265" r:id="rId17"/>
    <p:sldId id="271" r:id="rId18"/>
    <p:sldId id="272" r:id="rId19"/>
    <p:sldId id="273" r:id="rId20"/>
    <p:sldId id="262"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C425DE-5593-4A38-8F66-982C23D3CE8A}" v="96" dt="2022-05-25T16:19:30.1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6" d="100"/>
          <a:sy n="76" d="100"/>
        </p:scale>
        <p:origin x="194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151493-1BCF-4EC3-A324-39280CD126EB}"/>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CA9ED941-8AEC-49A4-87FE-EA22FDEE9E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621C436-22A1-493B-9B58-29E8F3054488}"/>
              </a:ext>
            </a:extLst>
          </p:cNvPr>
          <p:cNvSpPr>
            <a:spLocks noGrp="1"/>
          </p:cNvSpPr>
          <p:nvPr>
            <p:ph type="dt" sz="half" idx="10"/>
          </p:nvPr>
        </p:nvSpPr>
        <p:spPr/>
        <p:txBody>
          <a:bodyPr/>
          <a:lstStyle/>
          <a:p>
            <a:fld id="{F1CA3E1E-A718-4810-B123-5C0AB8DDFD47}" type="datetimeFigureOut">
              <a:rPr lang="nb-NO" smtClean="0"/>
              <a:t>07.12.2023</a:t>
            </a:fld>
            <a:endParaRPr lang="nb-NO"/>
          </a:p>
        </p:txBody>
      </p:sp>
      <p:sp>
        <p:nvSpPr>
          <p:cNvPr id="5" name="Plassholder for bunntekst 4">
            <a:extLst>
              <a:ext uri="{FF2B5EF4-FFF2-40B4-BE49-F238E27FC236}">
                <a16:creationId xmlns:a16="http://schemas.microsoft.com/office/drawing/2014/main" id="{90024A85-BC7C-4A7E-AB13-3055536370B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7EC3702-974C-4B56-9191-1404886DA90F}"/>
              </a:ext>
            </a:extLst>
          </p:cNvPr>
          <p:cNvSpPr>
            <a:spLocks noGrp="1"/>
          </p:cNvSpPr>
          <p:nvPr>
            <p:ph type="sldNum" sz="quarter" idx="12"/>
          </p:nvPr>
        </p:nvSpPr>
        <p:spPr/>
        <p:txBody>
          <a:bodyPr/>
          <a:lstStyle/>
          <a:p>
            <a:fld id="{DF53A8B8-DC15-4B37-AF93-4FB133DEE88B}" type="slidenum">
              <a:rPr lang="nb-NO" smtClean="0"/>
              <a:t>‹#›</a:t>
            </a:fld>
            <a:endParaRPr lang="nb-NO"/>
          </a:p>
        </p:txBody>
      </p:sp>
    </p:spTree>
    <p:extLst>
      <p:ext uri="{BB962C8B-B14F-4D97-AF65-F5344CB8AC3E}">
        <p14:creationId xmlns:p14="http://schemas.microsoft.com/office/powerpoint/2010/main" val="3255490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DAAA15-FA84-423B-8FF1-F29A7661B5CB}"/>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C2CDD435-2168-4DD8-8ADA-9030FF7C87E2}"/>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B45AB18-7E6A-4C16-AC9E-06BC197779E7}"/>
              </a:ext>
            </a:extLst>
          </p:cNvPr>
          <p:cNvSpPr>
            <a:spLocks noGrp="1"/>
          </p:cNvSpPr>
          <p:nvPr>
            <p:ph type="dt" sz="half" idx="10"/>
          </p:nvPr>
        </p:nvSpPr>
        <p:spPr/>
        <p:txBody>
          <a:bodyPr/>
          <a:lstStyle/>
          <a:p>
            <a:fld id="{F1CA3E1E-A718-4810-B123-5C0AB8DDFD47}" type="datetimeFigureOut">
              <a:rPr lang="nb-NO" smtClean="0"/>
              <a:t>07.12.2023</a:t>
            </a:fld>
            <a:endParaRPr lang="nb-NO"/>
          </a:p>
        </p:txBody>
      </p:sp>
      <p:sp>
        <p:nvSpPr>
          <p:cNvPr id="5" name="Plassholder for bunntekst 4">
            <a:extLst>
              <a:ext uri="{FF2B5EF4-FFF2-40B4-BE49-F238E27FC236}">
                <a16:creationId xmlns:a16="http://schemas.microsoft.com/office/drawing/2014/main" id="{9304C365-2B52-44D5-8742-FB469EE4DD0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A15B160-A56E-42F3-8248-F1DB261C10EF}"/>
              </a:ext>
            </a:extLst>
          </p:cNvPr>
          <p:cNvSpPr>
            <a:spLocks noGrp="1"/>
          </p:cNvSpPr>
          <p:nvPr>
            <p:ph type="sldNum" sz="quarter" idx="12"/>
          </p:nvPr>
        </p:nvSpPr>
        <p:spPr/>
        <p:txBody>
          <a:bodyPr/>
          <a:lstStyle/>
          <a:p>
            <a:fld id="{DF53A8B8-DC15-4B37-AF93-4FB133DEE88B}" type="slidenum">
              <a:rPr lang="nb-NO" smtClean="0"/>
              <a:t>‹#›</a:t>
            </a:fld>
            <a:endParaRPr lang="nb-NO"/>
          </a:p>
        </p:txBody>
      </p:sp>
    </p:spTree>
    <p:extLst>
      <p:ext uri="{BB962C8B-B14F-4D97-AF65-F5344CB8AC3E}">
        <p14:creationId xmlns:p14="http://schemas.microsoft.com/office/powerpoint/2010/main" val="2200476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AE3AD743-1B78-459D-9B0A-D3A815FA1489}"/>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A1422D8D-52F0-49E5-9276-D9DA91330E7B}"/>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7C3C975-7021-4DE0-9EB0-DE9EB7C88D60}"/>
              </a:ext>
            </a:extLst>
          </p:cNvPr>
          <p:cNvSpPr>
            <a:spLocks noGrp="1"/>
          </p:cNvSpPr>
          <p:nvPr>
            <p:ph type="dt" sz="half" idx="10"/>
          </p:nvPr>
        </p:nvSpPr>
        <p:spPr/>
        <p:txBody>
          <a:bodyPr/>
          <a:lstStyle/>
          <a:p>
            <a:fld id="{F1CA3E1E-A718-4810-B123-5C0AB8DDFD47}" type="datetimeFigureOut">
              <a:rPr lang="nb-NO" smtClean="0"/>
              <a:t>07.12.2023</a:t>
            </a:fld>
            <a:endParaRPr lang="nb-NO"/>
          </a:p>
        </p:txBody>
      </p:sp>
      <p:sp>
        <p:nvSpPr>
          <p:cNvPr id="5" name="Plassholder for bunntekst 4">
            <a:extLst>
              <a:ext uri="{FF2B5EF4-FFF2-40B4-BE49-F238E27FC236}">
                <a16:creationId xmlns:a16="http://schemas.microsoft.com/office/drawing/2014/main" id="{294DE893-7ABA-4BFB-BF6B-B12DB9EF2B8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53C4CAB-2363-4127-99DF-65E903121816}"/>
              </a:ext>
            </a:extLst>
          </p:cNvPr>
          <p:cNvSpPr>
            <a:spLocks noGrp="1"/>
          </p:cNvSpPr>
          <p:nvPr>
            <p:ph type="sldNum" sz="quarter" idx="12"/>
          </p:nvPr>
        </p:nvSpPr>
        <p:spPr/>
        <p:txBody>
          <a:bodyPr/>
          <a:lstStyle/>
          <a:p>
            <a:fld id="{DF53A8B8-DC15-4B37-AF93-4FB133DEE88B}" type="slidenum">
              <a:rPr lang="nb-NO" smtClean="0"/>
              <a:t>‹#›</a:t>
            </a:fld>
            <a:endParaRPr lang="nb-NO"/>
          </a:p>
        </p:txBody>
      </p:sp>
    </p:spTree>
    <p:extLst>
      <p:ext uri="{BB962C8B-B14F-4D97-AF65-F5344CB8AC3E}">
        <p14:creationId xmlns:p14="http://schemas.microsoft.com/office/powerpoint/2010/main" val="391949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DA4976-98F8-4D27-9E4D-38F5F7323B4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E0C223A-ACB6-4BCF-A755-01BF30B6A10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BE994AE-6095-4E23-9C38-5F70B6397FC5}"/>
              </a:ext>
            </a:extLst>
          </p:cNvPr>
          <p:cNvSpPr>
            <a:spLocks noGrp="1"/>
          </p:cNvSpPr>
          <p:nvPr>
            <p:ph type="dt" sz="half" idx="10"/>
          </p:nvPr>
        </p:nvSpPr>
        <p:spPr/>
        <p:txBody>
          <a:bodyPr/>
          <a:lstStyle/>
          <a:p>
            <a:fld id="{F1CA3E1E-A718-4810-B123-5C0AB8DDFD47}" type="datetimeFigureOut">
              <a:rPr lang="nb-NO" smtClean="0"/>
              <a:t>07.12.2023</a:t>
            </a:fld>
            <a:endParaRPr lang="nb-NO"/>
          </a:p>
        </p:txBody>
      </p:sp>
      <p:sp>
        <p:nvSpPr>
          <p:cNvPr id="5" name="Plassholder for bunntekst 4">
            <a:extLst>
              <a:ext uri="{FF2B5EF4-FFF2-40B4-BE49-F238E27FC236}">
                <a16:creationId xmlns:a16="http://schemas.microsoft.com/office/drawing/2014/main" id="{10FAEB76-EAE6-48CA-A264-12F630C8289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0CAA68C-13F5-42AB-B68A-8767F79894A0}"/>
              </a:ext>
            </a:extLst>
          </p:cNvPr>
          <p:cNvSpPr>
            <a:spLocks noGrp="1"/>
          </p:cNvSpPr>
          <p:nvPr>
            <p:ph type="sldNum" sz="quarter" idx="12"/>
          </p:nvPr>
        </p:nvSpPr>
        <p:spPr/>
        <p:txBody>
          <a:bodyPr/>
          <a:lstStyle/>
          <a:p>
            <a:fld id="{DF53A8B8-DC15-4B37-AF93-4FB133DEE88B}" type="slidenum">
              <a:rPr lang="nb-NO" smtClean="0"/>
              <a:t>‹#›</a:t>
            </a:fld>
            <a:endParaRPr lang="nb-NO"/>
          </a:p>
        </p:txBody>
      </p:sp>
    </p:spTree>
    <p:extLst>
      <p:ext uri="{BB962C8B-B14F-4D97-AF65-F5344CB8AC3E}">
        <p14:creationId xmlns:p14="http://schemas.microsoft.com/office/powerpoint/2010/main" val="600141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0FAB66-430C-4400-BEC9-F8AEA422650D}"/>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678D5B64-453A-492E-AA33-79CE3F0694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5D34050A-4CD6-4131-90BD-7E812A32707A}"/>
              </a:ext>
            </a:extLst>
          </p:cNvPr>
          <p:cNvSpPr>
            <a:spLocks noGrp="1"/>
          </p:cNvSpPr>
          <p:nvPr>
            <p:ph type="dt" sz="half" idx="10"/>
          </p:nvPr>
        </p:nvSpPr>
        <p:spPr/>
        <p:txBody>
          <a:bodyPr/>
          <a:lstStyle/>
          <a:p>
            <a:fld id="{F1CA3E1E-A718-4810-B123-5C0AB8DDFD47}" type="datetimeFigureOut">
              <a:rPr lang="nb-NO" smtClean="0"/>
              <a:t>07.12.2023</a:t>
            </a:fld>
            <a:endParaRPr lang="nb-NO"/>
          </a:p>
        </p:txBody>
      </p:sp>
      <p:sp>
        <p:nvSpPr>
          <p:cNvPr id="5" name="Plassholder for bunntekst 4">
            <a:extLst>
              <a:ext uri="{FF2B5EF4-FFF2-40B4-BE49-F238E27FC236}">
                <a16:creationId xmlns:a16="http://schemas.microsoft.com/office/drawing/2014/main" id="{513F41B8-C724-40FD-A9E9-787712D9FC0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ECF2EA1-1F4A-4F92-9C9A-0BA7515BBE51}"/>
              </a:ext>
            </a:extLst>
          </p:cNvPr>
          <p:cNvSpPr>
            <a:spLocks noGrp="1"/>
          </p:cNvSpPr>
          <p:nvPr>
            <p:ph type="sldNum" sz="quarter" idx="12"/>
          </p:nvPr>
        </p:nvSpPr>
        <p:spPr/>
        <p:txBody>
          <a:bodyPr/>
          <a:lstStyle/>
          <a:p>
            <a:fld id="{DF53A8B8-DC15-4B37-AF93-4FB133DEE88B}" type="slidenum">
              <a:rPr lang="nb-NO" smtClean="0"/>
              <a:t>‹#›</a:t>
            </a:fld>
            <a:endParaRPr lang="nb-NO"/>
          </a:p>
        </p:txBody>
      </p:sp>
    </p:spTree>
    <p:extLst>
      <p:ext uri="{BB962C8B-B14F-4D97-AF65-F5344CB8AC3E}">
        <p14:creationId xmlns:p14="http://schemas.microsoft.com/office/powerpoint/2010/main" val="3176525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4CEECF-F7D7-4E0C-9A98-1AF93F4313A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4CBC9D5-2B2A-47E4-BC6C-174ECCDDDF8E}"/>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915C811-5228-47FF-A88C-BFE42308092B}"/>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3010BBE7-08FF-4BD5-8A7A-C52310AEB378}"/>
              </a:ext>
            </a:extLst>
          </p:cNvPr>
          <p:cNvSpPr>
            <a:spLocks noGrp="1"/>
          </p:cNvSpPr>
          <p:nvPr>
            <p:ph type="dt" sz="half" idx="10"/>
          </p:nvPr>
        </p:nvSpPr>
        <p:spPr/>
        <p:txBody>
          <a:bodyPr/>
          <a:lstStyle/>
          <a:p>
            <a:fld id="{F1CA3E1E-A718-4810-B123-5C0AB8DDFD47}" type="datetimeFigureOut">
              <a:rPr lang="nb-NO" smtClean="0"/>
              <a:t>07.12.2023</a:t>
            </a:fld>
            <a:endParaRPr lang="nb-NO"/>
          </a:p>
        </p:txBody>
      </p:sp>
      <p:sp>
        <p:nvSpPr>
          <p:cNvPr id="6" name="Plassholder for bunntekst 5">
            <a:extLst>
              <a:ext uri="{FF2B5EF4-FFF2-40B4-BE49-F238E27FC236}">
                <a16:creationId xmlns:a16="http://schemas.microsoft.com/office/drawing/2014/main" id="{9B9332FB-F321-458C-AB83-17996670798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AC7FD3D-3314-4DB6-B1E7-3C506B2A979E}"/>
              </a:ext>
            </a:extLst>
          </p:cNvPr>
          <p:cNvSpPr>
            <a:spLocks noGrp="1"/>
          </p:cNvSpPr>
          <p:nvPr>
            <p:ph type="sldNum" sz="quarter" idx="12"/>
          </p:nvPr>
        </p:nvSpPr>
        <p:spPr/>
        <p:txBody>
          <a:bodyPr/>
          <a:lstStyle/>
          <a:p>
            <a:fld id="{DF53A8B8-DC15-4B37-AF93-4FB133DEE88B}" type="slidenum">
              <a:rPr lang="nb-NO" smtClean="0"/>
              <a:t>‹#›</a:t>
            </a:fld>
            <a:endParaRPr lang="nb-NO"/>
          </a:p>
        </p:txBody>
      </p:sp>
    </p:spTree>
    <p:extLst>
      <p:ext uri="{BB962C8B-B14F-4D97-AF65-F5344CB8AC3E}">
        <p14:creationId xmlns:p14="http://schemas.microsoft.com/office/powerpoint/2010/main" val="2347168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2B4B04-D24F-49E1-8AB0-98E6713038AA}"/>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1DBEDDD-D226-4C9B-B20F-CDA87F713D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33CA65F3-F757-4240-ABAF-7EC1CAB063F3}"/>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7076D92-418A-4260-AE33-FF73561884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2995F058-B5D3-4920-9810-F571D5CE4708}"/>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C3797142-B58C-4B62-9DA8-BDB2B245BE67}"/>
              </a:ext>
            </a:extLst>
          </p:cNvPr>
          <p:cNvSpPr>
            <a:spLocks noGrp="1"/>
          </p:cNvSpPr>
          <p:nvPr>
            <p:ph type="dt" sz="half" idx="10"/>
          </p:nvPr>
        </p:nvSpPr>
        <p:spPr/>
        <p:txBody>
          <a:bodyPr/>
          <a:lstStyle/>
          <a:p>
            <a:fld id="{F1CA3E1E-A718-4810-B123-5C0AB8DDFD47}" type="datetimeFigureOut">
              <a:rPr lang="nb-NO" smtClean="0"/>
              <a:t>07.12.2023</a:t>
            </a:fld>
            <a:endParaRPr lang="nb-NO"/>
          </a:p>
        </p:txBody>
      </p:sp>
      <p:sp>
        <p:nvSpPr>
          <p:cNvPr id="8" name="Plassholder for bunntekst 7">
            <a:extLst>
              <a:ext uri="{FF2B5EF4-FFF2-40B4-BE49-F238E27FC236}">
                <a16:creationId xmlns:a16="http://schemas.microsoft.com/office/drawing/2014/main" id="{4A56F0AD-B3EE-4F91-B7B3-124686AB72E4}"/>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E9DB80DE-FA30-47BA-ADC9-1B745B3013AB}"/>
              </a:ext>
            </a:extLst>
          </p:cNvPr>
          <p:cNvSpPr>
            <a:spLocks noGrp="1"/>
          </p:cNvSpPr>
          <p:nvPr>
            <p:ph type="sldNum" sz="quarter" idx="12"/>
          </p:nvPr>
        </p:nvSpPr>
        <p:spPr/>
        <p:txBody>
          <a:bodyPr/>
          <a:lstStyle/>
          <a:p>
            <a:fld id="{DF53A8B8-DC15-4B37-AF93-4FB133DEE88B}" type="slidenum">
              <a:rPr lang="nb-NO" smtClean="0"/>
              <a:t>‹#›</a:t>
            </a:fld>
            <a:endParaRPr lang="nb-NO"/>
          </a:p>
        </p:txBody>
      </p:sp>
    </p:spTree>
    <p:extLst>
      <p:ext uri="{BB962C8B-B14F-4D97-AF65-F5344CB8AC3E}">
        <p14:creationId xmlns:p14="http://schemas.microsoft.com/office/powerpoint/2010/main" val="3106513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6A3853-EF9C-482F-B2B7-A2BA6546BD0A}"/>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B0E24D63-D832-4DE0-9588-0568B3AC1EE0}"/>
              </a:ext>
            </a:extLst>
          </p:cNvPr>
          <p:cNvSpPr>
            <a:spLocks noGrp="1"/>
          </p:cNvSpPr>
          <p:nvPr>
            <p:ph type="dt" sz="half" idx="10"/>
          </p:nvPr>
        </p:nvSpPr>
        <p:spPr/>
        <p:txBody>
          <a:bodyPr/>
          <a:lstStyle/>
          <a:p>
            <a:fld id="{F1CA3E1E-A718-4810-B123-5C0AB8DDFD47}" type="datetimeFigureOut">
              <a:rPr lang="nb-NO" smtClean="0"/>
              <a:t>07.12.2023</a:t>
            </a:fld>
            <a:endParaRPr lang="nb-NO"/>
          </a:p>
        </p:txBody>
      </p:sp>
      <p:sp>
        <p:nvSpPr>
          <p:cNvPr id="4" name="Plassholder for bunntekst 3">
            <a:extLst>
              <a:ext uri="{FF2B5EF4-FFF2-40B4-BE49-F238E27FC236}">
                <a16:creationId xmlns:a16="http://schemas.microsoft.com/office/drawing/2014/main" id="{72888596-6789-42EA-B595-EE6479DF6B4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22E9C9A7-74C7-4472-B90D-20F2BA68F3BE}"/>
              </a:ext>
            </a:extLst>
          </p:cNvPr>
          <p:cNvSpPr>
            <a:spLocks noGrp="1"/>
          </p:cNvSpPr>
          <p:nvPr>
            <p:ph type="sldNum" sz="quarter" idx="12"/>
          </p:nvPr>
        </p:nvSpPr>
        <p:spPr/>
        <p:txBody>
          <a:bodyPr/>
          <a:lstStyle/>
          <a:p>
            <a:fld id="{DF53A8B8-DC15-4B37-AF93-4FB133DEE88B}" type="slidenum">
              <a:rPr lang="nb-NO" smtClean="0"/>
              <a:t>‹#›</a:t>
            </a:fld>
            <a:endParaRPr lang="nb-NO"/>
          </a:p>
        </p:txBody>
      </p:sp>
    </p:spTree>
    <p:extLst>
      <p:ext uri="{BB962C8B-B14F-4D97-AF65-F5344CB8AC3E}">
        <p14:creationId xmlns:p14="http://schemas.microsoft.com/office/powerpoint/2010/main" val="18170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EA3034CF-3F3A-4997-8DD3-EBF7FDB8AD46}"/>
              </a:ext>
            </a:extLst>
          </p:cNvPr>
          <p:cNvSpPr>
            <a:spLocks noGrp="1"/>
          </p:cNvSpPr>
          <p:nvPr>
            <p:ph type="dt" sz="half" idx="10"/>
          </p:nvPr>
        </p:nvSpPr>
        <p:spPr/>
        <p:txBody>
          <a:bodyPr/>
          <a:lstStyle/>
          <a:p>
            <a:fld id="{F1CA3E1E-A718-4810-B123-5C0AB8DDFD47}" type="datetimeFigureOut">
              <a:rPr lang="nb-NO" smtClean="0"/>
              <a:t>07.12.2023</a:t>
            </a:fld>
            <a:endParaRPr lang="nb-NO"/>
          </a:p>
        </p:txBody>
      </p:sp>
      <p:sp>
        <p:nvSpPr>
          <p:cNvPr id="3" name="Plassholder for bunntekst 2">
            <a:extLst>
              <a:ext uri="{FF2B5EF4-FFF2-40B4-BE49-F238E27FC236}">
                <a16:creationId xmlns:a16="http://schemas.microsoft.com/office/drawing/2014/main" id="{9EF0D925-DE69-45D6-8674-8CE7ADF2E371}"/>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4278A8DE-B90F-41D8-8EA9-FD04F3174929}"/>
              </a:ext>
            </a:extLst>
          </p:cNvPr>
          <p:cNvSpPr>
            <a:spLocks noGrp="1"/>
          </p:cNvSpPr>
          <p:nvPr>
            <p:ph type="sldNum" sz="quarter" idx="12"/>
          </p:nvPr>
        </p:nvSpPr>
        <p:spPr/>
        <p:txBody>
          <a:bodyPr/>
          <a:lstStyle/>
          <a:p>
            <a:fld id="{DF53A8B8-DC15-4B37-AF93-4FB133DEE88B}" type="slidenum">
              <a:rPr lang="nb-NO" smtClean="0"/>
              <a:t>‹#›</a:t>
            </a:fld>
            <a:endParaRPr lang="nb-NO"/>
          </a:p>
        </p:txBody>
      </p:sp>
    </p:spTree>
    <p:extLst>
      <p:ext uri="{BB962C8B-B14F-4D97-AF65-F5344CB8AC3E}">
        <p14:creationId xmlns:p14="http://schemas.microsoft.com/office/powerpoint/2010/main" val="284712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95230D-22B5-4D8C-B61C-46DD2AEAD26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1F8A8E2B-BAE2-40FD-95ED-9F79656972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D2E5A14-E9A0-438B-9470-E7B817A3EA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48AF1AD-4C54-40AB-AF42-3E837ACD2CDB}"/>
              </a:ext>
            </a:extLst>
          </p:cNvPr>
          <p:cNvSpPr>
            <a:spLocks noGrp="1"/>
          </p:cNvSpPr>
          <p:nvPr>
            <p:ph type="dt" sz="half" idx="10"/>
          </p:nvPr>
        </p:nvSpPr>
        <p:spPr/>
        <p:txBody>
          <a:bodyPr/>
          <a:lstStyle/>
          <a:p>
            <a:fld id="{F1CA3E1E-A718-4810-B123-5C0AB8DDFD47}" type="datetimeFigureOut">
              <a:rPr lang="nb-NO" smtClean="0"/>
              <a:t>07.12.2023</a:t>
            </a:fld>
            <a:endParaRPr lang="nb-NO"/>
          </a:p>
        </p:txBody>
      </p:sp>
      <p:sp>
        <p:nvSpPr>
          <p:cNvPr id="6" name="Plassholder for bunntekst 5">
            <a:extLst>
              <a:ext uri="{FF2B5EF4-FFF2-40B4-BE49-F238E27FC236}">
                <a16:creationId xmlns:a16="http://schemas.microsoft.com/office/drawing/2014/main" id="{CF87A7B3-59D0-4D47-944C-92A03934A67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C09E39C-465A-4F4D-B225-53D0124D193B}"/>
              </a:ext>
            </a:extLst>
          </p:cNvPr>
          <p:cNvSpPr>
            <a:spLocks noGrp="1"/>
          </p:cNvSpPr>
          <p:nvPr>
            <p:ph type="sldNum" sz="quarter" idx="12"/>
          </p:nvPr>
        </p:nvSpPr>
        <p:spPr/>
        <p:txBody>
          <a:bodyPr/>
          <a:lstStyle/>
          <a:p>
            <a:fld id="{DF53A8B8-DC15-4B37-AF93-4FB133DEE88B}" type="slidenum">
              <a:rPr lang="nb-NO" smtClean="0"/>
              <a:t>‹#›</a:t>
            </a:fld>
            <a:endParaRPr lang="nb-NO"/>
          </a:p>
        </p:txBody>
      </p:sp>
    </p:spTree>
    <p:extLst>
      <p:ext uri="{BB962C8B-B14F-4D97-AF65-F5344CB8AC3E}">
        <p14:creationId xmlns:p14="http://schemas.microsoft.com/office/powerpoint/2010/main" val="2783005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258283-A742-48B6-BD40-4382BE8D9D5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6479EDC4-68FF-437D-B01C-153F673ABB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6ADE4AD8-4DA6-411B-85F2-BAA9C00658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08BDC48-A6CE-43CC-B7D8-B34ED48EAD86}"/>
              </a:ext>
            </a:extLst>
          </p:cNvPr>
          <p:cNvSpPr>
            <a:spLocks noGrp="1"/>
          </p:cNvSpPr>
          <p:nvPr>
            <p:ph type="dt" sz="half" idx="10"/>
          </p:nvPr>
        </p:nvSpPr>
        <p:spPr/>
        <p:txBody>
          <a:bodyPr/>
          <a:lstStyle/>
          <a:p>
            <a:fld id="{F1CA3E1E-A718-4810-B123-5C0AB8DDFD47}" type="datetimeFigureOut">
              <a:rPr lang="nb-NO" smtClean="0"/>
              <a:t>07.12.2023</a:t>
            </a:fld>
            <a:endParaRPr lang="nb-NO"/>
          </a:p>
        </p:txBody>
      </p:sp>
      <p:sp>
        <p:nvSpPr>
          <p:cNvPr id="6" name="Plassholder for bunntekst 5">
            <a:extLst>
              <a:ext uri="{FF2B5EF4-FFF2-40B4-BE49-F238E27FC236}">
                <a16:creationId xmlns:a16="http://schemas.microsoft.com/office/drawing/2014/main" id="{52322EEC-9979-4EEC-BB0B-4859BBBE621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3AA8441-4E5B-4929-999A-29087597E2F8}"/>
              </a:ext>
            </a:extLst>
          </p:cNvPr>
          <p:cNvSpPr>
            <a:spLocks noGrp="1"/>
          </p:cNvSpPr>
          <p:nvPr>
            <p:ph type="sldNum" sz="quarter" idx="12"/>
          </p:nvPr>
        </p:nvSpPr>
        <p:spPr/>
        <p:txBody>
          <a:bodyPr/>
          <a:lstStyle/>
          <a:p>
            <a:fld id="{DF53A8B8-DC15-4B37-AF93-4FB133DEE88B}" type="slidenum">
              <a:rPr lang="nb-NO" smtClean="0"/>
              <a:t>‹#›</a:t>
            </a:fld>
            <a:endParaRPr lang="nb-NO"/>
          </a:p>
        </p:txBody>
      </p:sp>
    </p:spTree>
    <p:extLst>
      <p:ext uri="{BB962C8B-B14F-4D97-AF65-F5344CB8AC3E}">
        <p14:creationId xmlns:p14="http://schemas.microsoft.com/office/powerpoint/2010/main" val="158369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4C76CFEF-A638-49DF-A1E1-999DE3635F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6CC5DCB-55E0-44F2-A06E-0F350CEDE9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CF546F7-D2C6-47E2-BAE4-9617EC0489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A3E1E-A718-4810-B123-5C0AB8DDFD47}" type="datetimeFigureOut">
              <a:rPr lang="nb-NO" smtClean="0"/>
              <a:t>07.12.2023</a:t>
            </a:fld>
            <a:endParaRPr lang="nb-NO"/>
          </a:p>
        </p:txBody>
      </p:sp>
      <p:sp>
        <p:nvSpPr>
          <p:cNvPr id="5" name="Plassholder for bunntekst 4">
            <a:extLst>
              <a:ext uri="{FF2B5EF4-FFF2-40B4-BE49-F238E27FC236}">
                <a16:creationId xmlns:a16="http://schemas.microsoft.com/office/drawing/2014/main" id="{43C07E61-900C-42E0-80EA-8484AB6C45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1E92E4A1-E7D3-4A3F-91EB-7C5E44109D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3A8B8-DC15-4B37-AF93-4FB133DEE88B}" type="slidenum">
              <a:rPr lang="nb-NO" smtClean="0"/>
              <a:t>‹#›</a:t>
            </a:fld>
            <a:endParaRPr lang="nb-NO"/>
          </a:p>
        </p:txBody>
      </p:sp>
    </p:spTree>
    <p:extLst>
      <p:ext uri="{BB962C8B-B14F-4D97-AF65-F5344CB8AC3E}">
        <p14:creationId xmlns:p14="http://schemas.microsoft.com/office/powerpoint/2010/main" val="912126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norgeshistorie.no/vikingtid/0813-landet-blir-kristnet.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no.wikipedia.org/wiki/Trundholmsvognen"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ED66E616-0087-4228-85E1-FE2CFD178329}"/>
              </a:ext>
            </a:extLst>
          </p:cNvPr>
          <p:cNvPicPr>
            <a:picLocks noChangeAspect="1"/>
          </p:cNvPicPr>
          <p:nvPr/>
        </p:nvPicPr>
        <p:blipFill rotWithShape="1">
          <a:blip r:embed="rId2"/>
          <a:srcRect b="1316"/>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tel 1">
            <a:extLst>
              <a:ext uri="{FF2B5EF4-FFF2-40B4-BE49-F238E27FC236}">
                <a16:creationId xmlns:a16="http://schemas.microsoft.com/office/drawing/2014/main" id="{266465BD-BB70-44E4-93F6-4910F5F48A17}"/>
              </a:ext>
            </a:extLst>
          </p:cNvPr>
          <p:cNvSpPr>
            <a:spLocks noGrp="1"/>
          </p:cNvSpPr>
          <p:nvPr>
            <p:ph type="ctrTitle"/>
          </p:nvPr>
        </p:nvSpPr>
        <p:spPr>
          <a:xfrm>
            <a:off x="8022021" y="3231931"/>
            <a:ext cx="3852041" cy="1834056"/>
          </a:xfrm>
        </p:spPr>
        <p:txBody>
          <a:bodyPr>
            <a:normAutofit/>
          </a:bodyPr>
          <a:lstStyle/>
          <a:p>
            <a:r>
              <a:rPr lang="nb-NO" sz="4000"/>
              <a:t>Norrøn mytelogi</a:t>
            </a:r>
            <a:br>
              <a:rPr lang="nb-NO" sz="4000"/>
            </a:br>
            <a:r>
              <a:rPr lang="nb-NO" sz="4000"/>
              <a:t>Kristendom innføring i Norge</a:t>
            </a:r>
          </a:p>
        </p:txBody>
      </p:sp>
      <p:sp>
        <p:nvSpPr>
          <p:cNvPr id="3" name="Undertittel 2">
            <a:extLst>
              <a:ext uri="{FF2B5EF4-FFF2-40B4-BE49-F238E27FC236}">
                <a16:creationId xmlns:a16="http://schemas.microsoft.com/office/drawing/2014/main" id="{8FCF58F0-BAFC-4535-8F97-4EEDAACA9B49}"/>
              </a:ext>
            </a:extLst>
          </p:cNvPr>
          <p:cNvSpPr>
            <a:spLocks noGrp="1"/>
          </p:cNvSpPr>
          <p:nvPr>
            <p:ph type="subTitle" idx="1"/>
          </p:nvPr>
        </p:nvSpPr>
        <p:spPr>
          <a:xfrm>
            <a:off x="7782910" y="5242675"/>
            <a:ext cx="4330262" cy="683284"/>
          </a:xfrm>
        </p:spPr>
        <p:txBody>
          <a:bodyPr>
            <a:normAutofit/>
          </a:bodyPr>
          <a:lstStyle/>
          <a:p>
            <a:endParaRPr lang="nb-NO" sz="2000"/>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520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D9BE096-FCAD-4C61-966D-E0B6295F5AE6}"/>
              </a:ext>
            </a:extLst>
          </p:cNvPr>
          <p:cNvSpPr>
            <a:spLocks noGrp="1"/>
          </p:cNvSpPr>
          <p:nvPr>
            <p:ph type="title"/>
          </p:nvPr>
        </p:nvSpPr>
        <p:spPr>
          <a:xfrm>
            <a:off x="4654296" y="329184"/>
            <a:ext cx="6894576" cy="1783080"/>
          </a:xfrm>
        </p:spPr>
        <p:txBody>
          <a:bodyPr anchor="b">
            <a:normAutofit/>
          </a:bodyPr>
          <a:lstStyle/>
          <a:p>
            <a:endParaRPr lang="nb-NO" sz="5400"/>
          </a:p>
        </p:txBody>
      </p:sp>
      <p:pic>
        <p:nvPicPr>
          <p:cNvPr id="9220" name="Picture 4" descr="Kristning Av Landet - Historien om Norge">
            <a:extLst>
              <a:ext uri="{FF2B5EF4-FFF2-40B4-BE49-F238E27FC236}">
                <a16:creationId xmlns:a16="http://schemas.microsoft.com/office/drawing/2014/main" id="{8CEF754F-6E13-43CC-8D5D-848C24EB35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69" b="10902"/>
          <a:stretch/>
        </p:blipFill>
        <p:spPr bwMode="auto">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a:noFill/>
          <a:extLst>
            <a:ext uri="{909E8E84-426E-40DD-AFC4-6F175D3DCCD1}">
              <a14:hiddenFill xmlns:a14="http://schemas.microsoft.com/office/drawing/2010/main">
                <a:solidFill>
                  <a:srgbClr val="FFFFFF"/>
                </a:solidFill>
              </a14:hiddenFill>
            </a:ext>
          </a:extLst>
        </p:spPr>
      </p:pic>
      <p:sp>
        <p:nvSpPr>
          <p:cNvPr id="75"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Kilder til kristningen av Norge - Norgeshistorie">
            <a:extLst>
              <a:ext uri="{FF2B5EF4-FFF2-40B4-BE49-F238E27FC236}">
                <a16:creationId xmlns:a16="http://schemas.microsoft.com/office/drawing/2014/main" id="{8899A81E-06C1-4AD4-9B91-50EEF95660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149" r="3" b="10533"/>
          <a:stretch/>
        </p:blipFill>
        <p:spPr bwMode="auto">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a:noFill/>
          <a:extLst>
            <a:ext uri="{909E8E84-426E-40DD-AFC4-6F175D3DCCD1}">
              <a14:hiddenFill xmlns:a14="http://schemas.microsoft.com/office/drawing/2010/main">
                <a:solidFill>
                  <a:srgbClr val="FFFFFF"/>
                </a:solidFill>
              </a14:hiddenFill>
            </a:ext>
          </a:extLst>
        </p:spPr>
      </p:pic>
      <p:sp>
        <p:nvSpPr>
          <p:cNvPr id="3" name="Plassholder for innhold 2">
            <a:extLst>
              <a:ext uri="{FF2B5EF4-FFF2-40B4-BE49-F238E27FC236}">
                <a16:creationId xmlns:a16="http://schemas.microsoft.com/office/drawing/2014/main" id="{F935F41B-3B0F-41D1-B12B-D77428FD51B4}"/>
              </a:ext>
            </a:extLst>
          </p:cNvPr>
          <p:cNvSpPr>
            <a:spLocks noGrp="1"/>
          </p:cNvSpPr>
          <p:nvPr>
            <p:ph idx="1"/>
          </p:nvPr>
        </p:nvSpPr>
        <p:spPr>
          <a:xfrm>
            <a:off x="4654296" y="2706624"/>
            <a:ext cx="6894576" cy="3483864"/>
          </a:xfrm>
        </p:spPr>
        <p:txBody>
          <a:bodyPr>
            <a:normAutofit/>
          </a:bodyPr>
          <a:lstStyle/>
          <a:p>
            <a:pPr fontAlgn="base"/>
            <a:r>
              <a:rPr lang="nb-NO" sz="2200"/>
              <a:t>Den nye religionen kunne også brukes for å skape et religiøst fellesskap hvor kongen inntok den øverste posisjonen. Han ble kirkens leder og knyttet slik sammen verdslig og åndelig makt.</a:t>
            </a:r>
          </a:p>
        </p:txBody>
      </p:sp>
    </p:spTree>
    <p:extLst>
      <p:ext uri="{BB962C8B-B14F-4D97-AF65-F5344CB8AC3E}">
        <p14:creationId xmlns:p14="http://schemas.microsoft.com/office/powerpoint/2010/main" val="2681038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2D1108-9174-4601-A48E-333398E220C2}"/>
              </a:ext>
            </a:extLst>
          </p:cNvPr>
          <p:cNvSpPr>
            <a:spLocks noGrp="1"/>
          </p:cNvSpPr>
          <p:nvPr>
            <p:ph type="title"/>
          </p:nvPr>
        </p:nvSpPr>
        <p:spPr>
          <a:xfrm>
            <a:off x="572493" y="238539"/>
            <a:ext cx="11018520" cy="1434415"/>
          </a:xfrm>
        </p:spPr>
        <p:txBody>
          <a:bodyPr anchor="b">
            <a:normAutofit/>
          </a:bodyPr>
          <a:lstStyle/>
          <a:p>
            <a:r>
              <a:rPr lang="nb-NO" sz="5400"/>
              <a:t>Kirke og konge</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943F5C8E-EDC1-4940-B33A-B61E77F3BF3B}"/>
              </a:ext>
            </a:extLst>
          </p:cNvPr>
          <p:cNvSpPr>
            <a:spLocks noGrp="1"/>
          </p:cNvSpPr>
          <p:nvPr>
            <p:ph idx="1"/>
          </p:nvPr>
        </p:nvSpPr>
        <p:spPr>
          <a:xfrm>
            <a:off x="572493" y="2071316"/>
            <a:ext cx="6713552" cy="4119172"/>
          </a:xfrm>
        </p:spPr>
        <p:txBody>
          <a:bodyPr anchor="t">
            <a:normAutofit/>
          </a:bodyPr>
          <a:lstStyle/>
          <a:p>
            <a:pPr fontAlgn="base"/>
            <a:r>
              <a:rPr lang="nb-NO" sz="1900"/>
              <a:t>For kirken var et samarbeid med kongemakten viktig. For å få framgang måt­te den tilpasse seg kongemaktens behov. Kongen sikret kirken øko­no­misk gjennom donasjoner og politisk ved å sørge for fred.</a:t>
            </a:r>
          </a:p>
          <a:p>
            <a:pPr fontAlgn="base"/>
            <a:r>
              <a:rPr lang="nb-NO" sz="1900"/>
              <a:t>Men viktigst av alt: Kongedømmet var Guds styringsform. Dermed skulle kirken støtte og kjempe for den. Det er mye som tyder på at kong Harald Hårfagre og hans sønner kjente til de fordelene som samarbeidet med kirken kunne gi. Harald Hårfagre sendte sin sønn, Håkon, til oppfostring hos kong Adalstein i England på be­gyn­n­el­sen av 900-tallet, vel vitende at han ville returnere som kristen.</a:t>
            </a:r>
          </a:p>
          <a:p>
            <a:pPr fontAlgn="base"/>
            <a:r>
              <a:rPr lang="nb-NO" sz="1900"/>
              <a:t>Håkon ble sterkt preget av oppholdet i Wessex i England. Etter at han ble konge i Norge, fremmet han kirkens sak og fikk engelske geistlige til landet.</a:t>
            </a:r>
          </a:p>
          <a:p>
            <a:endParaRPr lang="nb-NO" sz="1900"/>
          </a:p>
        </p:txBody>
      </p:sp>
      <p:pic>
        <p:nvPicPr>
          <p:cNvPr id="4" name="Bilde 3">
            <a:extLst>
              <a:ext uri="{FF2B5EF4-FFF2-40B4-BE49-F238E27FC236}">
                <a16:creationId xmlns:a16="http://schemas.microsoft.com/office/drawing/2014/main" id="{46B50A67-551D-4527-99F3-CB80BC140000}"/>
              </a:ext>
            </a:extLst>
          </p:cNvPr>
          <p:cNvPicPr>
            <a:picLocks noChangeAspect="1"/>
          </p:cNvPicPr>
          <p:nvPr/>
        </p:nvPicPr>
        <p:blipFill rotWithShape="1">
          <a:blip r:embed="rId2"/>
          <a:srcRect l="14161" r="31964"/>
          <a:stretch/>
        </p:blipFill>
        <p:spPr>
          <a:xfrm>
            <a:off x="7675658" y="2093976"/>
            <a:ext cx="3941064" cy="4096512"/>
          </a:xfrm>
          <a:prstGeom prst="rect">
            <a:avLst/>
          </a:prstGeom>
        </p:spPr>
      </p:pic>
    </p:spTree>
    <p:extLst>
      <p:ext uri="{BB962C8B-B14F-4D97-AF65-F5344CB8AC3E}">
        <p14:creationId xmlns:p14="http://schemas.microsoft.com/office/powerpoint/2010/main" val="1870146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02449AE-3E9A-406C-BD7A-320099F0B76A}"/>
              </a:ext>
            </a:extLst>
          </p:cNvPr>
          <p:cNvSpPr>
            <a:spLocks noGrp="1"/>
          </p:cNvSpPr>
          <p:nvPr>
            <p:ph type="title"/>
          </p:nvPr>
        </p:nvSpPr>
        <p:spPr>
          <a:xfrm>
            <a:off x="572493" y="238539"/>
            <a:ext cx="11018520" cy="1434415"/>
          </a:xfrm>
        </p:spPr>
        <p:txBody>
          <a:bodyPr anchor="b">
            <a:normAutofit/>
          </a:bodyPr>
          <a:lstStyle/>
          <a:p>
            <a:r>
              <a:rPr lang="nb-NO" sz="4600"/>
              <a:t>Kristendommen brer seg utover på 900 tallet</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7234F263-C25F-421E-8414-00EE9886D77A}"/>
              </a:ext>
            </a:extLst>
          </p:cNvPr>
          <p:cNvSpPr>
            <a:spLocks noGrp="1"/>
          </p:cNvSpPr>
          <p:nvPr>
            <p:ph idx="1"/>
          </p:nvPr>
        </p:nvSpPr>
        <p:spPr>
          <a:xfrm>
            <a:off x="572493" y="2071316"/>
            <a:ext cx="6713552" cy="4119172"/>
          </a:xfrm>
        </p:spPr>
        <p:txBody>
          <a:bodyPr anchor="t">
            <a:normAutofit/>
          </a:bodyPr>
          <a:lstStyle/>
          <a:p>
            <a:pPr fontAlgn="base"/>
            <a:r>
              <a:rPr lang="nb-NO" sz="1900"/>
              <a:t>Håkon brukte aldri sverdet i kampen for den nye religionen i Norge, og dette var i tråd med angelsaksisk tradisjon. Sagaene forteller at Håkons krist­nings­for­søk stoppet opp i Trøndelag, hvor bøndene på Mære tvang ham til å delta i et blot og han måtte bøye seg for deres krav om å få fort­sette å dyrke de gamle gudene.</a:t>
            </a:r>
          </a:p>
          <a:p>
            <a:pPr fontAlgn="base"/>
            <a:r>
              <a:rPr lang="nb-NO" sz="1900"/>
              <a:t>Gravskikken tyder på at kristendommen likevel bredte seg blant folk på slut­ten av 900-tallet. Det er en kraftig nedgang i antallet hedenske gravfunn i enkelte områder, som i Vestfold. Religionsskiftet er en sannsynlig årsak.</a:t>
            </a:r>
          </a:p>
          <a:p>
            <a:pPr fontAlgn="base"/>
            <a:r>
              <a:rPr lang="nb-NO" sz="1900"/>
              <a:t>På Veøya i Romsdal er det funnet spor etter en kristen kirkegård fra 900-tallet. Der er det også funnet spor etter det som kan være den eldste kirken i Norge. Den kan ha blitt bygget på Håkons tid.</a:t>
            </a:r>
          </a:p>
          <a:p>
            <a:endParaRPr lang="nb-NO" sz="1900"/>
          </a:p>
        </p:txBody>
      </p:sp>
      <p:pic>
        <p:nvPicPr>
          <p:cNvPr id="4" name="Bilde 3">
            <a:extLst>
              <a:ext uri="{FF2B5EF4-FFF2-40B4-BE49-F238E27FC236}">
                <a16:creationId xmlns:a16="http://schemas.microsoft.com/office/drawing/2014/main" id="{FF6341EF-EDDB-400A-8C78-F5BD512B37AE}"/>
              </a:ext>
            </a:extLst>
          </p:cNvPr>
          <p:cNvPicPr>
            <a:picLocks noChangeAspect="1"/>
          </p:cNvPicPr>
          <p:nvPr/>
        </p:nvPicPr>
        <p:blipFill rotWithShape="1">
          <a:blip r:embed="rId2"/>
          <a:srcRect l="15255" r="13313"/>
          <a:stretch/>
        </p:blipFill>
        <p:spPr>
          <a:xfrm>
            <a:off x="7675658" y="2093976"/>
            <a:ext cx="3941064" cy="4096512"/>
          </a:xfrm>
          <a:prstGeom prst="rect">
            <a:avLst/>
          </a:prstGeom>
        </p:spPr>
      </p:pic>
    </p:spTree>
    <p:extLst>
      <p:ext uri="{BB962C8B-B14F-4D97-AF65-F5344CB8AC3E}">
        <p14:creationId xmlns:p14="http://schemas.microsoft.com/office/powerpoint/2010/main" val="2890390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685AEE2-3896-4E1A-BE71-E32986B7F88F}"/>
              </a:ext>
            </a:extLst>
          </p:cNvPr>
          <p:cNvSpPr>
            <a:spLocks noGrp="1"/>
          </p:cNvSpPr>
          <p:nvPr>
            <p:ph type="title"/>
          </p:nvPr>
        </p:nvSpPr>
        <p:spPr>
          <a:xfrm>
            <a:off x="5297762" y="329184"/>
            <a:ext cx="6251110" cy="1783080"/>
          </a:xfrm>
        </p:spPr>
        <p:txBody>
          <a:bodyPr vert="horz" lIns="91440" tIns="45720" rIns="91440" bIns="45720" rtlCol="0" anchor="b">
            <a:normAutofit/>
          </a:bodyPr>
          <a:lstStyle/>
          <a:p>
            <a:endParaRPr lang="en-US" sz="5400"/>
          </a:p>
        </p:txBody>
      </p:sp>
      <p:pic>
        <p:nvPicPr>
          <p:cNvPr id="5122" name="Picture 2" descr="Et bilde som inneholder tekst&#10;&#10;Automatisk generert beskrivelse">
            <a:extLst>
              <a:ext uri="{FF2B5EF4-FFF2-40B4-BE49-F238E27FC236}">
                <a16:creationId xmlns:a16="http://schemas.microsoft.com/office/drawing/2014/main" id="{1B9B8205-0288-4EFC-B298-191EE43EA96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509" r="-1" b="34266"/>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ktangel 3">
            <a:extLst>
              <a:ext uri="{FF2B5EF4-FFF2-40B4-BE49-F238E27FC236}">
                <a16:creationId xmlns:a16="http://schemas.microsoft.com/office/drawing/2014/main" id="{ADD17ABE-82AB-4D59-BA6A-A97EAE90F844}"/>
              </a:ext>
            </a:extLst>
          </p:cNvPr>
          <p:cNvSpPr/>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err="1"/>
              <a:t>På</a:t>
            </a:r>
            <a:r>
              <a:rPr lang="en-US" sz="2200" dirty="0"/>
              <a:t> </a:t>
            </a:r>
            <a:r>
              <a:rPr lang="en-US" sz="2200" dirty="0" err="1"/>
              <a:t>Kuløy</a:t>
            </a:r>
            <a:r>
              <a:rPr lang="en-US" sz="2200" dirty="0"/>
              <a:t> </a:t>
            </a:r>
            <a:r>
              <a:rPr lang="en-US" sz="2200" dirty="0" err="1"/>
              <a:t>på</a:t>
            </a:r>
            <a:r>
              <a:rPr lang="en-US" sz="2200" dirty="0"/>
              <a:t> </a:t>
            </a:r>
            <a:r>
              <a:rPr lang="en-US" sz="2200" dirty="0" err="1"/>
              <a:t>Nordmøre</a:t>
            </a:r>
            <a:r>
              <a:rPr lang="en-US" sz="2200" dirty="0"/>
              <a:t> </a:t>
            </a:r>
            <a:r>
              <a:rPr lang="en-US" sz="2200" dirty="0" err="1"/>
              <a:t>er</a:t>
            </a:r>
            <a:r>
              <a:rPr lang="en-US" sz="2200" dirty="0"/>
              <a:t> det </a:t>
            </a:r>
            <a:r>
              <a:rPr lang="en-US" sz="2200" dirty="0" err="1"/>
              <a:t>funnet</a:t>
            </a:r>
            <a:r>
              <a:rPr lang="en-US" sz="2200" dirty="0"/>
              <a:t> </a:t>
            </a:r>
            <a:r>
              <a:rPr lang="en-US" sz="2200" dirty="0" err="1"/>
              <a:t>en</a:t>
            </a:r>
            <a:r>
              <a:rPr lang="en-US" sz="2200" dirty="0"/>
              <a:t> </a:t>
            </a:r>
            <a:r>
              <a:rPr lang="en-US" sz="2200" dirty="0" err="1"/>
              <a:t>runestein</a:t>
            </a:r>
            <a:r>
              <a:rPr lang="en-US" sz="2200" dirty="0"/>
              <a:t> </a:t>
            </a:r>
            <a:r>
              <a:rPr lang="en-US" sz="2200" dirty="0" err="1"/>
              <a:t>som</a:t>
            </a:r>
            <a:r>
              <a:rPr lang="en-US" sz="2200" dirty="0"/>
              <a:t> </a:t>
            </a:r>
            <a:r>
              <a:rPr lang="en-US" sz="2200" dirty="0" err="1"/>
              <a:t>beskriver</a:t>
            </a:r>
            <a:r>
              <a:rPr lang="en-US" sz="2200" dirty="0"/>
              <a:t> </a:t>
            </a:r>
            <a:r>
              <a:rPr lang="en-US" sz="2200" dirty="0" err="1"/>
              <a:t>kristningsprosessen</a:t>
            </a:r>
            <a:r>
              <a:rPr lang="en-US" sz="2200" dirty="0"/>
              <a:t>. </a:t>
            </a:r>
            <a:r>
              <a:rPr lang="en-US" sz="2200" dirty="0" err="1"/>
              <a:t>Inskripsjonen</a:t>
            </a:r>
            <a:r>
              <a:rPr lang="en-US" sz="2200" dirty="0"/>
              <a:t> </a:t>
            </a:r>
            <a:r>
              <a:rPr lang="en-US" sz="2200" dirty="0" err="1"/>
              <a:t>regnes</a:t>
            </a:r>
            <a:r>
              <a:rPr lang="en-US" sz="2200" dirty="0"/>
              <a:t> </a:t>
            </a:r>
            <a:r>
              <a:rPr lang="en-US" sz="2200" dirty="0" err="1"/>
              <a:t>som</a:t>
            </a:r>
            <a:r>
              <a:rPr lang="en-US" sz="2200" dirty="0"/>
              <a:t> et </a:t>
            </a:r>
            <a:r>
              <a:rPr lang="en-US" sz="2200" dirty="0" err="1"/>
              <a:t>propagandaskrift</a:t>
            </a:r>
            <a:r>
              <a:rPr lang="en-US" sz="2200" dirty="0"/>
              <a:t> for </a:t>
            </a:r>
            <a:r>
              <a:rPr lang="en-US" sz="2200" dirty="0" err="1"/>
              <a:t>kristendommen</a:t>
            </a:r>
            <a:r>
              <a:rPr lang="en-US" sz="2200" dirty="0"/>
              <a:t> og </a:t>
            </a:r>
            <a:r>
              <a:rPr lang="en-US" sz="2200" dirty="0" err="1"/>
              <a:t>sier</a:t>
            </a:r>
            <a:r>
              <a:rPr lang="en-US" sz="2200" dirty="0"/>
              <a:t>: «</a:t>
            </a:r>
            <a:r>
              <a:rPr lang="en-US" sz="2200" dirty="0" err="1"/>
              <a:t>Tolv</a:t>
            </a:r>
            <a:r>
              <a:rPr lang="en-US" sz="2200" dirty="0"/>
              <a:t> </a:t>
            </a:r>
            <a:r>
              <a:rPr lang="en-US" sz="2200" dirty="0" err="1"/>
              <a:t>vintre</a:t>
            </a:r>
            <a:r>
              <a:rPr lang="en-US" sz="2200" dirty="0"/>
              <a:t> </a:t>
            </a:r>
            <a:r>
              <a:rPr lang="en-US" sz="2200" dirty="0" err="1"/>
              <a:t>hadde</a:t>
            </a:r>
            <a:r>
              <a:rPr lang="en-US" sz="2200" dirty="0"/>
              <a:t> </a:t>
            </a:r>
            <a:r>
              <a:rPr lang="en-US" sz="2200" dirty="0" err="1"/>
              <a:t>kristendommen</a:t>
            </a:r>
            <a:r>
              <a:rPr lang="en-US" sz="2200" dirty="0"/>
              <a:t> </a:t>
            </a:r>
            <a:r>
              <a:rPr lang="en-US" sz="2200" dirty="0" err="1"/>
              <a:t>bedret</a:t>
            </a:r>
            <a:r>
              <a:rPr lang="en-US" sz="2200" dirty="0"/>
              <a:t> [ting] </a:t>
            </a:r>
            <a:r>
              <a:rPr lang="en-US" sz="2200" dirty="0" err="1"/>
              <a:t>i</a:t>
            </a:r>
            <a:r>
              <a:rPr lang="en-US" sz="2200" dirty="0"/>
              <a:t> Norge […]». </a:t>
            </a:r>
            <a:r>
              <a:rPr lang="en-US" sz="2200" dirty="0" err="1"/>
              <a:t>Steinen</a:t>
            </a:r>
            <a:r>
              <a:rPr lang="en-US" sz="2200" dirty="0"/>
              <a:t> </a:t>
            </a:r>
            <a:r>
              <a:rPr lang="en-US" sz="2200" dirty="0" err="1"/>
              <a:t>er</a:t>
            </a:r>
            <a:r>
              <a:rPr lang="en-US" sz="2200" dirty="0"/>
              <a:t> </a:t>
            </a:r>
            <a:r>
              <a:rPr lang="en-US" sz="2200" dirty="0" err="1"/>
              <a:t>datert</a:t>
            </a:r>
            <a:r>
              <a:rPr lang="en-US" sz="2200" dirty="0"/>
              <a:t> </a:t>
            </a:r>
            <a:r>
              <a:rPr lang="en-US" sz="2200" dirty="0" err="1"/>
              <a:t>til</a:t>
            </a:r>
            <a:r>
              <a:rPr lang="en-US" sz="2200" dirty="0"/>
              <a:t> </a:t>
            </a:r>
            <a:r>
              <a:rPr lang="en-US" sz="2200" dirty="0" err="1"/>
              <a:t>år</a:t>
            </a:r>
            <a:r>
              <a:rPr lang="en-US" sz="2200" dirty="0"/>
              <a:t> 1034 </a:t>
            </a:r>
            <a:r>
              <a:rPr lang="en-US" sz="2200" dirty="0" err="1"/>
              <a:t>på</a:t>
            </a:r>
            <a:r>
              <a:rPr lang="en-US" sz="2200" dirty="0"/>
              <a:t> </a:t>
            </a:r>
            <a:r>
              <a:rPr lang="en-US" sz="2200" dirty="0" err="1"/>
              <a:t>grunnlag</a:t>
            </a:r>
            <a:r>
              <a:rPr lang="en-US" sz="2200" dirty="0"/>
              <a:t> av </a:t>
            </a:r>
            <a:r>
              <a:rPr lang="en-US" sz="2200" dirty="0" err="1"/>
              <a:t>en</a:t>
            </a:r>
            <a:r>
              <a:rPr lang="en-US" sz="2200" dirty="0"/>
              <a:t> </a:t>
            </a:r>
            <a:r>
              <a:rPr lang="en-US" sz="2200" dirty="0" err="1"/>
              <a:t>årringsdatering</a:t>
            </a:r>
            <a:r>
              <a:rPr lang="en-US" sz="2200" dirty="0"/>
              <a:t> av </a:t>
            </a:r>
            <a:r>
              <a:rPr lang="en-US" sz="2200" dirty="0" err="1"/>
              <a:t>trebroen</a:t>
            </a:r>
            <a:r>
              <a:rPr lang="en-US" sz="2200" dirty="0"/>
              <a:t> den </a:t>
            </a:r>
            <a:r>
              <a:rPr lang="en-US" sz="2200" dirty="0" err="1"/>
              <a:t>sto</a:t>
            </a:r>
            <a:r>
              <a:rPr lang="en-US" sz="2200" dirty="0"/>
              <a:t> </a:t>
            </a:r>
            <a:r>
              <a:rPr lang="en-US" sz="2200" dirty="0" err="1"/>
              <a:t>rett</a:t>
            </a:r>
            <a:r>
              <a:rPr lang="en-US" sz="2200" dirty="0"/>
              <a:t> </a:t>
            </a:r>
            <a:r>
              <a:rPr lang="en-US" sz="2200" dirty="0" err="1"/>
              <a:t>ved</a:t>
            </a:r>
            <a:r>
              <a:rPr lang="en-US" sz="2200" dirty="0"/>
              <a:t>.</a:t>
            </a:r>
          </a:p>
        </p:txBody>
      </p:sp>
    </p:spTree>
    <p:extLst>
      <p:ext uri="{BB962C8B-B14F-4D97-AF65-F5344CB8AC3E}">
        <p14:creationId xmlns:p14="http://schemas.microsoft.com/office/powerpoint/2010/main" val="1460304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6" name="Rectangle 70">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EC5C6E0-E7F6-482A-B029-F11A4E8B563C}"/>
              </a:ext>
            </a:extLst>
          </p:cNvPr>
          <p:cNvSpPr>
            <a:spLocks noGrp="1"/>
          </p:cNvSpPr>
          <p:nvPr>
            <p:ph type="title"/>
          </p:nvPr>
        </p:nvSpPr>
        <p:spPr>
          <a:xfrm>
            <a:off x="4654296" y="329184"/>
            <a:ext cx="6894576" cy="1783080"/>
          </a:xfrm>
        </p:spPr>
        <p:txBody>
          <a:bodyPr anchor="b">
            <a:normAutofit/>
          </a:bodyPr>
          <a:lstStyle/>
          <a:p>
            <a:r>
              <a:rPr lang="nb-NO" sz="5400"/>
              <a:t>Brutal kristning</a:t>
            </a:r>
          </a:p>
        </p:txBody>
      </p:sp>
      <p:pic>
        <p:nvPicPr>
          <p:cNvPr id="8194" name="Picture 2" descr="Anne Berit Lein, Egge museum | 1000-årsjubileum for drapet av Olve - og  Mære som møteplass">
            <a:extLst>
              <a:ext uri="{FF2B5EF4-FFF2-40B4-BE49-F238E27FC236}">
                <a16:creationId xmlns:a16="http://schemas.microsoft.com/office/drawing/2014/main" id="{830E4443-E424-4270-BBF1-D145A77F9D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977" r="14145"/>
          <a:stretch/>
        </p:blipFill>
        <p:spPr bwMode="auto">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a:noFill/>
          <a:extLst>
            <a:ext uri="{909E8E84-426E-40DD-AFC4-6F175D3DCCD1}">
              <a14:hiddenFill xmlns:a14="http://schemas.microsoft.com/office/drawing/2010/main">
                <a:solidFill>
                  <a:srgbClr val="FFFFFF"/>
                </a:solidFill>
              </a14:hiddenFill>
            </a:ext>
          </a:extLst>
        </p:spPr>
      </p:pic>
      <p:sp>
        <p:nvSpPr>
          <p:cNvPr id="8197"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1E5467A8-7F3A-469C-BF08-7864913114EA}"/>
              </a:ext>
            </a:extLst>
          </p:cNvPr>
          <p:cNvPicPr>
            <a:picLocks noChangeAspect="1"/>
          </p:cNvPicPr>
          <p:nvPr/>
        </p:nvPicPr>
        <p:blipFill rotWithShape="1">
          <a:blip r:embed="rId3"/>
          <a:srcRect t="4745" r="3" b="9986"/>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3" name="Plassholder for innhold 2">
            <a:extLst>
              <a:ext uri="{FF2B5EF4-FFF2-40B4-BE49-F238E27FC236}">
                <a16:creationId xmlns:a16="http://schemas.microsoft.com/office/drawing/2014/main" id="{B894E8D5-E9CA-4B40-9D30-658BF9CE461E}"/>
              </a:ext>
            </a:extLst>
          </p:cNvPr>
          <p:cNvSpPr>
            <a:spLocks noGrp="1"/>
          </p:cNvSpPr>
          <p:nvPr>
            <p:ph idx="1"/>
          </p:nvPr>
        </p:nvSpPr>
        <p:spPr>
          <a:xfrm>
            <a:off x="4654296" y="2706624"/>
            <a:ext cx="6894576" cy="3483864"/>
          </a:xfrm>
        </p:spPr>
        <p:txBody>
          <a:bodyPr>
            <a:normAutofit/>
          </a:bodyPr>
          <a:lstStyle/>
          <a:p>
            <a:pPr fontAlgn="base"/>
            <a:r>
              <a:rPr lang="nb-NO" sz="1900"/>
              <a:t>Kristningskampen ble ført videre av Olav Tryggvason og Olav Haraldsson. Begge gikk hardt fram med kristningen av landet, det vil si med å døpe folk. De som nektet, risikerte å bli torturert og drept eller å miste eiendommene sine.</a:t>
            </a:r>
          </a:p>
          <a:p>
            <a:pPr fontAlgn="base"/>
            <a:r>
              <a:rPr lang="nb-NO" sz="1900"/>
              <a:t>Høvdinger som aksepterte den nye religionen, så sine politiske interesser best tjent med å ta imot den. De opprettet dermed et vennskapsbånd til kon­gen og kunne senere regne med både politisk og økonomisk støtte fra ham. Det var altså snakk om et strategisk trosskifte.</a:t>
            </a:r>
          </a:p>
          <a:p>
            <a:pPr fontAlgn="base"/>
            <a:r>
              <a:rPr lang="nb-NO" sz="1900"/>
              <a:t>Overgangen til en ny religion hadde imidlertid klare ulemper for høv­ding­ene. De kom automatisk i et underordnet forhold til kongen, som var kris­ten­dom­mens leder og beskytter.</a:t>
            </a:r>
          </a:p>
          <a:p>
            <a:endParaRPr lang="nb-NO" sz="1900"/>
          </a:p>
        </p:txBody>
      </p:sp>
    </p:spTree>
    <p:extLst>
      <p:ext uri="{BB962C8B-B14F-4D97-AF65-F5344CB8AC3E}">
        <p14:creationId xmlns:p14="http://schemas.microsoft.com/office/powerpoint/2010/main" val="2195724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A1B8737-212C-4154-8B2B-0F05FD34CFA4}"/>
              </a:ext>
            </a:extLst>
          </p:cNvPr>
          <p:cNvSpPr>
            <a:spLocks noGrp="1"/>
          </p:cNvSpPr>
          <p:nvPr>
            <p:ph type="title"/>
          </p:nvPr>
        </p:nvSpPr>
        <p:spPr>
          <a:xfrm>
            <a:off x="5297762" y="329184"/>
            <a:ext cx="6251110" cy="1783080"/>
          </a:xfrm>
        </p:spPr>
        <p:txBody>
          <a:bodyPr anchor="b">
            <a:normAutofit/>
          </a:bodyPr>
          <a:lstStyle/>
          <a:p>
            <a:r>
              <a:rPr lang="nb-NO" sz="5400" dirty="0"/>
              <a:t>Symboler</a:t>
            </a:r>
          </a:p>
        </p:txBody>
      </p:sp>
      <p:pic>
        <p:nvPicPr>
          <p:cNvPr id="6146" name="Picture 2" descr="Kors med like store akser, tilknyttet perlekjede">
            <a:extLst>
              <a:ext uri="{FF2B5EF4-FFF2-40B4-BE49-F238E27FC236}">
                <a16:creationId xmlns:a16="http://schemas.microsoft.com/office/drawing/2014/main" id="{3F9C803C-D38B-4FD2-AF98-733F936D1E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18" r="9766"/>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502ACDB6-0B1E-4312-B347-8AC470EFB6A2}"/>
              </a:ext>
            </a:extLst>
          </p:cNvPr>
          <p:cNvSpPr>
            <a:spLocks noGrp="1"/>
          </p:cNvSpPr>
          <p:nvPr>
            <p:ph idx="1"/>
          </p:nvPr>
        </p:nvSpPr>
        <p:spPr>
          <a:xfrm>
            <a:off x="5297762" y="2706624"/>
            <a:ext cx="6251110" cy="3483864"/>
          </a:xfrm>
        </p:spPr>
        <p:txBody>
          <a:bodyPr>
            <a:normAutofit/>
          </a:bodyPr>
          <a:lstStyle/>
          <a:p>
            <a:pPr marL="0" marR="0" lvl="0" indent="0" defTabSz="914400" rtl="0" eaLnBrk="0" fontAlgn="base" latinLnBrk="0" hangingPunct="0">
              <a:spcBef>
                <a:spcPct val="0"/>
              </a:spcBef>
              <a:spcAft>
                <a:spcPts val="600"/>
              </a:spcAft>
              <a:buClrTx/>
              <a:buSzTx/>
              <a:buFontTx/>
              <a:buNone/>
              <a:tabLst/>
            </a:pPr>
            <a:r>
              <a:rPr kumimoji="0" lang="nb-NO" altLang="nb-NO" sz="2200" b="0" i="0" u="none" strike="noStrike" cap="none" normalizeH="0" baseline="0">
                <a:ln>
                  <a:noFill/>
                </a:ln>
                <a:effectLst/>
                <a:latin typeface="Lora"/>
              </a:rPr>
              <a:t>Vikingtidens graver viser at en god del folk ble gravlagt med kristne sym­bo­l­er, som kors. Mange av korsene er funnet i graver som er preget av hedensk gravskikk, og det er derfor slett ikke sikkert at den døde var kristen. I den norrøne religionen var det lite problematisk å ta opp nye guder, som Jesus.</a:t>
            </a:r>
            <a:endParaRPr kumimoji="0" lang="nb-NO" altLang="nb-NO" sz="2200" b="0" i="0" u="none" strike="noStrike" cap="none" normalizeH="0" baseline="0">
              <a:ln>
                <a:noFill/>
              </a:ln>
              <a:effectLst/>
            </a:endParaRPr>
          </a:p>
          <a:p>
            <a:pPr marL="0" marR="0" lvl="0" indent="0" defTabSz="914400" rtl="0" eaLnBrk="0" fontAlgn="base" latinLnBrk="0" hangingPunct="0">
              <a:spcBef>
                <a:spcPct val="0"/>
              </a:spcBef>
              <a:spcAft>
                <a:spcPts val="600"/>
              </a:spcAft>
              <a:buClrTx/>
              <a:buSzTx/>
              <a:buFontTx/>
              <a:buNone/>
              <a:tabLst/>
            </a:pPr>
            <a:r>
              <a:rPr kumimoji="0" lang="nb-NO" altLang="nb-NO" sz="2200" b="0" i="0" u="none" strike="noStrike" cap="none" normalizeH="0" baseline="0">
                <a:ln>
                  <a:noFill/>
                </a:ln>
                <a:effectLst/>
                <a:latin typeface="Arial" panose="020B0604020202020204" pitchFamily="34" charset="0"/>
              </a:rPr>
              <a:t>      </a:t>
            </a:r>
            <a:br>
              <a:rPr kumimoji="0" lang="nb-NO" altLang="nb-NO" sz="2200" b="0" i="0" u="none" strike="noStrike" cap="none" normalizeH="0" baseline="0">
                <a:ln>
                  <a:noFill/>
                </a:ln>
                <a:effectLst/>
                <a:latin typeface="Arial" panose="020B0604020202020204" pitchFamily="34" charset="0"/>
              </a:rPr>
            </a:br>
            <a:endParaRPr kumimoji="0" lang="nb-NO" altLang="nb-NO" sz="2200" b="0" i="0" u="none" strike="noStrike" cap="none" normalizeH="0" baseline="0">
              <a:ln>
                <a:noFill/>
              </a:ln>
              <a:effectLst/>
              <a:latin typeface="Arial" panose="020B0604020202020204" pitchFamily="34" charset="0"/>
            </a:endParaRPr>
          </a:p>
        </p:txBody>
      </p:sp>
    </p:spTree>
    <p:extLst>
      <p:ext uri="{BB962C8B-B14F-4D97-AF65-F5344CB8AC3E}">
        <p14:creationId xmlns:p14="http://schemas.microsoft.com/office/powerpoint/2010/main" val="2284560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2" name="Rectangle 70">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AB3682F-98C5-447B-9041-9847A95488EA}"/>
              </a:ext>
            </a:extLst>
          </p:cNvPr>
          <p:cNvSpPr>
            <a:spLocks noGrp="1"/>
          </p:cNvSpPr>
          <p:nvPr>
            <p:ph type="title"/>
          </p:nvPr>
        </p:nvSpPr>
        <p:spPr>
          <a:xfrm>
            <a:off x="4654296" y="329184"/>
            <a:ext cx="6894576" cy="1783080"/>
          </a:xfrm>
        </p:spPr>
        <p:txBody>
          <a:bodyPr anchor="b">
            <a:normAutofit/>
          </a:bodyPr>
          <a:lstStyle/>
          <a:p>
            <a:r>
              <a:rPr lang="nb-NO" sz="5400"/>
              <a:t>Dåp</a:t>
            </a:r>
          </a:p>
        </p:txBody>
      </p:sp>
      <p:pic>
        <p:nvPicPr>
          <p:cNvPr id="7170" name="Picture 2" descr="Se kildebildet">
            <a:extLst>
              <a:ext uri="{FF2B5EF4-FFF2-40B4-BE49-F238E27FC236}">
                <a16:creationId xmlns:a16="http://schemas.microsoft.com/office/drawing/2014/main" id="{15814CC8-E68B-49FF-B30B-31DE95F1E9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90" r="4008" b="-3"/>
          <a:stretch/>
        </p:blipFill>
        <p:spPr bwMode="auto">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a:noFill/>
          <a:extLst>
            <a:ext uri="{909E8E84-426E-40DD-AFC4-6F175D3DCCD1}">
              <a14:hiddenFill xmlns:a14="http://schemas.microsoft.com/office/drawing/2010/main">
                <a:solidFill>
                  <a:srgbClr val="FFFFFF"/>
                </a:solidFill>
              </a14:hiddenFill>
            </a:ext>
          </a:extLst>
        </p:spPr>
      </p:pic>
      <p:sp>
        <p:nvSpPr>
          <p:cNvPr id="7173"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ADE9D891-7508-4081-BA73-6E88BF36321F}"/>
              </a:ext>
            </a:extLst>
          </p:cNvPr>
          <p:cNvPicPr>
            <a:picLocks noChangeAspect="1"/>
          </p:cNvPicPr>
          <p:nvPr/>
        </p:nvPicPr>
        <p:blipFill rotWithShape="1">
          <a:blip r:embed="rId3"/>
          <a:srcRect r="3" b="3104"/>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3" name="Plassholder for innhold 2">
            <a:extLst>
              <a:ext uri="{FF2B5EF4-FFF2-40B4-BE49-F238E27FC236}">
                <a16:creationId xmlns:a16="http://schemas.microsoft.com/office/drawing/2014/main" id="{C2BB1909-152D-4703-A1ED-B020DE8F7FB4}"/>
              </a:ext>
            </a:extLst>
          </p:cNvPr>
          <p:cNvSpPr>
            <a:spLocks noGrp="1"/>
          </p:cNvSpPr>
          <p:nvPr>
            <p:ph idx="1"/>
          </p:nvPr>
        </p:nvSpPr>
        <p:spPr>
          <a:xfrm>
            <a:off x="4654296" y="2706624"/>
            <a:ext cx="6894576" cy="3483864"/>
          </a:xfrm>
        </p:spPr>
        <p:txBody>
          <a:bodyPr>
            <a:normAutofit/>
          </a:bodyPr>
          <a:lstStyle/>
          <a:p>
            <a:pPr fontAlgn="base"/>
            <a:r>
              <a:rPr lang="nb-NO" sz="2200"/>
              <a:t>Dåpen var et ritual som symboliserte overgangen til kristendommen. Det å være kristen var ensbetydende med å være døpt. Kristne handelsfolk fikk ofte handelsfordeler i det kristne Europa, og fra 800-tallet og utover var det nok mange skandinaver som lot seg døpe av strategiske grunner.</a:t>
            </a:r>
          </a:p>
          <a:p>
            <a:pPr fontAlgn="base"/>
            <a:r>
              <a:rPr lang="nb-NO" sz="2200"/>
              <a:t>Det er likevel ingen grunn til å tro at folk flest hadde god kjennskap til inn­holdet i kristendommen før langt inn på 1100-tallet, for det var først da den landsomfattende kirkebyggingen kom i gang.</a:t>
            </a:r>
          </a:p>
          <a:p>
            <a:endParaRPr lang="nb-NO" sz="2200"/>
          </a:p>
        </p:txBody>
      </p:sp>
    </p:spTree>
    <p:extLst>
      <p:ext uri="{BB962C8B-B14F-4D97-AF65-F5344CB8AC3E}">
        <p14:creationId xmlns:p14="http://schemas.microsoft.com/office/powerpoint/2010/main" val="334040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4A8144-2A5D-4DC8-AA59-A763D00D2508}"/>
              </a:ext>
            </a:extLst>
          </p:cNvPr>
          <p:cNvSpPr>
            <a:spLocks noGrp="1"/>
          </p:cNvSpPr>
          <p:nvPr>
            <p:ph type="title"/>
          </p:nvPr>
        </p:nvSpPr>
        <p:spPr/>
        <p:txBody>
          <a:bodyPr/>
          <a:lstStyle/>
          <a:p>
            <a:r>
              <a:rPr lang="nb-NO" dirty="0"/>
              <a:t>Kilder</a:t>
            </a:r>
          </a:p>
        </p:txBody>
      </p:sp>
      <p:sp>
        <p:nvSpPr>
          <p:cNvPr id="3" name="Plassholder for innhold 2">
            <a:extLst>
              <a:ext uri="{FF2B5EF4-FFF2-40B4-BE49-F238E27FC236}">
                <a16:creationId xmlns:a16="http://schemas.microsoft.com/office/drawing/2014/main" id="{45B3218D-EAC7-44E7-80B3-F0966D77C115}"/>
              </a:ext>
            </a:extLst>
          </p:cNvPr>
          <p:cNvSpPr>
            <a:spLocks noGrp="1"/>
          </p:cNvSpPr>
          <p:nvPr>
            <p:ph idx="1"/>
          </p:nvPr>
        </p:nvSpPr>
        <p:spPr/>
        <p:txBody>
          <a:bodyPr/>
          <a:lstStyle/>
          <a:p>
            <a:r>
              <a:rPr lang="nb-NO" dirty="0"/>
              <a:t>Wikipedia</a:t>
            </a:r>
          </a:p>
          <a:p>
            <a:r>
              <a:rPr lang="nb-NO" dirty="0"/>
              <a:t>Stor norske leksikon</a:t>
            </a:r>
          </a:p>
          <a:p>
            <a:r>
              <a:rPr lang="nb-NO" dirty="0">
                <a:hlinkClick r:id="rId2"/>
              </a:rPr>
              <a:t>https://www.norgeshistorie.no/vikingtid/0813-landet-blir-kristnet.html</a:t>
            </a:r>
            <a:endParaRPr lang="nb-NO" dirty="0"/>
          </a:p>
        </p:txBody>
      </p:sp>
    </p:spTree>
    <p:extLst>
      <p:ext uri="{BB962C8B-B14F-4D97-AF65-F5344CB8AC3E}">
        <p14:creationId xmlns:p14="http://schemas.microsoft.com/office/powerpoint/2010/main" val="1178395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4A1DBC7-87A0-4484-93FB-FC3A67B4AB54}"/>
              </a:ext>
            </a:extLst>
          </p:cNvPr>
          <p:cNvSpPr>
            <a:spLocks noGrp="1"/>
          </p:cNvSpPr>
          <p:nvPr>
            <p:ph type="title"/>
          </p:nvPr>
        </p:nvSpPr>
        <p:spPr>
          <a:xfrm>
            <a:off x="640080" y="325369"/>
            <a:ext cx="4368602" cy="1956841"/>
          </a:xfrm>
        </p:spPr>
        <p:txBody>
          <a:bodyPr anchor="b">
            <a:normAutofit/>
          </a:bodyPr>
          <a:lstStyle/>
          <a:p>
            <a:r>
              <a:rPr lang="nb-NO" sz="5400"/>
              <a:t>Norrøn mytologi</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E2546FF-D4ED-448B-964F-8F13DB51CBB1}"/>
              </a:ext>
            </a:extLst>
          </p:cNvPr>
          <p:cNvSpPr>
            <a:spLocks noGrp="1"/>
          </p:cNvSpPr>
          <p:nvPr>
            <p:ph idx="1"/>
          </p:nvPr>
        </p:nvSpPr>
        <p:spPr>
          <a:xfrm>
            <a:off x="640080" y="2872899"/>
            <a:ext cx="4243589" cy="3320668"/>
          </a:xfrm>
        </p:spPr>
        <p:txBody>
          <a:bodyPr>
            <a:normAutofit/>
          </a:bodyPr>
          <a:lstStyle/>
          <a:p>
            <a:r>
              <a:rPr lang="nb-NO" sz="2000" b="1"/>
              <a:t>Norrøn mytologi</a:t>
            </a:r>
            <a:r>
              <a:rPr lang="nb-NO" sz="2000"/>
              <a:t> er den gudelæren som var utbredt blant de nordisk-germanske folkene i Norge, Sverige, Danmark, Island og Færøyene i førkristen tid. De norrøne fortellingene og forestillingene utviklet seg over tid, og det har vært store regionale forskjeller. Det finnes derfor mange ulike og likeverdige versjoner av mytene.</a:t>
            </a:r>
          </a:p>
        </p:txBody>
      </p:sp>
      <p:pic>
        <p:nvPicPr>
          <p:cNvPr id="4" name="Bilde 3">
            <a:extLst>
              <a:ext uri="{FF2B5EF4-FFF2-40B4-BE49-F238E27FC236}">
                <a16:creationId xmlns:a16="http://schemas.microsoft.com/office/drawing/2014/main" id="{F7486F8C-192A-4C6E-A39C-70713E1B99BF}"/>
              </a:ext>
            </a:extLst>
          </p:cNvPr>
          <p:cNvPicPr>
            <a:picLocks noChangeAspect="1"/>
          </p:cNvPicPr>
          <p:nvPr/>
        </p:nvPicPr>
        <p:blipFill rotWithShape="1">
          <a:blip r:embed="rId2"/>
          <a:srcRect t="11641" b="1607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54036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9BBC9E-04ED-46C5-B733-97087A4DBD62}"/>
              </a:ext>
            </a:extLst>
          </p:cNvPr>
          <p:cNvSpPr>
            <a:spLocks noGrp="1"/>
          </p:cNvSpPr>
          <p:nvPr>
            <p:ph type="title"/>
          </p:nvPr>
        </p:nvSpPr>
        <p:spPr>
          <a:xfrm>
            <a:off x="4965430" y="629268"/>
            <a:ext cx="6586491" cy="1286160"/>
          </a:xfrm>
        </p:spPr>
        <p:txBody>
          <a:bodyPr anchor="b">
            <a:normAutofit/>
          </a:bodyPr>
          <a:lstStyle/>
          <a:p>
            <a:endParaRPr lang="nb-NO"/>
          </a:p>
        </p:txBody>
      </p:sp>
      <p:sp>
        <p:nvSpPr>
          <p:cNvPr id="3" name="Plassholder for innhold 2">
            <a:extLst>
              <a:ext uri="{FF2B5EF4-FFF2-40B4-BE49-F238E27FC236}">
                <a16:creationId xmlns:a16="http://schemas.microsoft.com/office/drawing/2014/main" id="{7C065DC1-4342-4980-A651-511ECD6068C9}"/>
              </a:ext>
            </a:extLst>
          </p:cNvPr>
          <p:cNvSpPr>
            <a:spLocks noGrp="1"/>
          </p:cNvSpPr>
          <p:nvPr>
            <p:ph idx="1"/>
          </p:nvPr>
        </p:nvSpPr>
        <p:spPr>
          <a:xfrm>
            <a:off x="4965431" y="2438400"/>
            <a:ext cx="6586489" cy="3785419"/>
          </a:xfrm>
        </p:spPr>
        <p:txBody>
          <a:bodyPr>
            <a:normAutofit/>
          </a:bodyPr>
          <a:lstStyle/>
          <a:p>
            <a:r>
              <a:rPr lang="nb-NO" sz="2000"/>
              <a:t>I førkristen, eller norrøn tid, var norrøn mytologi den mest utbredte gudelæren i Norge, Sverige, Danmark, Færøyene og Island. Norrøn mytologi har mange fellestrekk med germansk mytologi, keltisk mytologi og også samisk og finsk-ugrisk mytologi. </a:t>
            </a:r>
          </a:p>
          <a:p>
            <a:r>
              <a:rPr lang="nb-NO" sz="2000"/>
              <a:t>Vår kjennskap til norrøn mytologi stammer hovedsakelig fra Den eldre Edda, fremstillingene til Snorre Sturlason, skaldedikt og sagaer. De to beste kildene vi har til mytologien er Snorre Sturlasons Edda og Ynglingesaga i Heimskringla.</a:t>
            </a:r>
          </a:p>
          <a:p>
            <a:endParaRPr lang="nb-NO" sz="2000"/>
          </a:p>
        </p:txBody>
      </p:sp>
      <p:pic>
        <p:nvPicPr>
          <p:cNvPr id="3074" name="Picture 2" descr="TOR var vikingenes mektigste gud | Historienet.no">
            <a:extLst>
              <a:ext uri="{FF2B5EF4-FFF2-40B4-BE49-F238E27FC236}">
                <a16:creationId xmlns:a16="http://schemas.microsoft.com/office/drawing/2014/main" id="{D12B6413-DCAE-4446-8F01-EEFEA53361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53" r="44538"/>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1D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837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e 5" descr="Et bilde som inneholder tekst, bok, flere&#10;&#10;Automatisk generert beskrivelse">
            <a:extLst>
              <a:ext uri="{FF2B5EF4-FFF2-40B4-BE49-F238E27FC236}">
                <a16:creationId xmlns:a16="http://schemas.microsoft.com/office/drawing/2014/main" id="{BCE45954-D458-42AB-97D1-7C0A1EA29160}"/>
              </a:ext>
            </a:extLst>
          </p:cNvPr>
          <p:cNvPicPr>
            <a:picLocks noChangeAspect="1"/>
          </p:cNvPicPr>
          <p:nvPr/>
        </p:nvPicPr>
        <p:blipFill rotWithShape="1">
          <a:blip r:embed="rId2"/>
          <a:srcRect t="22694" r="-2" b="833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Bilde 4" descr="Et bilde som inneholder tekst&#10;&#10;Automatisk generert beskrivelse">
            <a:extLst>
              <a:ext uri="{FF2B5EF4-FFF2-40B4-BE49-F238E27FC236}">
                <a16:creationId xmlns:a16="http://schemas.microsoft.com/office/drawing/2014/main" id="{71EF0038-B052-4660-A693-D9C4A4FCB26F}"/>
              </a:ext>
            </a:extLst>
          </p:cNvPr>
          <p:cNvPicPr>
            <a:picLocks noChangeAspect="1"/>
          </p:cNvPicPr>
          <p:nvPr/>
        </p:nvPicPr>
        <p:blipFill rotWithShape="1">
          <a:blip r:embed="rId3"/>
          <a:srcRect t="15904" r="-2" b="8928"/>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7" name="Freeform: Shape 1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tel 1">
            <a:extLst>
              <a:ext uri="{FF2B5EF4-FFF2-40B4-BE49-F238E27FC236}">
                <a16:creationId xmlns:a16="http://schemas.microsoft.com/office/drawing/2014/main" id="{A9467CD2-6FF7-4E52-B72C-6F8BCDC94AEC}"/>
              </a:ext>
            </a:extLst>
          </p:cNvPr>
          <p:cNvSpPr>
            <a:spLocks noGrp="1"/>
          </p:cNvSpPr>
          <p:nvPr>
            <p:ph type="title"/>
          </p:nvPr>
        </p:nvSpPr>
        <p:spPr>
          <a:xfrm>
            <a:off x="448056" y="859536"/>
            <a:ext cx="4832802" cy="1243584"/>
          </a:xfrm>
        </p:spPr>
        <p:txBody>
          <a:bodyPr>
            <a:normAutofit/>
          </a:bodyPr>
          <a:lstStyle/>
          <a:p>
            <a:endParaRPr lang="nb-NO" sz="3400"/>
          </a:p>
        </p:txBody>
      </p:sp>
      <p:sp>
        <p:nvSpPr>
          <p:cNvPr id="21" name="Rectangle 2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3" name="Rectangle 2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ssholder for innhold 2">
            <a:extLst>
              <a:ext uri="{FF2B5EF4-FFF2-40B4-BE49-F238E27FC236}">
                <a16:creationId xmlns:a16="http://schemas.microsoft.com/office/drawing/2014/main" id="{CA34AD17-9136-442D-9E6D-D93F933C36CF}"/>
              </a:ext>
            </a:extLst>
          </p:cNvPr>
          <p:cNvSpPr>
            <a:spLocks noGrp="1"/>
          </p:cNvSpPr>
          <p:nvPr>
            <p:ph idx="1"/>
          </p:nvPr>
        </p:nvSpPr>
        <p:spPr>
          <a:xfrm>
            <a:off x="448056" y="2512611"/>
            <a:ext cx="4832803" cy="3664351"/>
          </a:xfrm>
        </p:spPr>
        <p:txBody>
          <a:bodyPr>
            <a:normAutofit/>
          </a:bodyPr>
          <a:lstStyle/>
          <a:p>
            <a:r>
              <a:rPr lang="nb-NO" sz="2000"/>
              <a:t>De mest sentrale skikkelsene i norrøn mytologi er æsene Odin, Tor, Balder, Heimdall, vanene Frøy, Frøya og Njord og jotnen Loke. I tillegg treffer vi andre vesener som alver, dverger, bergriser, troll og jotner, dødsgudinnen Hel, Fenrisulven og Midgardsormen.</a:t>
            </a:r>
          </a:p>
          <a:p>
            <a:r>
              <a:rPr lang="nb-NO" sz="2000"/>
              <a:t>I vikingtiden mente man at de som døde i strid ble sendt til Valhall hvor gudekongen Odin samlet til gilde. </a:t>
            </a:r>
            <a:br>
              <a:rPr lang="nb-NO" sz="2000"/>
            </a:br>
            <a:endParaRPr lang="nb-NO" sz="2000"/>
          </a:p>
        </p:txBody>
      </p:sp>
    </p:spTree>
    <p:extLst>
      <p:ext uri="{BB962C8B-B14F-4D97-AF65-F5344CB8AC3E}">
        <p14:creationId xmlns:p14="http://schemas.microsoft.com/office/powerpoint/2010/main" val="1468808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B451EE8-1880-456B-995D-0DA8F6345F19}"/>
              </a:ext>
            </a:extLst>
          </p:cNvPr>
          <p:cNvSpPr>
            <a:spLocks noGrp="1"/>
          </p:cNvSpPr>
          <p:nvPr>
            <p:ph type="title"/>
          </p:nvPr>
        </p:nvSpPr>
        <p:spPr>
          <a:xfrm>
            <a:off x="640080" y="325369"/>
            <a:ext cx="4368602" cy="1956841"/>
          </a:xfrm>
        </p:spPr>
        <p:txBody>
          <a:bodyPr anchor="b">
            <a:normAutofit/>
          </a:bodyPr>
          <a:lstStyle/>
          <a:p>
            <a:r>
              <a:rPr lang="nb-NO" sz="5400"/>
              <a:t>Gudene</a:t>
            </a:r>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B6469BA-D18C-43DA-8BBB-5C2B49D585F7}"/>
              </a:ext>
            </a:extLst>
          </p:cNvPr>
          <p:cNvSpPr>
            <a:spLocks noGrp="1"/>
          </p:cNvSpPr>
          <p:nvPr>
            <p:ph idx="1"/>
          </p:nvPr>
        </p:nvSpPr>
        <p:spPr>
          <a:xfrm>
            <a:off x="640080" y="2872899"/>
            <a:ext cx="4243589" cy="3320668"/>
          </a:xfrm>
        </p:spPr>
        <p:txBody>
          <a:bodyPr>
            <a:normAutofit/>
          </a:bodyPr>
          <a:lstStyle/>
          <a:p>
            <a:r>
              <a:rPr lang="nb-NO" sz="2200"/>
              <a:t>Man regner med tolv hovedguder i den </a:t>
            </a:r>
            <a:r>
              <a:rPr lang="nb-NO" sz="2200" b="1"/>
              <a:t>norrøne mytologien</a:t>
            </a:r>
            <a:r>
              <a:rPr lang="nb-NO" sz="2200"/>
              <a:t>: Odin, Tor, Balder, Vidar, Våle, Brage, Heimdall, Ty, Njord, Frøy, Ull og Forsete, hvorav Njord og Frøy ikke var æser, men vaner bosatt i æsenes hjem Åsgard. I tillegg regnes av og til skikkelser som Æge og Loke blant æsene.</a:t>
            </a:r>
          </a:p>
        </p:txBody>
      </p:sp>
      <p:pic>
        <p:nvPicPr>
          <p:cNvPr id="4098" name="Picture 2" descr="Jotunheim – Wikipedia">
            <a:extLst>
              <a:ext uri="{FF2B5EF4-FFF2-40B4-BE49-F238E27FC236}">
                <a16:creationId xmlns:a16="http://schemas.microsoft.com/office/drawing/2014/main" id="{47B3FBCC-3E4A-4920-BEC9-94F3E56317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174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152428A-EEE2-418D-940E-EE1C77979724}"/>
              </a:ext>
            </a:extLst>
          </p:cNvPr>
          <p:cNvSpPr>
            <a:spLocks noGrp="1"/>
          </p:cNvSpPr>
          <p:nvPr>
            <p:ph type="title"/>
          </p:nvPr>
        </p:nvSpPr>
        <p:spPr>
          <a:xfrm>
            <a:off x="793662" y="386930"/>
            <a:ext cx="10066122" cy="1298448"/>
          </a:xfrm>
        </p:spPr>
        <p:txBody>
          <a:bodyPr anchor="b">
            <a:normAutofit/>
          </a:bodyPr>
          <a:lstStyle/>
          <a:p>
            <a:r>
              <a:rPr lang="nb-NO" sz="4800"/>
              <a:t>Arkeologiske funn</a:t>
            </a:r>
          </a:p>
        </p:txBody>
      </p:sp>
      <p:sp>
        <p:nvSpPr>
          <p:cNvPr id="73" name="Rectangle 7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64BE08C-59E3-4C42-AB1D-B5DBE2162CCE}"/>
              </a:ext>
            </a:extLst>
          </p:cNvPr>
          <p:cNvSpPr>
            <a:spLocks noGrp="1"/>
          </p:cNvSpPr>
          <p:nvPr>
            <p:ph idx="1"/>
          </p:nvPr>
        </p:nvSpPr>
        <p:spPr>
          <a:xfrm>
            <a:off x="355600" y="2326640"/>
            <a:ext cx="4968959" cy="4267991"/>
          </a:xfrm>
        </p:spPr>
        <p:txBody>
          <a:bodyPr anchor="ctr">
            <a:noAutofit/>
          </a:bodyPr>
          <a:lstStyle/>
          <a:p>
            <a:r>
              <a:rPr lang="nb-NO" sz="1400" dirty="0"/>
              <a:t>Antydninger om religiøse forestillinger finnes allerede blant steinalderens fornminner: skålformede fordypninger på steinene i blant annet steindysser vitner om offer til de døde som skulle bo i graven. Fornminner som ikke har hørt hjemme i graver er påtruffet i en slik mengde og har vært anordnet på en slik måte at det tyder på at de har vært ofret. Et innrisset hjul med fire eiker er et symbol på solen tyder på at soldyrkelse har forekommet allerede i bronsealderen. </a:t>
            </a:r>
          </a:p>
          <a:p>
            <a:r>
              <a:rPr lang="nb-NO" sz="1400" dirty="0"/>
              <a:t>Bilder av miniatyrøkser som har blitt funnet viser at lynet trolig har vært tenkt som en øks som ble slengt mot mørkets makter. Øksene, symbol for lynet, forekommer ofte parvis. </a:t>
            </a:r>
            <a:r>
              <a:rPr lang="nb-NO" sz="1400" u="sng" dirty="0" err="1">
                <a:hlinkClick r:id="rId2"/>
              </a:rPr>
              <a:t>Trundholmsvognen</a:t>
            </a:r>
            <a:r>
              <a:rPr lang="nb-NO" sz="1400" dirty="0"/>
              <a:t>, en 57 cm lang modell i bronse som er datert til ca. 1500-1300 f.Kr., bærer en gullbelagt skive som forestiller solen som dras av en hest. </a:t>
            </a:r>
          </a:p>
          <a:p>
            <a:r>
              <a:rPr lang="nb-NO" sz="1400" dirty="0"/>
              <a:t>Forbildet for denne modellen var trolig en vogn i naturlig størrelse som ble brukt i sammenheng med soldyrkelse.</a:t>
            </a:r>
          </a:p>
        </p:txBody>
      </p:sp>
      <p:pic>
        <p:nvPicPr>
          <p:cNvPr id="1026" name="Picture 2">
            <a:extLst>
              <a:ext uri="{FF2B5EF4-FFF2-40B4-BE49-F238E27FC236}">
                <a16:creationId xmlns:a16="http://schemas.microsoft.com/office/drawing/2014/main" id="{7849DCE4-E222-4BA1-AB07-3B7F405E1C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265" b="1"/>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8530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0AE9DB9-D57E-49BA-A6E7-239167890EF8}"/>
              </a:ext>
            </a:extLst>
          </p:cNvPr>
          <p:cNvSpPr>
            <a:spLocks noGrp="1"/>
          </p:cNvSpPr>
          <p:nvPr>
            <p:ph type="title"/>
          </p:nvPr>
        </p:nvSpPr>
        <p:spPr>
          <a:xfrm>
            <a:off x="4965430" y="629268"/>
            <a:ext cx="6586491" cy="1286160"/>
          </a:xfrm>
        </p:spPr>
        <p:txBody>
          <a:bodyPr anchor="b">
            <a:normAutofit/>
          </a:bodyPr>
          <a:lstStyle/>
          <a:p>
            <a:endParaRPr lang="nb-NO"/>
          </a:p>
        </p:txBody>
      </p:sp>
      <p:sp>
        <p:nvSpPr>
          <p:cNvPr id="3" name="Plassholder for innhold 2">
            <a:extLst>
              <a:ext uri="{FF2B5EF4-FFF2-40B4-BE49-F238E27FC236}">
                <a16:creationId xmlns:a16="http://schemas.microsoft.com/office/drawing/2014/main" id="{B6B1A915-85C9-492D-9298-E9D8D8ABC292}"/>
              </a:ext>
            </a:extLst>
          </p:cNvPr>
          <p:cNvSpPr>
            <a:spLocks noGrp="1"/>
          </p:cNvSpPr>
          <p:nvPr>
            <p:ph idx="1"/>
          </p:nvPr>
        </p:nvSpPr>
        <p:spPr>
          <a:xfrm>
            <a:off x="4965431" y="2438400"/>
            <a:ext cx="6586489" cy="3785419"/>
          </a:xfrm>
        </p:spPr>
        <p:txBody>
          <a:bodyPr>
            <a:normAutofit/>
          </a:bodyPr>
          <a:lstStyle/>
          <a:p>
            <a:r>
              <a:rPr lang="nb-NO" sz="2000"/>
              <a:t>Det er uvisst om gudene ble ansett som personlige vesen. Muligens ble Solen, lynet, trærne, steiner, Jorden og vannet tilbedt og ble oppfattet som levende. Personlige guder kan imidlertid ha oppstått allerede i bronsealderen, om de ikke har eksistert før, for enkelte helleristningsfigurer og bronsebilder som kan forestille slike. Små båter av gull har blitt funnet i stort antall, liksom andre samlinger av gjenstander, som har blitt brukt som offer. Til og med offerkar har blitt funnet. </a:t>
            </a:r>
          </a:p>
        </p:txBody>
      </p:sp>
      <p:pic>
        <p:nvPicPr>
          <p:cNvPr id="2050" name="Picture 2" descr="Et bilde som inneholder tekst, maleri&#10;&#10;Automatisk generert beskrivelse">
            <a:extLst>
              <a:ext uri="{FF2B5EF4-FFF2-40B4-BE49-F238E27FC236}">
                <a16:creationId xmlns:a16="http://schemas.microsoft.com/office/drawing/2014/main" id="{E8553309-2486-4DBB-8503-8461E00706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40"/>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BF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322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C0ECFFF-9FC5-4D95-84D8-5614F76852D9}"/>
              </a:ext>
            </a:extLst>
          </p:cNvPr>
          <p:cNvSpPr>
            <a:spLocks noGrp="1"/>
          </p:cNvSpPr>
          <p:nvPr>
            <p:ph type="title"/>
          </p:nvPr>
        </p:nvSpPr>
        <p:spPr>
          <a:xfrm>
            <a:off x="640080" y="325369"/>
            <a:ext cx="4368602" cy="1956841"/>
          </a:xfrm>
        </p:spPr>
        <p:txBody>
          <a:bodyPr anchor="b">
            <a:normAutofit/>
          </a:bodyPr>
          <a:lstStyle/>
          <a:p>
            <a:r>
              <a:rPr lang="nb-NO" sz="5000"/>
              <a:t>Kristendommen</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9C0C4A2-48F4-47A3-B1FD-DF413CDAD1F7}"/>
              </a:ext>
            </a:extLst>
          </p:cNvPr>
          <p:cNvSpPr>
            <a:spLocks noGrp="1"/>
          </p:cNvSpPr>
          <p:nvPr>
            <p:ph idx="1"/>
          </p:nvPr>
        </p:nvSpPr>
        <p:spPr>
          <a:xfrm>
            <a:off x="640080" y="2872899"/>
            <a:ext cx="4243589" cy="3320668"/>
          </a:xfrm>
        </p:spPr>
        <p:txBody>
          <a:bodyPr>
            <a:normAutofit/>
          </a:bodyPr>
          <a:lstStyle/>
          <a:p>
            <a:r>
              <a:rPr lang="nb-NO" sz="2200"/>
              <a:t>Kristningen av Norge og Europa var en langvarig prosess, og den foregikk i all hovedsak ovenfra og ned. Det vil si at eliten ble kristnet først.</a:t>
            </a:r>
          </a:p>
        </p:txBody>
      </p:sp>
      <p:pic>
        <p:nvPicPr>
          <p:cNvPr id="4" name="Bilde 3">
            <a:extLst>
              <a:ext uri="{FF2B5EF4-FFF2-40B4-BE49-F238E27FC236}">
                <a16:creationId xmlns:a16="http://schemas.microsoft.com/office/drawing/2014/main" id="{0A68B82E-358E-4457-A25A-339271E54191}"/>
              </a:ext>
            </a:extLst>
          </p:cNvPr>
          <p:cNvPicPr>
            <a:picLocks noChangeAspect="1"/>
          </p:cNvPicPr>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46269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B531F0C-5B6D-4BBC-822D-514C4BE5CE0C}"/>
              </a:ext>
            </a:extLst>
          </p:cNvPr>
          <p:cNvSpPr>
            <a:spLocks noGrp="1"/>
          </p:cNvSpPr>
          <p:nvPr>
            <p:ph type="title"/>
          </p:nvPr>
        </p:nvSpPr>
        <p:spPr>
          <a:xfrm>
            <a:off x="5297762" y="329184"/>
            <a:ext cx="6251110" cy="1783080"/>
          </a:xfrm>
        </p:spPr>
        <p:txBody>
          <a:bodyPr anchor="b">
            <a:normAutofit/>
          </a:bodyPr>
          <a:lstStyle/>
          <a:p>
            <a:endParaRPr lang="nb-NO" sz="5400"/>
          </a:p>
        </p:txBody>
      </p:sp>
      <p:pic>
        <p:nvPicPr>
          <p:cNvPr id="10242" name="Picture 2" descr="Kristningen av Norge">
            <a:extLst>
              <a:ext uri="{FF2B5EF4-FFF2-40B4-BE49-F238E27FC236}">
                <a16:creationId xmlns:a16="http://schemas.microsoft.com/office/drawing/2014/main" id="{4CFE96A8-D4AE-4F65-92DE-D1DB098A3E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01" r="29739"/>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3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DC5B0B5-2E36-4AC6-8F4B-C4F61A839182}"/>
              </a:ext>
            </a:extLst>
          </p:cNvPr>
          <p:cNvSpPr>
            <a:spLocks noGrp="1"/>
          </p:cNvSpPr>
          <p:nvPr>
            <p:ph idx="1"/>
          </p:nvPr>
        </p:nvSpPr>
        <p:spPr>
          <a:xfrm>
            <a:off x="5297762" y="2706624"/>
            <a:ext cx="6251110" cy="3483864"/>
          </a:xfrm>
        </p:spPr>
        <p:txBody>
          <a:bodyPr>
            <a:normAutofit/>
          </a:bodyPr>
          <a:lstStyle/>
          <a:p>
            <a:pPr fontAlgn="base"/>
            <a:r>
              <a:rPr lang="nb-NO" sz="1900"/>
              <a:t>I Norge kobles innføringen av kristendommen til de tre kristningskongene, Håkon Adalsteinsfostre (om lag 935–960), Olav Tryggvason (rundt 995–1000) og Olav Haraldsson (1015–1028). Det var den sistnevnte som gjorde kristendommen til landets offisielle religion rundt 1020.</a:t>
            </a:r>
          </a:p>
          <a:p>
            <a:pPr fontAlgn="base"/>
            <a:r>
              <a:rPr lang="nb-NO" sz="1900"/>
              <a:t>Grunnen til kongenes iver var at kristendommen kunne brukes til å le­gi­ti­me­re det kongelige overherredømmet. Den rådende oppfatningen i Eu­ro­pa på 900- og 1000-tallet var at kongen skulle være kirkens overhode. Den nye re­li­gio­n­en kunne derfor brukes til å nedkjempe motstand fra lokale </a:t>
            </a:r>
            <a:r>
              <a:rPr lang="nb-NO" sz="1900" u="sng"/>
              <a:t>høv­din­g­er</a:t>
            </a:r>
            <a:r>
              <a:rPr lang="nb-NO" sz="1900"/>
              <a:t> og svekke deres makt.</a:t>
            </a:r>
          </a:p>
          <a:p>
            <a:endParaRPr lang="nb-NO" sz="1900"/>
          </a:p>
        </p:txBody>
      </p:sp>
    </p:spTree>
    <p:extLst>
      <p:ext uri="{BB962C8B-B14F-4D97-AF65-F5344CB8AC3E}">
        <p14:creationId xmlns:p14="http://schemas.microsoft.com/office/powerpoint/2010/main" val="154026307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B7C117C89318AE4F9CE68946630E5088" ma:contentTypeVersion="2" ma:contentTypeDescription="Opprett et nytt dokument." ma:contentTypeScope="" ma:versionID="a40f7949556531618e456234b233d01d">
  <xsd:schema xmlns:xsd="http://www.w3.org/2001/XMLSchema" xmlns:xs="http://www.w3.org/2001/XMLSchema" xmlns:p="http://schemas.microsoft.com/office/2006/metadata/properties" xmlns:ns2="350b5996-c0f3-4641-8ac6-f2822ef748a3" targetNamespace="http://schemas.microsoft.com/office/2006/metadata/properties" ma:root="true" ma:fieldsID="b85bbe454ec90309a603c79976f38381" ns2:_="">
    <xsd:import namespace="350b5996-c0f3-4641-8ac6-f2822ef748a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0b5996-c0f3-4641-8ac6-f2822ef748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3FD31C-76B4-4A6D-A3A0-EFFE0105BB76}">
  <ds:schemaRefs>
    <ds:schemaRef ds:uri="http://schemas.microsoft.com/office/2006/metadata/properties"/>
    <ds:schemaRef ds:uri="http://schemas.microsoft.com/office/infopath/2007/PartnerControls"/>
    <ds:schemaRef ds:uri="86f0958c-e69d-44bc-9c7f-071b795998f8"/>
  </ds:schemaRefs>
</ds:datastoreItem>
</file>

<file path=customXml/itemProps2.xml><?xml version="1.0" encoding="utf-8"?>
<ds:datastoreItem xmlns:ds="http://schemas.openxmlformats.org/officeDocument/2006/customXml" ds:itemID="{F386007F-DBC9-44C6-A14D-835B41E1083F}">
  <ds:schemaRefs>
    <ds:schemaRef ds:uri="http://schemas.microsoft.com/sharepoint/v3/contenttype/forms"/>
  </ds:schemaRefs>
</ds:datastoreItem>
</file>

<file path=customXml/itemProps3.xml><?xml version="1.0" encoding="utf-8"?>
<ds:datastoreItem xmlns:ds="http://schemas.openxmlformats.org/officeDocument/2006/customXml" ds:itemID="{89F7051B-639E-4874-BBF8-9CCFA545C1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0b5996-c0f3-4641-8ac6-f2822ef748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1402</Words>
  <Application>Microsoft Office PowerPoint</Application>
  <PresentationFormat>Widescreen</PresentationFormat>
  <Paragraphs>42</Paragraphs>
  <Slides>17</Slides>
  <Notes>0</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17</vt:i4>
      </vt:variant>
    </vt:vector>
  </HeadingPairs>
  <TitlesOfParts>
    <vt:vector size="22" baseType="lpstr">
      <vt:lpstr>Arial</vt:lpstr>
      <vt:lpstr>Calibri</vt:lpstr>
      <vt:lpstr>Calibri Light</vt:lpstr>
      <vt:lpstr>Lora</vt:lpstr>
      <vt:lpstr>Office-tema</vt:lpstr>
      <vt:lpstr>Norrøn mytelogi Kristendom innføring i Norge</vt:lpstr>
      <vt:lpstr>Norrøn mytologi</vt:lpstr>
      <vt:lpstr>PowerPoint-presentasjon</vt:lpstr>
      <vt:lpstr>PowerPoint-presentasjon</vt:lpstr>
      <vt:lpstr>Gudene</vt:lpstr>
      <vt:lpstr>Arkeologiske funn</vt:lpstr>
      <vt:lpstr>PowerPoint-presentasjon</vt:lpstr>
      <vt:lpstr>Kristendommen</vt:lpstr>
      <vt:lpstr>PowerPoint-presentasjon</vt:lpstr>
      <vt:lpstr>PowerPoint-presentasjon</vt:lpstr>
      <vt:lpstr>Kirke og konge</vt:lpstr>
      <vt:lpstr>Kristendommen brer seg utover på 900 tallet</vt:lpstr>
      <vt:lpstr>PowerPoint-presentasjon</vt:lpstr>
      <vt:lpstr>Brutal kristning</vt:lpstr>
      <vt:lpstr>Symboler</vt:lpstr>
      <vt:lpstr>Dåp</vt:lpstr>
      <vt:lpstr>Kilder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Norrøn mytelogi Kristendom innføring i Norge</dc:title>
  <dc:creator>Storholmen, Åse</dc:creator>
  <cp:lastModifiedBy>Storholmen, Åse</cp:lastModifiedBy>
  <cp:revision>2</cp:revision>
  <dcterms:created xsi:type="dcterms:W3CDTF">2022-05-25T16:19:33Z</dcterms:created>
  <dcterms:modified xsi:type="dcterms:W3CDTF">2023-12-07T12:04:24Z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0x010100B7C117C89318AE4F9CE68946630E5088</vt:lpwstr>
  </property>
</Properties>
</file>