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59" r:id="rId6"/>
    <p:sldId id="273" r:id="rId7"/>
    <p:sldId id="261" r:id="rId8"/>
    <p:sldId id="262" r:id="rId9"/>
    <p:sldId id="263" r:id="rId10"/>
    <p:sldId id="264" r:id="rId11"/>
    <p:sldId id="31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04" r:id="rId20"/>
    <p:sldId id="309" r:id="rId21"/>
    <p:sldId id="307" r:id="rId22"/>
    <p:sldId id="308" r:id="rId23"/>
    <p:sldId id="311" r:id="rId24"/>
    <p:sldId id="272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08" y="2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95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86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0675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295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8747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0242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28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079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4214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00175" y="2419350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271" y="0"/>
                </a:lnTo>
              </a:path>
            </a:pathLst>
          </a:custGeom>
          <a:ln w="15875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226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24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82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00175" y="2419350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271" y="0"/>
                </a:lnTo>
              </a:path>
            </a:pathLst>
          </a:custGeom>
          <a:ln w="15875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275" y="1866900"/>
            <a:ext cx="2333625" cy="37147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5625" y="1866900"/>
            <a:ext cx="3000375" cy="371475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7925" y="2505075"/>
            <a:ext cx="4514850" cy="30765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7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9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14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011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7475" y="761365"/>
            <a:ext cx="9432925" cy="167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5028" y="2486322"/>
            <a:ext cx="8143240" cy="2523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427688-DB96-480D-BEE5-B985EE2F98D1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493FD67-7206-4DB7-9083-D0248DC31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637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b.no/items/URN:NBN:no-nb_dra_1993-01510P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trondelag/_-nazibautaen-ma-ligge-1.8242275" TargetMode="External"/><Relationship Id="rId2" Type="http://schemas.openxmlformats.org/officeDocument/2006/relationships/hyperlink" Target="https://www.nrk.no/trondelag/nedgravd-nazibauta-ser-dagens-lys-1.728827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nherred.no/kultur/i/A3RQ95/den-ubehagelige-bruken-av-hellig-olav" TargetMode="External"/><Relationship Id="rId4" Type="http://schemas.openxmlformats.org/officeDocument/2006/relationships/hyperlink" Target="https://www.aftenposten.no/kultur/i/JoW06/skal-nazibautaen-avdekk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ressa.no/nyheter/article15084.ece" TargetMode="External"/><Relationship Id="rId2" Type="http://schemas.openxmlformats.org/officeDocument/2006/relationships/hyperlink" Target="https://www.nrk.no/trondelag/nazi-dap-pa-stiklestad-1.13115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nherred.no/nyheter/i/dnk7LB/bautaen-ma-ikke-graves-fram-det-er-sannsynlig-at-den-vil-tiltrekke-seg-hoyreradikale" TargetMode="External"/><Relationship Id="rId4" Type="http://schemas.openxmlformats.org/officeDocument/2006/relationships/hyperlink" Target="https://www.adressa.no/kultur/article588532.ec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hyperlink" Target="https://www.innherred.no/nyheter/i/dnk7LB/bautaen-ma-ikke-graves-fram-det-er-sannsynlig-at-den-vil-tiltrekke-seg-hoyreradikal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dressa.no/kultur/article588532.ece" TargetMode="External"/><Relationship Id="rId5" Type="http://schemas.openxmlformats.org/officeDocument/2006/relationships/hyperlink" Target="https://www.adressa.no/nyheter/article15084.ece" TargetMode="External"/><Relationship Id="rId4" Type="http://schemas.openxmlformats.org/officeDocument/2006/relationships/hyperlink" Target="https://www.nrk.no/trondelag/nazi-dap-pa-stiklestad-1.131156" TargetMode="Externa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nherred.no/nyheter/i/o6M1oj/noen-har-drevet-med-nazi-propaganda-pa-stiklestad" TargetMode="External"/><Relationship Id="rId5" Type="http://schemas.openxmlformats.org/officeDocument/2006/relationships/hyperlink" Target="https://www.innherred.no/nyheter/i/jz3r79/falstadskogen-ogsa-utsatt-for-nazipropaganda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nherred.no/nyheter/i/OrwwVV/hun-ser-for-seg-noe-mer-her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innherred.no/nyheter/i/PoKLAz/mer-politi-paa-stiklestad-etter-homo-drap-friheten-er-true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nherred.no/debatt/leder/i/RrvXPO/sterk-symbolkraft-paa-stiklestad" TargetMode="External"/><Relationship Id="rId5" Type="http://schemas.openxmlformats.org/officeDocument/2006/relationships/hyperlink" Target="https://www.innherred.no/nyheter/i/5G9kXW/homomerke-reist-over-nedgravd-ns-bauta-det-er-en-sterk-handling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www.innherred.no/nyheter/i/PoVbee/olavshaugen-blir-skeiv-under-olso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.no/items/0dc0f9a167b96c556002e5b0f954ee1c?page=0&amp;searchText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filmavisen/FMAA44003144/07-08-1944" TargetMode="External"/><Relationship Id="rId2" Type="http://schemas.openxmlformats.org/officeDocument/2006/relationships/hyperlink" Target="https://tv.nrk.no/serie/filmavisen/FMAA42003642/03-08-1942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95575" y="3524250"/>
            <a:ext cx="6816090" cy="0"/>
          </a:xfrm>
          <a:custGeom>
            <a:avLst/>
            <a:gdLst/>
            <a:ahLst/>
            <a:cxnLst/>
            <a:rect l="l" t="t" r="r" b="b"/>
            <a:pathLst>
              <a:path w="6816090">
                <a:moveTo>
                  <a:pt x="0" y="0"/>
                </a:moveTo>
                <a:lnTo>
                  <a:pt x="6815708" y="0"/>
                </a:lnTo>
              </a:path>
            </a:pathLst>
          </a:custGeom>
          <a:ln w="15875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54984" y="1627568"/>
            <a:ext cx="5097145" cy="167957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413510" marR="5080" indent="-1401445">
              <a:lnSpc>
                <a:spcPct val="100800"/>
              </a:lnSpc>
              <a:spcBef>
                <a:spcPts val="55"/>
              </a:spcBef>
            </a:pPr>
            <a:r>
              <a:rPr sz="5400" spc="-185" dirty="0"/>
              <a:t>Стіклестад</a:t>
            </a:r>
            <a:r>
              <a:rPr sz="5400" spc="-155" dirty="0"/>
              <a:t> </a:t>
            </a:r>
            <a:r>
              <a:rPr sz="5400" spc="-70" dirty="0"/>
              <a:t>під</a:t>
            </a:r>
            <a:r>
              <a:rPr sz="5400" spc="-195" dirty="0"/>
              <a:t> </a:t>
            </a:r>
            <a:r>
              <a:rPr sz="5400" spc="-55" dirty="0"/>
              <a:t>час </a:t>
            </a:r>
            <a:r>
              <a:rPr sz="5400" spc="-65" dirty="0"/>
              <a:t>окупації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2983229" y="3629088"/>
            <a:ext cx="6228080" cy="127508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065" marR="5080" algn="ctr">
              <a:lnSpc>
                <a:spcPts val="1880"/>
              </a:lnSpc>
              <a:spcBef>
                <a:spcPts val="470"/>
              </a:spcBef>
            </a:pPr>
            <a:r>
              <a:rPr sz="1850" spc="-45" dirty="0">
                <a:latin typeface="Times New Roman"/>
                <a:cs typeface="Times New Roman"/>
              </a:rPr>
              <a:t>Як</a:t>
            </a:r>
            <a:r>
              <a:rPr sz="1850" spc="-7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національне</a:t>
            </a:r>
            <a:r>
              <a:rPr sz="1850" spc="-80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Times New Roman"/>
                <a:cs typeface="Times New Roman"/>
              </a:rPr>
              <a:t>об’єднання</a:t>
            </a:r>
            <a:r>
              <a:rPr sz="1850" spc="20" dirty="0">
                <a:latin typeface="Times New Roman"/>
                <a:cs typeface="Times New Roman"/>
              </a:rPr>
              <a:t> </a:t>
            </a:r>
            <a:r>
              <a:rPr sz="1850" spc="-30" dirty="0">
                <a:latin typeface="Times New Roman"/>
                <a:cs typeface="Times New Roman"/>
              </a:rPr>
              <a:t>вікористовувало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Times New Roman"/>
                <a:cs typeface="Times New Roman"/>
              </a:rPr>
              <a:t>Стіклестад</a:t>
            </a:r>
            <a:r>
              <a:rPr sz="1850" spc="10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до</a:t>
            </a:r>
            <a:r>
              <a:rPr sz="1850" spc="-80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та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-50" dirty="0">
                <a:latin typeface="Times New Roman"/>
                <a:cs typeface="Times New Roman"/>
              </a:rPr>
              <a:t>в </a:t>
            </a:r>
            <a:r>
              <a:rPr sz="1850" dirty="0">
                <a:latin typeface="Times New Roman"/>
                <a:cs typeface="Times New Roman"/>
              </a:rPr>
              <a:t>часи </a:t>
            </a:r>
            <a:r>
              <a:rPr sz="1850" spc="-10" dirty="0">
                <a:latin typeface="Times New Roman"/>
                <a:cs typeface="Times New Roman"/>
              </a:rPr>
              <a:t>війни</a:t>
            </a:r>
            <a:endParaRPr sz="1850">
              <a:latin typeface="Times New Roman"/>
              <a:cs typeface="Times New Roman"/>
            </a:endParaRPr>
          </a:p>
          <a:p>
            <a:pPr marL="13335" algn="ctr">
              <a:lnSpc>
                <a:spcPct val="100000"/>
              </a:lnSpc>
              <a:spcBef>
                <a:spcPts val="625"/>
              </a:spcBef>
            </a:pPr>
            <a:r>
              <a:rPr sz="1850" spc="-30" dirty="0">
                <a:latin typeface="Times New Roman"/>
                <a:cs typeface="Times New Roman"/>
              </a:rPr>
              <a:t>NS-</a:t>
            </a:r>
            <a:r>
              <a:rPr sz="1850" spc="-10" dirty="0">
                <a:latin typeface="Times New Roman"/>
                <a:cs typeface="Times New Roman"/>
              </a:rPr>
              <a:t>монумент</a:t>
            </a: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850" spc="-10" dirty="0">
                <a:latin typeface="Times New Roman"/>
                <a:cs typeface="Times New Roman"/>
              </a:rPr>
              <a:t>Неонацизм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602F8C-E1EC-4202-83F7-93670CAF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3ED0575-9886-CFCD-140F-CD4418C8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nb-NO" sz="2400" kern="1200" dirty="0">
                <a:solidFill>
                  <a:srgbClr val="262626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nb-NO" sz="2400" kern="1200" dirty="0" err="1">
                <a:solidFill>
                  <a:srgbClr val="262626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Фейкові</a:t>
            </a:r>
            <a:r>
              <a:rPr lang="nb-NO" sz="2400" kern="1200" dirty="0">
                <a:solidFill>
                  <a:srgbClr val="262626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kern="1200" dirty="0" err="1">
                <a:solidFill>
                  <a:srgbClr val="262626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новини</a:t>
            </a:r>
            <a:r>
              <a:rPr lang="nb-NO" sz="2400" kern="1200" dirty="0">
                <a:solidFill>
                  <a:srgbClr val="262626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31948-EA92-4179-8BB5-5451F6E3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Bilde 3" descr="Et bilde som inneholder utendørs, himmel, tre, gress&#10;&#10;Automatisk generert beskrivelse">
            <a:extLst>
              <a:ext uri="{FF2B5EF4-FFF2-40B4-BE49-F238E27FC236}">
                <a16:creationId xmlns:a16="http://schemas.microsoft.com/office/drawing/2014/main" id="{45CE94D6-E39C-63F0-5109-A72C760BF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" r="3274" b="-5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83CC4B-D7FE-41C7-8BDC-1FF487C9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206C1C-ECF0-2ED7-A6A8-1D41C088B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r>
              <a:rPr lang="nb-NO" dirty="0">
                <a:hlinkClick r:id="rId5"/>
              </a:rPr>
              <a:t>Fra Stiklestad. Reportasje på Olavs-dagen fra Stiklestad (nb.no)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928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0175" y="1028700"/>
            <a:ext cx="9407525" cy="5124450"/>
            <a:chOff x="1400175" y="1028700"/>
            <a:chExt cx="9407525" cy="5124450"/>
          </a:xfrm>
        </p:grpSpPr>
        <p:sp>
          <p:nvSpPr>
            <p:cNvPr id="3" name="object 3"/>
            <p:cNvSpPr/>
            <p:nvPr/>
          </p:nvSpPr>
          <p:spPr>
            <a:xfrm>
              <a:off x="1400175" y="2419350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271" y="0"/>
                  </a:lnTo>
                </a:path>
              </a:pathLst>
            </a:custGeom>
            <a:ln w="158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0675" y="1028700"/>
              <a:ext cx="2305050" cy="5124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3950" y="1076325"/>
              <a:ext cx="3552825" cy="50768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75" y="2419350"/>
            <a:ext cx="9407525" cy="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271" y="0"/>
                </a:lnTo>
              </a:path>
            </a:pathLst>
          </a:custGeom>
          <a:ln w="15875">
            <a:solidFill>
              <a:srgbClr val="EBEB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5028" y="2565082"/>
            <a:ext cx="9390380" cy="29571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316865" indent="-286385">
              <a:lnSpc>
                <a:spcPct val="100400"/>
              </a:lnSpc>
              <a:spcBef>
                <a:spcPts val="90"/>
              </a:spcBef>
              <a:buClr>
                <a:srgbClr val="DDDDDD"/>
              </a:buClr>
              <a:buSzPct val="114583"/>
              <a:buFont typeface="Arial"/>
              <a:buChar char="•"/>
              <a:tabLst>
                <a:tab pos="298450" algn="l"/>
              </a:tabLst>
            </a:pPr>
            <a:r>
              <a:rPr sz="2400" dirty="0">
                <a:solidFill>
                  <a:srgbClr val="252525"/>
                </a:solidFill>
                <a:latin typeface="Times New Roman"/>
                <a:cs typeface="Times New Roman"/>
              </a:rPr>
              <a:t>Життя</a:t>
            </a:r>
            <a:r>
              <a:rPr sz="2400" spc="-1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65" dirty="0">
                <a:solidFill>
                  <a:srgbClr val="252525"/>
                </a:solidFill>
                <a:latin typeface="Times New Roman"/>
                <a:cs typeface="Times New Roman"/>
              </a:rPr>
              <a:t>монумента</a:t>
            </a:r>
            <a:r>
              <a:rPr sz="24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252525"/>
                </a:solidFill>
                <a:latin typeface="Times New Roman"/>
                <a:cs typeface="Times New Roman"/>
              </a:rPr>
              <a:t>було</a:t>
            </a:r>
            <a:r>
              <a:rPr sz="2400" spc="-1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55" dirty="0">
                <a:solidFill>
                  <a:srgbClr val="252525"/>
                </a:solidFill>
                <a:latin typeface="Times New Roman"/>
                <a:cs typeface="Times New Roman"/>
              </a:rPr>
              <a:t>недовгим.</a:t>
            </a:r>
            <a:r>
              <a:rPr sz="24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252525"/>
                </a:solidFill>
                <a:latin typeface="Times New Roman"/>
                <a:cs typeface="Times New Roman"/>
              </a:rPr>
              <a:t>Протягом</a:t>
            </a:r>
            <a:r>
              <a:rPr sz="24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252525"/>
                </a:solidFill>
                <a:latin typeface="Times New Roman"/>
                <a:cs typeface="Times New Roman"/>
              </a:rPr>
              <a:t>травня</a:t>
            </a:r>
            <a:r>
              <a:rPr sz="24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70" dirty="0">
                <a:solidFill>
                  <a:srgbClr val="252525"/>
                </a:solidFill>
                <a:latin typeface="Times New Roman"/>
                <a:cs typeface="Times New Roman"/>
              </a:rPr>
              <a:t>1944</a:t>
            </a:r>
            <a:r>
              <a:rPr sz="24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252525"/>
                </a:solidFill>
                <a:latin typeface="Times New Roman"/>
                <a:cs typeface="Times New Roman"/>
              </a:rPr>
              <a:t>року</a:t>
            </a:r>
            <a:r>
              <a:rPr sz="24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Times New Roman"/>
                <a:cs typeface="Times New Roman"/>
              </a:rPr>
              <a:t>зростав </a:t>
            </a:r>
            <a:r>
              <a:rPr sz="2400" spc="-30" dirty="0">
                <a:solidFill>
                  <a:srgbClr val="252525"/>
                </a:solidFill>
                <a:latin typeface="Times New Roman"/>
                <a:cs typeface="Times New Roman"/>
              </a:rPr>
              <a:t>настрій</a:t>
            </a:r>
            <a:r>
              <a:rPr sz="240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252525"/>
                </a:solidFill>
                <a:latin typeface="Times New Roman"/>
                <a:cs typeface="Times New Roman"/>
              </a:rPr>
              <a:t>"повернення</a:t>
            </a:r>
            <a:r>
              <a:rPr sz="24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75" dirty="0">
                <a:solidFill>
                  <a:srgbClr val="252525"/>
                </a:solidFill>
                <a:latin typeface="Times New Roman"/>
                <a:cs typeface="Times New Roman"/>
              </a:rPr>
              <a:t>Стіклестад</a:t>
            </a:r>
            <a:r>
              <a:rPr sz="24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60" dirty="0">
                <a:solidFill>
                  <a:srgbClr val="252525"/>
                </a:solidFill>
                <a:latin typeface="Times New Roman"/>
                <a:cs typeface="Times New Roman"/>
              </a:rPr>
              <a:t>назад".</a:t>
            </a:r>
            <a:r>
              <a:rPr sz="24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70" dirty="0">
                <a:solidFill>
                  <a:srgbClr val="252525"/>
                </a:solidFill>
                <a:latin typeface="Times New Roman"/>
                <a:cs typeface="Times New Roman"/>
              </a:rPr>
              <a:t>Весь</a:t>
            </a:r>
            <a:r>
              <a:rPr sz="24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400" spc="-90" dirty="0">
                <a:solidFill>
                  <a:srgbClr val="252525"/>
                </a:solidFill>
                <a:latin typeface="Times New Roman"/>
                <a:cs typeface="Times New Roman"/>
              </a:rPr>
              <a:t>пам</a:t>
            </a:r>
            <a:r>
              <a:rPr sz="2400" spc="-90" dirty="0">
                <a:latin typeface="Times New Roman"/>
                <a:cs typeface="Times New Roman"/>
              </a:rPr>
              <a:t>’ятник,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Times New Roman"/>
                <a:cs typeface="Times New Roman"/>
              </a:rPr>
              <a:t>окрім </a:t>
            </a:r>
            <a:r>
              <a:rPr sz="2400" spc="-25" dirty="0">
                <a:latin typeface="Times New Roman"/>
                <a:cs typeface="Times New Roman"/>
              </a:rPr>
              <a:t>9- </a:t>
            </a:r>
            <a:r>
              <a:rPr sz="2400" spc="-40" dirty="0">
                <a:latin typeface="Times New Roman"/>
                <a:cs typeface="Times New Roman"/>
              </a:rPr>
              <a:t>метрового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90" dirty="0">
                <a:latin typeface="Times New Roman"/>
                <a:cs typeface="Times New Roman"/>
              </a:rPr>
              <a:t>монументу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було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зруйновано.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Було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прийнято</a:t>
            </a:r>
            <a:endParaRPr sz="2400">
              <a:latin typeface="Times New Roman"/>
              <a:cs typeface="Times New Roman"/>
            </a:endParaRPr>
          </a:p>
          <a:p>
            <a:pPr marL="298450" marR="5080">
              <a:lnSpc>
                <a:spcPct val="99700"/>
              </a:lnSpc>
              <a:spcBef>
                <a:spcPts val="55"/>
              </a:spcBef>
            </a:pPr>
            <a:r>
              <a:rPr sz="2400" spc="-25" dirty="0">
                <a:latin typeface="Times New Roman"/>
                <a:cs typeface="Times New Roman"/>
              </a:rPr>
              <a:t>рішення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повалити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його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і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40" dirty="0">
                <a:latin typeface="Times New Roman"/>
                <a:cs typeface="Times New Roman"/>
              </a:rPr>
              <a:t>закопати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на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spc="-75" dirty="0">
                <a:latin typeface="Times New Roman"/>
                <a:cs typeface="Times New Roman"/>
              </a:rPr>
              <a:t>тому </a:t>
            </a:r>
            <a:r>
              <a:rPr sz="2400" spc="-175" dirty="0">
                <a:latin typeface="Times New Roman"/>
                <a:cs typeface="Times New Roman"/>
              </a:rPr>
              <a:t>ж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75" dirty="0">
                <a:latin typeface="Times New Roman"/>
                <a:cs typeface="Times New Roman"/>
              </a:rPr>
              <a:t>місці.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5" dirty="0">
                <a:latin typeface="Times New Roman"/>
                <a:cs typeface="Times New Roman"/>
              </a:rPr>
              <a:t>Підняття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старого </a:t>
            </a:r>
            <a:r>
              <a:rPr sz="2400" spc="-85" dirty="0">
                <a:latin typeface="Times New Roman"/>
                <a:cs typeface="Times New Roman"/>
              </a:rPr>
              <a:t>пам’ятника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мало</a:t>
            </a:r>
            <a:r>
              <a:rPr sz="2400" spc="-125" dirty="0">
                <a:latin typeface="Times New Roman"/>
                <a:cs typeface="Times New Roman"/>
              </a:rPr>
              <a:t> таку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10" dirty="0">
                <a:latin typeface="Times New Roman"/>
                <a:cs typeface="Times New Roman"/>
              </a:rPr>
              <a:t>саму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60" dirty="0">
                <a:latin typeface="Times New Roman"/>
                <a:cs typeface="Times New Roman"/>
              </a:rPr>
              <a:t>значущість,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5" dirty="0">
                <a:latin typeface="Times New Roman"/>
                <a:cs typeface="Times New Roman"/>
              </a:rPr>
              <a:t>як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і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позбавлення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нового.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Старий </a:t>
            </a:r>
            <a:r>
              <a:rPr sz="2400" spc="-65" dirty="0">
                <a:latin typeface="Times New Roman"/>
                <a:cs typeface="Times New Roman"/>
              </a:rPr>
              <a:t>монумент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Улафа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105" dirty="0">
                <a:latin typeface="Times New Roman"/>
                <a:cs typeface="Times New Roman"/>
              </a:rPr>
              <a:t>був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14" dirty="0">
                <a:latin typeface="Times New Roman"/>
                <a:cs typeface="Times New Roman"/>
              </a:rPr>
              <a:t>вже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поставлений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на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65" dirty="0">
                <a:latin typeface="Times New Roman"/>
                <a:cs typeface="Times New Roman"/>
              </a:rPr>
              <a:t>місце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до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Олсок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10" dirty="0">
                <a:latin typeface="Times New Roman"/>
                <a:cs typeface="Times New Roman"/>
              </a:rPr>
              <a:t>у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65" dirty="0">
                <a:latin typeface="Times New Roman"/>
                <a:cs typeface="Times New Roman"/>
              </a:rPr>
              <a:t>1945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році,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де </a:t>
            </a:r>
            <a:r>
              <a:rPr sz="2400" dirty="0">
                <a:latin typeface="Times New Roman"/>
                <a:cs typeface="Times New Roman"/>
              </a:rPr>
              <a:t>ми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його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65" dirty="0">
                <a:latin typeface="Times New Roman"/>
                <a:cs typeface="Times New Roman"/>
              </a:rPr>
              <a:t>можемо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побачити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і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55" dirty="0">
                <a:latin typeface="Times New Roman"/>
                <a:cs typeface="Times New Roman"/>
              </a:rPr>
              <a:t>сьогодні.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За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ним,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непомітно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для </a:t>
            </a:r>
            <a:r>
              <a:rPr sz="2400" spc="-75" dirty="0">
                <a:latin typeface="Times New Roman"/>
                <a:cs typeface="Times New Roman"/>
              </a:rPr>
              <a:t>відвідуючих, </a:t>
            </a:r>
            <a:r>
              <a:rPr sz="2400" spc="-55" dirty="0">
                <a:latin typeface="Times New Roman"/>
                <a:cs typeface="Times New Roman"/>
              </a:rPr>
              <a:t>знаходиться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закопаний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монумент.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0175" y="1304925"/>
            <a:ext cx="9407525" cy="4572000"/>
            <a:chOff x="1400175" y="1304925"/>
            <a:chExt cx="9407525" cy="4572000"/>
          </a:xfrm>
        </p:grpSpPr>
        <p:sp>
          <p:nvSpPr>
            <p:cNvPr id="3" name="object 3"/>
            <p:cNvSpPr/>
            <p:nvPr/>
          </p:nvSpPr>
          <p:spPr>
            <a:xfrm>
              <a:off x="1400175" y="2419350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271" y="0"/>
                  </a:lnTo>
                </a:path>
              </a:pathLst>
            </a:custGeom>
            <a:ln w="158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1625" y="2457450"/>
              <a:ext cx="4829175" cy="3314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5225" y="1304925"/>
              <a:ext cx="3105150" cy="4572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5681" rIns="0" bIns="0" rtlCol="0">
            <a:spAutoFit/>
          </a:bodyPr>
          <a:lstStyle/>
          <a:p>
            <a:pPr marL="1001394">
              <a:lnSpc>
                <a:spcPct val="100000"/>
              </a:lnSpc>
              <a:spcBef>
                <a:spcPts val="130"/>
              </a:spcBef>
            </a:pPr>
            <a:r>
              <a:rPr spc="-50" dirty="0"/>
              <a:t>Травень</a:t>
            </a:r>
            <a:r>
              <a:rPr spc="-200" dirty="0"/>
              <a:t> </a:t>
            </a:r>
            <a:r>
              <a:rPr spc="-114" dirty="0"/>
              <a:t>1945</a:t>
            </a:r>
            <a:r>
              <a:rPr spc="-160" dirty="0"/>
              <a:t> </a:t>
            </a:r>
            <a:r>
              <a:rPr spc="-25" dirty="0"/>
              <a:t>р.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3875" y="2114550"/>
            <a:ext cx="10810875" cy="3657600"/>
            <a:chOff x="523875" y="2114550"/>
            <a:chExt cx="10810875" cy="3657600"/>
          </a:xfrm>
        </p:grpSpPr>
        <p:sp>
          <p:nvSpPr>
            <p:cNvPr id="3" name="object 3"/>
            <p:cNvSpPr/>
            <p:nvPr/>
          </p:nvSpPr>
          <p:spPr>
            <a:xfrm>
              <a:off x="1400175" y="2419350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271" y="0"/>
                  </a:lnTo>
                </a:path>
              </a:pathLst>
            </a:custGeom>
            <a:ln w="158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8400" y="2200275"/>
              <a:ext cx="5086350" cy="35718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875" y="2114550"/>
              <a:ext cx="5476875" cy="35623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10890" y="1240536"/>
            <a:ext cx="558101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8</a:t>
            </a:r>
            <a:r>
              <a:rPr spc="-245" dirty="0"/>
              <a:t> </a:t>
            </a:r>
            <a:r>
              <a:rPr spc="-80" dirty="0"/>
              <a:t>травня</a:t>
            </a:r>
            <a:r>
              <a:rPr spc="-160" dirty="0"/>
              <a:t> </a:t>
            </a:r>
            <a:r>
              <a:rPr spc="-100" dirty="0"/>
              <a:t>1945</a:t>
            </a:r>
            <a:r>
              <a:rPr spc="-175" dirty="0"/>
              <a:t> </a:t>
            </a:r>
            <a:r>
              <a:rPr dirty="0"/>
              <a:t>р.,</a:t>
            </a:r>
            <a:r>
              <a:rPr spc="-190" dirty="0"/>
              <a:t> </a:t>
            </a:r>
            <a:r>
              <a:rPr spc="-65" dirty="0"/>
              <a:t>Вердал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1360" rIns="0" bIns="0" rtlCol="0">
            <a:spAutoFit/>
          </a:bodyPr>
          <a:lstStyle/>
          <a:p>
            <a:pPr marL="3422650" marR="5080" indent="-2306955">
              <a:lnSpc>
                <a:spcPct val="101400"/>
              </a:lnSpc>
              <a:spcBef>
                <a:spcPts val="60"/>
              </a:spcBef>
            </a:pPr>
            <a:r>
              <a:rPr sz="3950" spc="65" dirty="0"/>
              <a:t>Що</a:t>
            </a:r>
            <a:r>
              <a:rPr sz="3950" spc="-85" dirty="0"/>
              <a:t> буде</a:t>
            </a:r>
            <a:r>
              <a:rPr sz="3950" spc="-25" dirty="0"/>
              <a:t> </a:t>
            </a:r>
            <a:r>
              <a:rPr sz="3950" spc="-120" dirty="0"/>
              <a:t>відбуватися</a:t>
            </a:r>
            <a:r>
              <a:rPr sz="3950" spc="-55" dirty="0"/>
              <a:t> </a:t>
            </a:r>
            <a:r>
              <a:rPr sz="3950" dirty="0"/>
              <a:t>з</a:t>
            </a:r>
            <a:r>
              <a:rPr sz="3950" spc="-50" dirty="0"/>
              <a:t> </a:t>
            </a:r>
            <a:r>
              <a:rPr sz="3950" spc="-85" dirty="0"/>
              <a:t>9-</a:t>
            </a:r>
            <a:r>
              <a:rPr sz="3950" spc="-50" dirty="0"/>
              <a:t>метровим </a:t>
            </a:r>
            <a:r>
              <a:rPr sz="3950" spc="-10" dirty="0"/>
              <a:t>монументом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1078547" y="2545778"/>
            <a:ext cx="6617334" cy="30416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327025" algn="just">
              <a:lnSpc>
                <a:spcPct val="90200"/>
              </a:lnSpc>
              <a:spcBef>
                <a:spcPts val="325"/>
              </a:spcBef>
            </a:pPr>
            <a:r>
              <a:rPr sz="1700" spc="-10" dirty="0">
                <a:solidFill>
                  <a:srgbClr val="252525"/>
                </a:solidFill>
                <a:latin typeface="Times New Roman"/>
                <a:cs typeface="Times New Roman"/>
              </a:rPr>
              <a:t>Останні</a:t>
            </a:r>
            <a:r>
              <a:rPr sz="1700" spc="-1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роки</a:t>
            </a:r>
            <a:r>
              <a:rPr sz="1700" spc="-60" dirty="0">
                <a:solidFill>
                  <a:srgbClr val="252525"/>
                </a:solidFill>
                <a:latin typeface="Times New Roman"/>
                <a:cs typeface="Times New Roman"/>
              </a:rPr>
              <a:t> ведеться</a:t>
            </a:r>
            <a:r>
              <a:rPr sz="1700" spc="-50" dirty="0">
                <a:solidFill>
                  <a:srgbClr val="252525"/>
                </a:solidFill>
                <a:latin typeface="Times New Roman"/>
                <a:cs typeface="Times New Roman"/>
              </a:rPr>
              <a:t> багато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imes New Roman"/>
                <a:cs typeface="Times New Roman"/>
              </a:rPr>
              <a:t>дискусій</a:t>
            </a:r>
            <a:r>
              <a:rPr sz="170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щодо</a:t>
            </a:r>
            <a:r>
              <a:rPr sz="17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того, </a:t>
            </a:r>
            <a:r>
              <a:rPr sz="1700" spc="-45" dirty="0">
                <a:solidFill>
                  <a:srgbClr val="252525"/>
                </a:solidFill>
                <a:latin typeface="Times New Roman"/>
                <a:cs typeface="Times New Roman"/>
              </a:rPr>
              <a:t>яким</a:t>
            </a:r>
            <a:r>
              <a:rPr sz="1700" spc="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imes New Roman"/>
                <a:cs typeface="Times New Roman"/>
              </a:rPr>
              <a:t>буде</a:t>
            </a:r>
            <a:r>
              <a:rPr sz="170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imes New Roman"/>
                <a:cs typeface="Times New Roman"/>
              </a:rPr>
              <a:t>майбутнє цього</a:t>
            </a:r>
            <a:r>
              <a:rPr sz="1700" spc="-1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imes New Roman"/>
                <a:cs typeface="Times New Roman"/>
              </a:rPr>
              <a:t>монументу.</a:t>
            </a:r>
            <a:r>
              <a:rPr sz="17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imes New Roman"/>
                <a:cs typeface="Times New Roman"/>
              </a:rPr>
              <a:t>Національний</a:t>
            </a:r>
            <a:r>
              <a:rPr sz="1700" spc="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Times New Roman"/>
                <a:cs typeface="Times New Roman"/>
              </a:rPr>
              <a:t>Культурний</a:t>
            </a:r>
            <a:r>
              <a:rPr sz="17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Центр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imes New Roman"/>
                <a:cs typeface="Times New Roman"/>
              </a:rPr>
              <a:t>Стіклестад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ще</a:t>
            </a:r>
            <a:r>
              <a:rPr sz="1700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не </a:t>
            </a: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вирішив,</a:t>
            </a:r>
            <a:r>
              <a:rPr sz="17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чи</a:t>
            </a: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imes New Roman"/>
                <a:cs typeface="Times New Roman"/>
              </a:rPr>
              <a:t>буде</a:t>
            </a:r>
            <a:r>
              <a:rPr sz="17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imes New Roman"/>
                <a:cs typeface="Times New Roman"/>
              </a:rPr>
              <a:t>він</a:t>
            </a:r>
            <a:r>
              <a:rPr sz="170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Times New Roman"/>
                <a:cs typeface="Times New Roman"/>
              </a:rPr>
              <a:t>піднятим,</a:t>
            </a:r>
            <a:r>
              <a:rPr sz="1700" spc="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або</a:t>
            </a:r>
            <a:r>
              <a:rPr sz="170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залишиться</a:t>
            </a:r>
            <a:r>
              <a:rPr sz="170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imes New Roman"/>
                <a:cs typeface="Times New Roman"/>
              </a:rPr>
              <a:t>закопаним.</a:t>
            </a:r>
            <a:endParaRPr sz="1700">
              <a:latin typeface="Times New Roman"/>
              <a:cs typeface="Times New Roman"/>
            </a:endParaRPr>
          </a:p>
          <a:p>
            <a:pPr marL="12700" algn="just">
              <a:lnSpc>
                <a:spcPts val="1960"/>
              </a:lnSpc>
              <a:spcBef>
                <a:spcPts val="815"/>
              </a:spcBef>
            </a:pPr>
            <a:r>
              <a:rPr sz="1700" spc="-80" dirty="0">
                <a:solidFill>
                  <a:srgbClr val="252525"/>
                </a:solidFill>
                <a:latin typeface="Times New Roman"/>
                <a:cs typeface="Times New Roman"/>
              </a:rPr>
              <a:t>У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imes New Roman"/>
                <a:cs typeface="Times New Roman"/>
              </a:rPr>
              <a:t>2007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imes New Roman"/>
                <a:cs typeface="Times New Roman"/>
              </a:rPr>
              <a:t>році, </a:t>
            </a:r>
            <a:r>
              <a:rPr sz="1700" spc="-60" dirty="0">
                <a:solidFill>
                  <a:srgbClr val="252525"/>
                </a:solidFill>
                <a:latin typeface="Times New Roman"/>
                <a:cs typeface="Times New Roman"/>
              </a:rPr>
              <a:t>група</a:t>
            </a:r>
            <a:r>
              <a:rPr sz="17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imes New Roman"/>
                <a:cs typeface="Times New Roman"/>
              </a:rPr>
              <a:t>проєктувальників</a:t>
            </a:r>
            <a:r>
              <a:rPr sz="1700" spc="-10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НКЦ</a:t>
            </a:r>
            <a:r>
              <a:rPr sz="1700" spc="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imes New Roman"/>
                <a:cs typeface="Times New Roman"/>
              </a:rPr>
              <a:t>Стіклестад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ct val="91500"/>
              </a:lnSpc>
              <a:spcBef>
                <a:spcPts val="95"/>
              </a:spcBef>
            </a:pP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запропонували</a:t>
            </a:r>
            <a:r>
              <a:rPr sz="170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частково</a:t>
            </a:r>
            <a:r>
              <a:rPr sz="17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imes New Roman"/>
                <a:cs typeface="Times New Roman"/>
              </a:rPr>
              <a:t>відкрити</a:t>
            </a:r>
            <a:r>
              <a:rPr sz="17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Times New Roman"/>
                <a:cs typeface="Times New Roman"/>
              </a:rPr>
              <a:t>монумент.</a:t>
            </a:r>
            <a:r>
              <a:rPr sz="1700" spc="-11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Їх </a:t>
            </a:r>
            <a:r>
              <a:rPr sz="1700" spc="-50" dirty="0">
                <a:solidFill>
                  <a:srgbClr val="252525"/>
                </a:solidFill>
                <a:latin typeface="Times New Roman"/>
                <a:cs typeface="Times New Roman"/>
              </a:rPr>
              <a:t>бажанням</a:t>
            </a:r>
            <a:r>
              <a:rPr sz="1700" spc="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було</a:t>
            </a:r>
            <a:r>
              <a:rPr sz="1700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не</a:t>
            </a:r>
            <a:r>
              <a:rPr sz="1700" spc="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imes New Roman"/>
                <a:cs typeface="Times New Roman"/>
              </a:rPr>
              <a:t>підняти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і</a:t>
            </a:r>
            <a:r>
              <a:rPr sz="1700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поставити</a:t>
            </a:r>
            <a:r>
              <a:rPr sz="1700" spc="-35" dirty="0">
                <a:solidFill>
                  <a:srgbClr val="252525"/>
                </a:solidFill>
                <a:latin typeface="Times New Roman"/>
                <a:cs typeface="Times New Roman"/>
              </a:rPr>
              <a:t> монумент</a:t>
            </a:r>
            <a:r>
              <a:rPr sz="1700" spc="-1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на</a:t>
            </a: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imes New Roman"/>
                <a:cs typeface="Times New Roman"/>
              </a:rPr>
              <a:t>місце,</a:t>
            </a:r>
            <a:r>
              <a:rPr sz="1700" spc="-1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а</a:t>
            </a:r>
            <a:r>
              <a:rPr sz="1700" spc="-30" dirty="0">
                <a:solidFill>
                  <a:srgbClr val="252525"/>
                </a:solidFill>
                <a:latin typeface="Times New Roman"/>
                <a:cs typeface="Times New Roman"/>
              </a:rPr>
              <a:t> привідкрити</a:t>
            </a:r>
            <a:r>
              <a:rPr sz="17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imes New Roman"/>
                <a:cs typeface="Times New Roman"/>
              </a:rPr>
              <a:t>деякі</a:t>
            </a:r>
            <a:r>
              <a:rPr sz="170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його</a:t>
            </a:r>
            <a:r>
              <a:rPr sz="17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imes New Roman"/>
                <a:cs typeface="Times New Roman"/>
              </a:rPr>
              <a:t>частини,</a:t>
            </a:r>
            <a:r>
              <a:rPr sz="170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252525"/>
                </a:solidFill>
                <a:latin typeface="Times New Roman"/>
                <a:cs typeface="Times New Roman"/>
              </a:rPr>
              <a:t>аби</a:t>
            </a:r>
            <a:r>
              <a:rPr sz="17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це </a:t>
            </a:r>
            <a:r>
              <a:rPr sz="1700" spc="-20" dirty="0">
                <a:solidFill>
                  <a:srgbClr val="252525"/>
                </a:solidFill>
                <a:latin typeface="Times New Roman"/>
                <a:cs typeface="Times New Roman"/>
              </a:rPr>
              <a:t>залишилось</a:t>
            </a:r>
            <a:r>
              <a:rPr sz="17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imes New Roman"/>
                <a:cs typeface="Times New Roman"/>
              </a:rPr>
              <a:t>па</a:t>
            </a:r>
            <a:r>
              <a:rPr sz="1550" spc="-25" dirty="0">
                <a:solidFill>
                  <a:srgbClr val="252525"/>
                </a:solidFill>
                <a:latin typeface="Times New Roman"/>
                <a:cs typeface="Times New Roman"/>
              </a:rPr>
              <a:t>м</a:t>
            </a:r>
            <a:r>
              <a:rPr sz="1550" spc="-25" dirty="0">
                <a:latin typeface="Times New Roman"/>
                <a:cs typeface="Times New Roman"/>
              </a:rPr>
              <a:t>’яткою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-30" dirty="0">
                <a:latin typeface="Times New Roman"/>
                <a:cs typeface="Times New Roman"/>
              </a:rPr>
              <a:t>важкого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періоду</a:t>
            </a:r>
            <a:r>
              <a:rPr sz="1550" spc="-3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новітньої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історії</a:t>
            </a:r>
            <a:r>
              <a:rPr sz="1550" spc="-40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Норвегії.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Ідея </a:t>
            </a:r>
            <a:r>
              <a:rPr sz="1550" spc="-10" dirty="0">
                <a:latin typeface="Times New Roman"/>
                <a:cs typeface="Times New Roman"/>
              </a:rPr>
              <a:t>полягала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в</a:t>
            </a:r>
            <a:r>
              <a:rPr sz="1550" spc="-75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Times New Roman"/>
                <a:cs typeface="Times New Roman"/>
              </a:rPr>
              <a:t>тому,</a:t>
            </a:r>
            <a:r>
              <a:rPr sz="1550" spc="-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аби</a:t>
            </a:r>
            <a:r>
              <a:rPr sz="1550" spc="-3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була</a:t>
            </a:r>
            <a:r>
              <a:rPr sz="1550" spc="-40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Times New Roman"/>
                <a:cs typeface="Times New Roman"/>
              </a:rPr>
              <a:t>відкрита</a:t>
            </a:r>
            <a:r>
              <a:rPr sz="1550" spc="-4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тільки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та</a:t>
            </a:r>
            <a:r>
              <a:rPr sz="1550" spc="-4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частина,</a:t>
            </a:r>
            <a:r>
              <a:rPr sz="1550" spc="-5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де</a:t>
            </a:r>
            <a:r>
              <a:rPr sz="1550" spc="-6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є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текст</a:t>
            </a:r>
            <a:r>
              <a:rPr sz="1550" spc="-4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та</a:t>
            </a:r>
            <a:r>
              <a:rPr sz="1550" spc="-8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символи,</a:t>
            </a:r>
            <a:r>
              <a:rPr sz="1550" spc="140" dirty="0">
                <a:latin typeface="Times New Roman"/>
                <a:cs typeface="Times New Roman"/>
              </a:rPr>
              <a:t> </a:t>
            </a:r>
            <a:r>
              <a:rPr sz="1550" spc="-50" dirty="0">
                <a:latin typeface="Times New Roman"/>
                <a:cs typeface="Times New Roman"/>
              </a:rPr>
              <a:t>в </a:t>
            </a:r>
            <a:r>
              <a:rPr sz="1550" dirty="0">
                <a:latin typeface="Times New Roman"/>
                <a:cs typeface="Times New Roman"/>
              </a:rPr>
              <a:t>той</a:t>
            </a:r>
            <a:r>
              <a:rPr sz="1550" spc="-10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час</a:t>
            </a:r>
            <a:r>
              <a:rPr sz="1550" spc="-9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як</a:t>
            </a:r>
            <a:r>
              <a:rPr sz="1550" spc="-2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сам</a:t>
            </a:r>
            <a:r>
              <a:rPr sz="1550" spc="-7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монумент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буде</a:t>
            </a:r>
            <a:r>
              <a:rPr sz="1550" spc="-6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в</a:t>
            </a:r>
            <a:r>
              <a:rPr sz="1550" spc="-80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землі.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Але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голова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Союзу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Times New Roman"/>
                <a:cs typeface="Times New Roman"/>
              </a:rPr>
              <a:t>Шанувателів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Пам’яті </a:t>
            </a:r>
            <a:r>
              <a:rPr sz="1550" spc="-20" dirty="0">
                <a:latin typeface="Times New Roman"/>
                <a:cs typeface="Times New Roman"/>
              </a:rPr>
              <a:t>Минулого</a:t>
            </a:r>
            <a:r>
              <a:rPr sz="1550" spc="14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не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spc="-35" dirty="0">
                <a:latin typeface="Times New Roman"/>
                <a:cs typeface="Times New Roman"/>
              </a:rPr>
              <a:t>був</a:t>
            </a:r>
            <a:r>
              <a:rPr sz="1550" spc="-6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на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це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згодний.</a:t>
            </a:r>
            <a:endParaRPr sz="1550">
              <a:latin typeface="Times New Roman"/>
              <a:cs typeface="Times New Roman"/>
            </a:endParaRPr>
          </a:p>
          <a:p>
            <a:pPr marL="12700" marR="55244" algn="just">
              <a:lnSpc>
                <a:spcPts val="1730"/>
              </a:lnSpc>
              <a:spcBef>
                <a:spcPts val="1005"/>
              </a:spcBef>
            </a:pPr>
            <a:r>
              <a:rPr sz="1550" spc="-40" dirty="0">
                <a:latin typeface="Times New Roman"/>
                <a:cs typeface="Times New Roman"/>
              </a:rPr>
              <a:t>Монумент</a:t>
            </a:r>
            <a:r>
              <a:rPr sz="1550" spc="15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привідкрили</a:t>
            </a:r>
            <a:r>
              <a:rPr sz="1550" spc="265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Times New Roman"/>
                <a:cs typeface="Times New Roman"/>
              </a:rPr>
              <a:t>на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spc="-30" dirty="0">
                <a:latin typeface="Times New Roman"/>
                <a:cs typeface="Times New Roman"/>
              </a:rPr>
              <a:t>деякий</a:t>
            </a:r>
            <a:r>
              <a:rPr sz="1550" spc="11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час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-125" dirty="0">
                <a:latin typeface="Times New Roman"/>
                <a:cs typeface="Times New Roman"/>
              </a:rPr>
              <a:t>у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-35" dirty="0">
                <a:latin typeface="Times New Roman"/>
                <a:cs typeface="Times New Roman"/>
              </a:rPr>
              <a:t>2009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році.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spc="-70" dirty="0">
                <a:latin typeface="Times New Roman"/>
                <a:cs typeface="Times New Roman"/>
              </a:rPr>
              <a:t>У</a:t>
            </a:r>
            <a:r>
              <a:rPr sz="1550" spc="75" dirty="0">
                <a:latin typeface="Times New Roman"/>
                <a:cs typeface="Times New Roman"/>
              </a:rPr>
              <a:t> </a:t>
            </a:r>
            <a:r>
              <a:rPr sz="1550" spc="-35" dirty="0">
                <a:latin typeface="Times New Roman"/>
                <a:cs typeface="Times New Roman"/>
              </a:rPr>
              <a:t>2013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році</a:t>
            </a:r>
            <a:r>
              <a:rPr sz="1550" spc="80" dirty="0">
                <a:latin typeface="Times New Roman"/>
                <a:cs typeface="Times New Roman"/>
              </a:rPr>
              <a:t> </a:t>
            </a:r>
            <a:r>
              <a:rPr sz="1550" spc="-15" dirty="0">
                <a:latin typeface="Times New Roman"/>
                <a:cs typeface="Times New Roman"/>
              </a:rPr>
              <a:t>запропонували</a:t>
            </a:r>
            <a:r>
              <a:rPr sz="1550" spc="10" dirty="0">
                <a:latin typeface="Times New Roman"/>
                <a:cs typeface="Times New Roman"/>
              </a:rPr>
              <a:t> </a:t>
            </a:r>
            <a:r>
              <a:rPr sz="1550" spc="-25" dirty="0">
                <a:latin typeface="Times New Roman"/>
                <a:cs typeface="Times New Roman"/>
              </a:rPr>
              <a:t>відкопати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-15" dirty="0">
                <a:latin typeface="Times New Roman"/>
                <a:cs typeface="Times New Roman"/>
              </a:rPr>
              <a:t>зруйнований</a:t>
            </a:r>
            <a:r>
              <a:rPr sz="1550" spc="165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нацистський</a:t>
            </a:r>
            <a:r>
              <a:rPr sz="1550" spc="265" dirty="0">
                <a:latin typeface="Times New Roman"/>
                <a:cs typeface="Times New Roman"/>
              </a:rPr>
              <a:t> </a:t>
            </a:r>
            <a:r>
              <a:rPr sz="1550" spc="-40" dirty="0">
                <a:latin typeface="Times New Roman"/>
                <a:cs typeface="Times New Roman"/>
              </a:rPr>
              <a:t>монумент</a:t>
            </a:r>
            <a:r>
              <a:rPr sz="1550" spc="170" dirty="0">
                <a:latin typeface="Times New Roman"/>
                <a:cs typeface="Times New Roman"/>
              </a:rPr>
              <a:t> </a:t>
            </a:r>
            <a:r>
              <a:rPr sz="1550" spc="-65" dirty="0">
                <a:latin typeface="Times New Roman"/>
                <a:cs typeface="Times New Roman"/>
              </a:rPr>
              <a:t>і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поставии</a:t>
            </a:r>
            <a:r>
              <a:rPr sz="1550" spc="114" dirty="0">
                <a:latin typeface="Times New Roman"/>
                <a:cs typeface="Times New Roman"/>
              </a:rPr>
              <a:t> </a:t>
            </a:r>
            <a:r>
              <a:rPr sz="1550" spc="-20" dirty="0">
                <a:latin typeface="Times New Roman"/>
                <a:cs typeface="Times New Roman"/>
              </a:rPr>
              <a:t>його</a:t>
            </a:r>
            <a:r>
              <a:rPr sz="1550" spc="85" dirty="0">
                <a:latin typeface="Times New Roman"/>
                <a:cs typeface="Times New Roman"/>
              </a:rPr>
              <a:t> </a:t>
            </a:r>
            <a:r>
              <a:rPr sz="1550" spc="-125" dirty="0">
                <a:latin typeface="Times New Roman"/>
                <a:cs typeface="Times New Roman"/>
              </a:rPr>
              <a:t>у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-35" dirty="0">
                <a:latin typeface="Times New Roman"/>
                <a:cs typeface="Times New Roman"/>
              </a:rPr>
              <a:t>Стіклестад.</a:t>
            </a:r>
            <a:endParaRPr sz="155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29575" y="2647950"/>
            <a:ext cx="2847975" cy="2962910"/>
            <a:chOff x="8029575" y="2647950"/>
            <a:chExt cx="2847975" cy="29629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6725" y="2705100"/>
              <a:ext cx="2733548" cy="2847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29575" y="2647949"/>
              <a:ext cx="2847975" cy="2962910"/>
            </a:xfrm>
            <a:custGeom>
              <a:avLst/>
              <a:gdLst/>
              <a:ahLst/>
              <a:cxnLst/>
              <a:rect l="l" t="t" r="r" b="b"/>
              <a:pathLst>
                <a:path w="2847975" h="2962910">
                  <a:moveTo>
                    <a:pt x="2802255" y="45720"/>
                  </a:moveTo>
                  <a:lnTo>
                    <a:pt x="45720" y="45720"/>
                  </a:lnTo>
                  <a:lnTo>
                    <a:pt x="45720" y="57150"/>
                  </a:lnTo>
                  <a:lnTo>
                    <a:pt x="45720" y="2905760"/>
                  </a:lnTo>
                  <a:lnTo>
                    <a:pt x="45720" y="2917190"/>
                  </a:lnTo>
                  <a:lnTo>
                    <a:pt x="2802255" y="2917190"/>
                  </a:lnTo>
                  <a:lnTo>
                    <a:pt x="2802255" y="2905760"/>
                  </a:lnTo>
                  <a:lnTo>
                    <a:pt x="57150" y="2905760"/>
                  </a:lnTo>
                  <a:lnTo>
                    <a:pt x="57150" y="57150"/>
                  </a:lnTo>
                  <a:lnTo>
                    <a:pt x="2790825" y="57150"/>
                  </a:lnTo>
                  <a:lnTo>
                    <a:pt x="2790825" y="2905125"/>
                  </a:lnTo>
                  <a:lnTo>
                    <a:pt x="2802255" y="2905125"/>
                  </a:lnTo>
                  <a:lnTo>
                    <a:pt x="2802255" y="57150"/>
                  </a:lnTo>
                  <a:lnTo>
                    <a:pt x="2802255" y="45720"/>
                  </a:lnTo>
                  <a:close/>
                </a:path>
                <a:path w="2847975" h="2962910">
                  <a:moveTo>
                    <a:pt x="2847975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2927350"/>
                  </a:lnTo>
                  <a:lnTo>
                    <a:pt x="0" y="2928620"/>
                  </a:lnTo>
                  <a:lnTo>
                    <a:pt x="0" y="2962910"/>
                  </a:lnTo>
                  <a:lnTo>
                    <a:pt x="2847975" y="2962910"/>
                  </a:lnTo>
                  <a:lnTo>
                    <a:pt x="2847975" y="2928620"/>
                  </a:lnTo>
                  <a:lnTo>
                    <a:pt x="34290" y="2928620"/>
                  </a:lnTo>
                  <a:lnTo>
                    <a:pt x="34290" y="2927350"/>
                  </a:lnTo>
                  <a:lnTo>
                    <a:pt x="34290" y="34290"/>
                  </a:lnTo>
                  <a:lnTo>
                    <a:pt x="2813685" y="34290"/>
                  </a:lnTo>
                  <a:lnTo>
                    <a:pt x="2813685" y="2927985"/>
                  </a:lnTo>
                  <a:lnTo>
                    <a:pt x="2847975" y="2927985"/>
                  </a:lnTo>
                  <a:lnTo>
                    <a:pt x="2847975" y="34290"/>
                  </a:lnTo>
                  <a:lnTo>
                    <a:pt x="28479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1360" rIns="0" bIns="0" rtlCol="0">
            <a:spAutoFit/>
          </a:bodyPr>
          <a:lstStyle/>
          <a:p>
            <a:pPr marL="3594100" marR="5080" indent="-3117215">
              <a:lnSpc>
                <a:spcPct val="101400"/>
              </a:lnSpc>
              <a:spcBef>
                <a:spcPts val="60"/>
              </a:spcBef>
            </a:pPr>
            <a:r>
              <a:rPr sz="3950" spc="-110" dirty="0"/>
              <a:t>Статті</a:t>
            </a:r>
            <a:r>
              <a:rPr sz="3950" spc="-140" dirty="0"/>
              <a:t> </a:t>
            </a:r>
            <a:r>
              <a:rPr sz="3950" dirty="0"/>
              <a:t>про</a:t>
            </a:r>
            <a:r>
              <a:rPr sz="3950" spc="-90" dirty="0"/>
              <a:t> </a:t>
            </a:r>
            <a:r>
              <a:rPr sz="3950" spc="-35" dirty="0"/>
              <a:t>дебати</a:t>
            </a:r>
            <a:r>
              <a:rPr sz="3950" spc="-90" dirty="0"/>
              <a:t> </a:t>
            </a:r>
            <a:r>
              <a:rPr sz="3950" spc="-10" dirty="0"/>
              <a:t>навколо</a:t>
            </a:r>
            <a:r>
              <a:rPr sz="3950" spc="-40" dirty="0"/>
              <a:t> </a:t>
            </a:r>
            <a:r>
              <a:rPr sz="3950" spc="-35" dirty="0"/>
              <a:t>нацистського </a:t>
            </a:r>
            <a:r>
              <a:rPr sz="3950" spc="-10" dirty="0"/>
              <a:t>монументу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1375028" y="3153845"/>
            <a:ext cx="6229985" cy="133731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19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z="1400" u="sng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2"/>
              </a:rPr>
              <a:t>https://www.nrk.no/trondelag/nedgravd-</a:t>
            </a:r>
            <a:r>
              <a:rPr sz="1400" u="sng" spc="-3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2"/>
              </a:rPr>
              <a:t>nazibauta-</a:t>
            </a:r>
            <a:r>
              <a:rPr sz="1400" u="sng" spc="-3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2"/>
              </a:rPr>
              <a:t>ser-</a:t>
            </a:r>
            <a:r>
              <a:rPr sz="1400" u="sng" spc="-4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2"/>
              </a:rPr>
              <a:t>dagens-</a:t>
            </a:r>
            <a:r>
              <a:rPr sz="1400" u="sng" spc="-9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2"/>
              </a:rPr>
              <a:t>lys-</a:t>
            </a:r>
            <a:r>
              <a:rPr sz="14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2"/>
              </a:rPr>
              <a:t>1.7288273</a:t>
            </a:r>
            <a:endParaRPr sz="140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950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z="1400" u="sng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3"/>
              </a:rPr>
              <a:t>https://www.nrk.no/trondelag/_-</a:t>
            </a:r>
            <a:r>
              <a:rPr sz="1400" u="sng" spc="-3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3"/>
              </a:rPr>
              <a:t>nazibautaen-</a:t>
            </a:r>
            <a:r>
              <a:rPr sz="1400" u="sng" spc="-4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3"/>
              </a:rPr>
              <a:t>ma-</a:t>
            </a:r>
            <a:r>
              <a:rPr sz="1400" u="sng" spc="-5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3"/>
              </a:rPr>
              <a:t>ligge-</a:t>
            </a:r>
            <a:r>
              <a:rPr sz="14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3"/>
              </a:rPr>
              <a:t>1.8242275</a:t>
            </a:r>
            <a:endParaRPr sz="140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944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z="1400" u="sng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4"/>
              </a:rPr>
              <a:t>https://www.aftenposten.no/kultur/i/JoW06/skal-</a:t>
            </a:r>
            <a:r>
              <a:rPr sz="1400" u="sng" spc="-3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4"/>
              </a:rPr>
              <a:t>nazibautaen-</a:t>
            </a:r>
            <a:r>
              <a:rPr sz="14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4"/>
              </a:rPr>
              <a:t>avdekkes</a:t>
            </a:r>
            <a:endParaRPr sz="140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955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z="1400" u="sng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https://www.innherred.no/kultur/i/A3RQ95/den-</a:t>
            </a:r>
            <a:r>
              <a:rPr sz="1400" u="sng" spc="-5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ubehagelige-</a:t>
            </a:r>
            <a:r>
              <a:rPr sz="14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bruken-</a:t>
            </a:r>
            <a:r>
              <a:rPr sz="1400" u="sng" spc="-3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av-</a:t>
            </a:r>
            <a:r>
              <a:rPr sz="1400" u="sng" spc="-4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he</a:t>
            </a:r>
            <a:r>
              <a:rPr sz="1400" u="sng" spc="3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  </a:t>
            </a:r>
            <a:r>
              <a:rPr sz="1400" b="1" u="sng" spc="-7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Liberation Sans Narrow"/>
                <a:cs typeface="Liberation Sans Narrow"/>
                <a:hlinkClick r:id="rId5"/>
              </a:rPr>
              <a:t>l</a:t>
            </a:r>
            <a:r>
              <a:rPr sz="1400" u="sng" spc="-7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ig-</a:t>
            </a:r>
            <a:r>
              <a:rPr sz="1400" u="sng" spc="-2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olav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5681" rIns="0" bIns="0" rtlCol="0">
            <a:spAutoFit/>
          </a:bodyPr>
          <a:lstStyle/>
          <a:p>
            <a:pPr marL="1926589">
              <a:lnSpc>
                <a:spcPct val="100000"/>
              </a:lnSpc>
              <a:spcBef>
                <a:spcPts val="130"/>
              </a:spcBef>
            </a:pPr>
            <a:r>
              <a:rPr dirty="0"/>
              <a:t>Неонацизм</a:t>
            </a:r>
            <a:r>
              <a:rPr spc="-265" dirty="0"/>
              <a:t> </a:t>
            </a:r>
            <a:r>
              <a:rPr spc="-375" dirty="0"/>
              <a:t>у</a:t>
            </a:r>
            <a:r>
              <a:rPr spc="-20" dirty="0"/>
              <a:t> </a:t>
            </a:r>
            <a:r>
              <a:rPr spc="-120" dirty="0"/>
              <a:t>Стіклестад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19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pc="-10" dirty="0"/>
              <a:t>Неонацисти</a:t>
            </a:r>
            <a:r>
              <a:rPr spc="-35" dirty="0"/>
              <a:t> </a:t>
            </a:r>
            <a:r>
              <a:rPr spc="-55" dirty="0"/>
              <a:t>відвідували</a:t>
            </a:r>
            <a:r>
              <a:rPr spc="15" dirty="0"/>
              <a:t> </a:t>
            </a:r>
            <a:r>
              <a:rPr spc="-50" dirty="0"/>
              <a:t>Стіклестад</a:t>
            </a:r>
            <a:r>
              <a:rPr spc="-114" dirty="0"/>
              <a:t> </a:t>
            </a:r>
            <a:r>
              <a:rPr spc="-50" dirty="0"/>
              <a:t>декілька</a:t>
            </a:r>
            <a:r>
              <a:rPr spc="70" dirty="0"/>
              <a:t> </a:t>
            </a:r>
            <a:r>
              <a:rPr spc="-10" dirty="0"/>
              <a:t>разів</a:t>
            </a:r>
          </a:p>
          <a:p>
            <a:pPr marL="298450" indent="-285750">
              <a:lnSpc>
                <a:spcPct val="100000"/>
              </a:lnSpc>
              <a:spcBef>
                <a:spcPts val="950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pc="-10" dirty="0"/>
              <a:t>Проводилися</a:t>
            </a:r>
            <a:r>
              <a:rPr spc="-55" dirty="0"/>
              <a:t> </a:t>
            </a:r>
            <a:r>
              <a:rPr spc="-30" dirty="0"/>
              <a:t>церемонії</a:t>
            </a:r>
            <a:r>
              <a:rPr spc="-25" dirty="0"/>
              <a:t> </a:t>
            </a:r>
            <a:r>
              <a:rPr spc="-20" dirty="0"/>
              <a:t>неонацистського</a:t>
            </a:r>
            <a:r>
              <a:rPr spc="-80" dirty="0"/>
              <a:t> </a:t>
            </a:r>
            <a:r>
              <a:rPr spc="-20" dirty="0"/>
              <a:t>хрещення,</a:t>
            </a:r>
            <a:r>
              <a:rPr spc="-100" dirty="0"/>
              <a:t> </a:t>
            </a:r>
            <a:r>
              <a:rPr spc="-30" dirty="0"/>
              <a:t>також</a:t>
            </a:r>
            <a:r>
              <a:rPr spc="10" dirty="0"/>
              <a:t> </a:t>
            </a:r>
            <a:r>
              <a:rPr spc="-25" dirty="0"/>
              <a:t>були розклеєні</a:t>
            </a:r>
            <a:r>
              <a:rPr spc="-20" dirty="0"/>
              <a:t> </a:t>
            </a:r>
            <a:r>
              <a:rPr spc="-10" dirty="0"/>
              <a:t>наклейки</a:t>
            </a:r>
          </a:p>
          <a:p>
            <a:pPr marL="298450" indent="-285750">
              <a:lnSpc>
                <a:spcPct val="100000"/>
              </a:lnSpc>
              <a:spcBef>
                <a:spcPts val="944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pc="-10" dirty="0"/>
              <a:t>Неспокійно </a:t>
            </a:r>
            <a:r>
              <a:rPr dirty="0"/>
              <a:t>через</a:t>
            </a:r>
            <a:r>
              <a:rPr spc="-60" dirty="0"/>
              <a:t> </a:t>
            </a:r>
            <a:r>
              <a:rPr spc="-30" dirty="0"/>
              <a:t>те,</a:t>
            </a:r>
            <a:r>
              <a:rPr spc="-55" dirty="0"/>
              <a:t> </a:t>
            </a:r>
            <a:r>
              <a:rPr dirty="0"/>
              <a:t>що</a:t>
            </a:r>
            <a:r>
              <a:rPr spc="-15" dirty="0"/>
              <a:t> </a:t>
            </a:r>
            <a:r>
              <a:rPr spc="-45" dirty="0"/>
              <a:t>Стіклестад</a:t>
            </a:r>
            <a:r>
              <a:rPr spc="-15" dirty="0"/>
              <a:t> </a:t>
            </a:r>
            <a:r>
              <a:rPr spc="-40" dirty="0"/>
              <a:t>знову</a:t>
            </a:r>
            <a:r>
              <a:rPr spc="-25" dirty="0"/>
              <a:t> </a:t>
            </a:r>
            <a:r>
              <a:rPr spc="-35" dirty="0"/>
              <a:t>використовували</a:t>
            </a:r>
            <a:r>
              <a:rPr spc="-120" dirty="0"/>
              <a:t> </a:t>
            </a:r>
            <a:r>
              <a:rPr spc="-10" dirty="0"/>
              <a:t>для</a:t>
            </a:r>
            <a:r>
              <a:rPr spc="55" dirty="0"/>
              <a:t> </a:t>
            </a:r>
            <a:r>
              <a:rPr spc="-30" dirty="0"/>
              <a:t>нацистських</a:t>
            </a:r>
            <a:r>
              <a:rPr dirty="0"/>
              <a:t> </a:t>
            </a:r>
            <a:r>
              <a:rPr spc="-10" dirty="0"/>
              <a:t>діянь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pc="-10" dirty="0"/>
          </a:p>
          <a:p>
            <a:pPr>
              <a:lnSpc>
                <a:spcPct val="100000"/>
              </a:lnSpc>
              <a:spcBef>
                <a:spcPts val="330"/>
              </a:spcBef>
              <a:buFont typeface="Arial"/>
              <a:buChar char="•"/>
            </a:pPr>
            <a:endParaRPr spc="-10" dirty="0"/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Clr>
                <a:srgbClr val="DDDDDD"/>
              </a:buClr>
              <a:buSzPct val="112500"/>
              <a:buFont typeface="Arial"/>
              <a:buChar char="•"/>
              <a:tabLst>
                <a:tab pos="298450" algn="l"/>
              </a:tabLst>
            </a:pPr>
            <a:r>
              <a:rPr sz="1200" u="sng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2"/>
              </a:rPr>
              <a:t>https://www.nrk.no/trondelag/nazi-</a:t>
            </a:r>
            <a:r>
              <a:rPr sz="1200" u="sng" spc="-2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2"/>
              </a:rPr>
              <a:t>dap-</a:t>
            </a:r>
            <a:r>
              <a:rPr sz="1200" u="sng" spc="-5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2"/>
              </a:rPr>
              <a:t>pa-</a:t>
            </a:r>
            <a:r>
              <a:rPr sz="1200" u="sng" spc="-4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2"/>
              </a:rPr>
              <a:t>stiklestad-</a:t>
            </a:r>
            <a:r>
              <a:rPr sz="12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2"/>
              </a:rPr>
              <a:t>1.131156</a:t>
            </a:r>
            <a:endParaRPr sz="1200"/>
          </a:p>
          <a:p>
            <a:pPr marL="298450" indent="-285750">
              <a:lnSpc>
                <a:spcPct val="100000"/>
              </a:lnSpc>
              <a:spcBef>
                <a:spcPts val="885"/>
              </a:spcBef>
              <a:buClr>
                <a:srgbClr val="DDDDDD"/>
              </a:buClr>
              <a:buSzPct val="112500"/>
              <a:buFont typeface="Arial"/>
              <a:buChar char="•"/>
              <a:tabLst>
                <a:tab pos="298450" algn="l"/>
              </a:tabLst>
            </a:pPr>
            <a:r>
              <a:rPr sz="12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3"/>
              </a:rPr>
              <a:t>https://www.adressa.no/nyheter/article15084.ece</a:t>
            </a:r>
            <a:endParaRPr sz="1200"/>
          </a:p>
          <a:p>
            <a:pPr marL="298450" indent="-285750">
              <a:lnSpc>
                <a:spcPct val="100000"/>
              </a:lnSpc>
              <a:spcBef>
                <a:spcPts val="890"/>
              </a:spcBef>
              <a:buClr>
                <a:srgbClr val="DDDDDD"/>
              </a:buClr>
              <a:buSzPct val="112500"/>
              <a:buFont typeface="Arial"/>
              <a:buChar char="•"/>
              <a:tabLst>
                <a:tab pos="298450" algn="l"/>
              </a:tabLst>
            </a:pPr>
            <a:r>
              <a:rPr sz="12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4"/>
              </a:rPr>
              <a:t>https://www.adressa.no/kultur/article588532.ece</a:t>
            </a:r>
            <a:endParaRPr sz="1200"/>
          </a:p>
          <a:p>
            <a:pPr marL="298450" indent="-285750">
              <a:lnSpc>
                <a:spcPct val="100000"/>
              </a:lnSpc>
              <a:spcBef>
                <a:spcPts val="890"/>
              </a:spcBef>
              <a:buClr>
                <a:srgbClr val="DDDDDD"/>
              </a:buClr>
              <a:buSzPct val="112500"/>
              <a:buFont typeface="Arial"/>
              <a:buChar char="•"/>
              <a:tabLst>
                <a:tab pos="298450" algn="l"/>
              </a:tabLst>
            </a:pPr>
            <a:r>
              <a:rPr sz="1200" u="sng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https://www.innherred.no/nyheter/i/dnk7LB/bautaen-</a:t>
            </a:r>
            <a:r>
              <a:rPr sz="1200" u="sng" spc="-4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ma-</a:t>
            </a:r>
            <a:r>
              <a:rPr sz="1200" u="sng" spc="-6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ikke-</a:t>
            </a:r>
            <a:r>
              <a:rPr sz="1200" u="sng" spc="-5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graves-</a:t>
            </a:r>
            <a:r>
              <a:rPr sz="1200" u="sng" spc="-4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fram-</a:t>
            </a:r>
            <a:r>
              <a:rPr sz="1200" u="sng" spc="-3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det-</a:t>
            </a:r>
            <a:r>
              <a:rPr sz="1200" u="sng" spc="-3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er-</a:t>
            </a:r>
            <a:r>
              <a:rPr sz="1200" u="sng" spc="-4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sannsynlig-</a:t>
            </a:r>
            <a:r>
              <a:rPr sz="1200" u="sng" spc="-4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at-</a:t>
            </a:r>
            <a:r>
              <a:rPr sz="1200" u="sng" spc="-2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den-</a:t>
            </a:r>
            <a:r>
              <a:rPr sz="1200" u="sng" spc="-5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vil-</a:t>
            </a:r>
            <a:r>
              <a:rPr sz="1200" u="sng" spc="-4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tiltrekke-</a:t>
            </a:r>
            <a:r>
              <a:rPr sz="1200" u="sng" spc="-6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seg-</a:t>
            </a:r>
            <a:r>
              <a:rPr sz="1200" u="sng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hoyreradikale</a:t>
            </a:r>
            <a:endParaRPr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EE1374CC-E745-4BC0-92A0-180B70E3D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CF8A95A-9DEB-454B-92B4-86057447C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62D0A95-9E1A-40A7-B9B2-42B69D5E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r>
              <a:rPr lang="az-Cyrl-AZ" dirty="0"/>
              <a:t>Неонацизм і Стіклестад</a:t>
            </a:r>
            <a:endParaRPr lang="nb-NO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B24AD5B-7E5E-4F3C-82E6-1234F4C5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Plassholder for innhold 2">
            <a:extLst>
              <a:ext uri="{FF2B5EF4-FFF2-40B4-BE49-F238E27FC236}">
                <a16:creationId xmlns:a16="http://schemas.microsoft.com/office/drawing/2014/main" id="{45D9D0BC-4B57-4855-B1F0-CC1A95864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az-Cyrl-AZ" sz="1800" dirty="0"/>
              <a:t>У Штіклестаді кілька разів були неонацисти.
Там були і неонацистські хрещення, і наклеєні наліпки. 
Лякає, що Стіклестад знову використовується для пропаганди нацистських настроїв.</a:t>
            </a:r>
            <a:endParaRPr lang="nb-NO" sz="1800" dirty="0"/>
          </a:p>
          <a:p>
            <a:pPr>
              <a:lnSpc>
                <a:spcPct val="90000"/>
              </a:lnSpc>
            </a:pPr>
            <a:endParaRPr lang="nb-NO" sz="1500" dirty="0"/>
          </a:p>
          <a:p>
            <a:pPr>
              <a:lnSpc>
                <a:spcPct val="90000"/>
              </a:lnSpc>
            </a:pPr>
            <a:r>
              <a:rPr lang="nb-NO" sz="1000" dirty="0">
                <a:hlinkClick r:id="rId4"/>
              </a:rPr>
              <a:t>https://www.nrk.no/trondelag/nazi-dap-pa-stiklestad-1.131156</a:t>
            </a:r>
            <a:endParaRPr lang="nb-NO" sz="1000" dirty="0"/>
          </a:p>
          <a:p>
            <a:pPr>
              <a:lnSpc>
                <a:spcPct val="90000"/>
              </a:lnSpc>
            </a:pPr>
            <a:r>
              <a:rPr lang="nb-NO" sz="1000" dirty="0">
                <a:hlinkClick r:id="rId5"/>
              </a:rPr>
              <a:t>https://www.adressa.no/nyheter/article15084.ece</a:t>
            </a:r>
            <a:endParaRPr lang="nb-NO" sz="1000" dirty="0"/>
          </a:p>
          <a:p>
            <a:pPr>
              <a:lnSpc>
                <a:spcPct val="90000"/>
              </a:lnSpc>
            </a:pPr>
            <a:r>
              <a:rPr lang="nb-NO" sz="1000" dirty="0">
                <a:hlinkClick r:id="rId6"/>
              </a:rPr>
              <a:t>https://www.adressa.no/kultur/article588532.ece</a:t>
            </a:r>
            <a:endParaRPr lang="nb-NO" sz="1000" dirty="0"/>
          </a:p>
          <a:p>
            <a:pPr>
              <a:lnSpc>
                <a:spcPct val="90000"/>
              </a:lnSpc>
            </a:pPr>
            <a:r>
              <a:rPr lang="nb-NO" sz="1000" dirty="0">
                <a:hlinkClick r:id="rId7"/>
              </a:rPr>
              <a:t>https://www.innherred.no/nyheter/i/dnk7LB/bautaen-ma-ikke-graves-fram-det-er-sannsynlig-at-den-vil-tiltrekke-seg-hoyreradikale</a:t>
            </a:r>
            <a:endParaRPr lang="nb-NO" sz="1000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F2AD9B-3F41-AB2D-A115-B3B29C39F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328" y="738497"/>
            <a:ext cx="2733872" cy="2886779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1CF77BD-D054-590D-AAF4-23A6BF1CA9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-3" b="5778"/>
          <a:stretch/>
        </p:blipFill>
        <p:spPr>
          <a:xfrm>
            <a:off x="8137328" y="3631646"/>
            <a:ext cx="2839271" cy="2066544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17928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602F8C-E1EC-4202-83F7-93670CAF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340E2D5-99A5-19EC-CF12-963A6D65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4100" dirty="0"/>
              <a:t>Stiklestad </a:t>
            </a:r>
            <a:r>
              <a:rPr lang="az-Cyrl-AZ" sz="4100" dirty="0"/>
              <a:t>та </a:t>
            </a:r>
            <a:r>
              <a:rPr lang="nb-NO" sz="4100" dirty="0"/>
              <a:t>Falstad 2019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E31948-EA92-4179-8BB5-5451F6E3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Plassholder for innhold 3" descr="Et bilde som inneholder utendørs, himmel, tre, gravlund&#10;&#10;Automatisk generert beskrivelse">
            <a:extLst>
              <a:ext uri="{FF2B5EF4-FFF2-40B4-BE49-F238E27FC236}">
                <a16:creationId xmlns:a16="http://schemas.microsoft.com/office/drawing/2014/main" id="{EF76D0F0-0A24-03D4-340E-BA47B886A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7" r="-2" b="-2"/>
          <a:stretch/>
        </p:blipFill>
        <p:spPr>
          <a:xfrm>
            <a:off x="1631914" y="1349377"/>
            <a:ext cx="4888527" cy="402786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83CC4B-D7FE-41C7-8BDC-1FF487C9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C46AF3-A550-2BFA-3ACA-159EBE27F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r>
              <a:rPr lang="az-Cyrl-AZ" dirty="0"/>
              <a:t>У 2019 році і Штіклестад, і Фальстад зазнали впливу нацистської пропаганди
Важливість навчання</a:t>
            </a:r>
            <a:endParaRPr lang="nb-NO" dirty="0">
              <a:hlinkClick r:id="rId5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23AA003-0469-7184-CB47-03B4C6C5A632}"/>
              </a:ext>
            </a:extLst>
          </p:cNvPr>
          <p:cNvSpPr txBox="1"/>
          <p:nvPr/>
        </p:nvSpPr>
        <p:spPr>
          <a:xfrm>
            <a:off x="1015274" y="5647215"/>
            <a:ext cx="6368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hlinkClick r:id="rId5"/>
              </a:rPr>
              <a:t>Falstadskogen også utsatt for nazipropaganda - innherred.no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hlinkClick r:id="rId6"/>
              </a:rPr>
              <a:t>Noen har drevet med nazi-propaganda på Stiklestad - innherred.no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880DCC2-E9BF-F731-6EE2-99AF32E03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0213" y="3609823"/>
            <a:ext cx="1560880" cy="23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6114" y="1240536"/>
            <a:ext cx="578294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45" dirty="0"/>
              <a:t>Головні</a:t>
            </a:r>
            <a:r>
              <a:rPr spc="-175" dirty="0"/>
              <a:t> </a:t>
            </a:r>
            <a:r>
              <a:rPr spc="-85" dirty="0"/>
              <a:t>пункти</a:t>
            </a:r>
            <a:r>
              <a:rPr spc="-190" dirty="0"/>
              <a:t> </a:t>
            </a:r>
            <a:r>
              <a:rPr spc="-75" dirty="0"/>
              <a:t>цієї</a:t>
            </a:r>
            <a:r>
              <a:rPr spc="-200" dirty="0"/>
              <a:t> </a:t>
            </a:r>
            <a:r>
              <a:rPr spc="-20" dirty="0"/>
              <a:t>теми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5028" y="2574607"/>
            <a:ext cx="8970645" cy="2990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8450" marR="255904" indent="-286385">
              <a:lnSpc>
                <a:spcPct val="101899"/>
              </a:lnSpc>
              <a:spcBef>
                <a:spcPts val="75"/>
              </a:spcBef>
              <a:buClr>
                <a:srgbClr val="DDDDDD"/>
              </a:buClr>
              <a:buSzPct val="118604"/>
              <a:buFont typeface="Arial"/>
              <a:buChar char="•"/>
              <a:tabLst>
                <a:tab pos="298450" algn="l"/>
              </a:tabLst>
            </a:pP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Розуміти</a:t>
            </a:r>
            <a:r>
              <a:rPr sz="215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причини</a:t>
            </a:r>
            <a:r>
              <a:rPr sz="2150" spc="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215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30" dirty="0">
                <a:solidFill>
                  <a:srgbClr val="252525"/>
                </a:solidFill>
                <a:latin typeface="Times New Roman"/>
                <a:cs typeface="Times New Roman"/>
              </a:rPr>
              <a:t>наслідки</a:t>
            </a: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головних</a:t>
            </a:r>
            <a:r>
              <a:rPr sz="2150" spc="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на</a:t>
            </a:r>
            <a:r>
              <a:rPr sz="215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той</a:t>
            </a:r>
            <a:r>
              <a:rPr sz="215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час</a:t>
            </a:r>
            <a:r>
              <a:rPr sz="215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конфліктів</a:t>
            </a:r>
            <a:r>
              <a:rPr sz="215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50" dirty="0">
                <a:solidFill>
                  <a:srgbClr val="252525"/>
                </a:solidFill>
                <a:latin typeface="Times New Roman"/>
                <a:cs typeface="Times New Roman"/>
              </a:rPr>
              <a:t>і </a:t>
            </a: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проаналізувати</a:t>
            </a:r>
            <a:r>
              <a:rPr sz="2150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чи</a:t>
            </a:r>
            <a:r>
              <a:rPr sz="215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можна</a:t>
            </a:r>
            <a:r>
              <a:rPr sz="215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було</a:t>
            </a:r>
            <a:r>
              <a:rPr sz="215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б</a:t>
            </a:r>
            <a:r>
              <a:rPr sz="215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уникнути</a:t>
            </a:r>
            <a:r>
              <a:rPr sz="215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цих</a:t>
            </a:r>
            <a:r>
              <a:rPr sz="2150" spc="-10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конфліктів</a:t>
            </a:r>
            <a:r>
              <a:rPr sz="215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і</a:t>
            </a:r>
            <a:r>
              <a:rPr sz="215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55" dirty="0">
                <a:solidFill>
                  <a:srgbClr val="252525"/>
                </a:solidFill>
                <a:latin typeface="Times New Roman"/>
                <a:cs typeface="Times New Roman"/>
              </a:rPr>
              <a:t>завдяки</a:t>
            </a:r>
            <a:r>
              <a:rPr sz="215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20" dirty="0">
                <a:solidFill>
                  <a:srgbClr val="252525"/>
                </a:solidFill>
                <a:latin typeface="Times New Roman"/>
                <a:cs typeface="Times New Roman"/>
              </a:rPr>
              <a:t>яким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змінам</a:t>
            </a:r>
            <a:endParaRPr sz="2150">
              <a:latin typeface="Times New Roman"/>
              <a:cs typeface="Times New Roman"/>
            </a:endParaRPr>
          </a:p>
          <a:p>
            <a:pPr marL="298450" marR="5080" indent="-286385">
              <a:lnSpc>
                <a:spcPct val="101899"/>
              </a:lnSpc>
              <a:spcBef>
                <a:spcPts val="1200"/>
              </a:spcBef>
              <a:buClr>
                <a:srgbClr val="DDDDDD"/>
              </a:buClr>
              <a:buSzPct val="118604"/>
              <a:buFont typeface="Arial"/>
              <a:buChar char="•"/>
              <a:tabLst>
                <a:tab pos="298450" algn="l"/>
              </a:tabLst>
            </a:pPr>
            <a:r>
              <a:rPr sz="2150" spc="-30" dirty="0">
                <a:solidFill>
                  <a:srgbClr val="252525"/>
                </a:solidFill>
                <a:latin typeface="Times New Roman"/>
                <a:cs typeface="Times New Roman"/>
              </a:rPr>
              <a:t>Розуміти,</a:t>
            </a:r>
            <a:r>
              <a:rPr sz="2150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40" dirty="0">
                <a:solidFill>
                  <a:srgbClr val="252525"/>
                </a:solidFill>
                <a:latin typeface="Times New Roman"/>
                <a:cs typeface="Times New Roman"/>
              </a:rPr>
              <a:t>яким</a:t>
            </a:r>
            <a:r>
              <a:rPr sz="215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чином</a:t>
            </a:r>
            <a:r>
              <a:rPr sz="215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люди</a:t>
            </a:r>
            <a:r>
              <a:rPr sz="215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боролися</a:t>
            </a:r>
            <a:r>
              <a:rPr sz="215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тоді</a:t>
            </a:r>
            <a:r>
              <a:rPr sz="215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і</a:t>
            </a:r>
            <a:r>
              <a:rPr sz="215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зараз</a:t>
            </a: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заради</a:t>
            </a:r>
            <a:r>
              <a:rPr sz="215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20" dirty="0">
                <a:solidFill>
                  <a:srgbClr val="252525"/>
                </a:solidFill>
                <a:latin typeface="Times New Roman"/>
                <a:cs typeface="Times New Roman"/>
              </a:rPr>
              <a:t>змін</a:t>
            </a:r>
            <a:r>
              <a:rPr sz="215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в</a:t>
            </a:r>
            <a:r>
              <a:rPr sz="215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30" dirty="0">
                <a:solidFill>
                  <a:srgbClr val="252525"/>
                </a:solidFill>
                <a:latin typeface="Times New Roman"/>
                <a:cs typeface="Times New Roman"/>
              </a:rPr>
              <a:t>суспільстві, </a:t>
            </a:r>
            <a:r>
              <a:rPr sz="2150" spc="-50" dirty="0">
                <a:solidFill>
                  <a:srgbClr val="252525"/>
                </a:solidFill>
                <a:latin typeface="Times New Roman"/>
                <a:cs typeface="Times New Roman"/>
              </a:rPr>
              <a:t>будучи</a:t>
            </a:r>
            <a:r>
              <a:rPr sz="215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під</a:t>
            </a:r>
            <a:r>
              <a:rPr sz="2150" spc="-1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впливом</a:t>
            </a:r>
            <a:r>
              <a:rPr sz="215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географічних</a:t>
            </a:r>
            <a:r>
              <a:rPr sz="215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змін</a:t>
            </a:r>
            <a:r>
              <a:rPr sz="215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і</a:t>
            </a:r>
            <a:r>
              <a:rPr sz="2150" spc="-1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історичного</a:t>
            </a:r>
            <a:r>
              <a:rPr sz="215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контексту</a:t>
            </a:r>
            <a:endParaRPr sz="2150">
              <a:latin typeface="Times New Roman"/>
              <a:cs typeface="Times New Roman"/>
            </a:endParaRPr>
          </a:p>
          <a:p>
            <a:pPr marL="298450" marR="711835" indent="-286385">
              <a:lnSpc>
                <a:spcPct val="101899"/>
              </a:lnSpc>
              <a:spcBef>
                <a:spcPts val="1130"/>
              </a:spcBef>
              <a:buClr>
                <a:srgbClr val="DDDDDD"/>
              </a:buClr>
              <a:buSzPct val="118604"/>
              <a:buFont typeface="Arial"/>
              <a:buChar char="•"/>
              <a:tabLst>
                <a:tab pos="298450" algn="l"/>
              </a:tabLst>
            </a:pP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Розуміти</a:t>
            </a:r>
            <a:r>
              <a:rPr sz="215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причини</a:t>
            </a:r>
            <a:r>
              <a:rPr sz="215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215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30" dirty="0">
                <a:solidFill>
                  <a:srgbClr val="252525"/>
                </a:solidFill>
                <a:latin typeface="Times New Roman"/>
                <a:cs typeface="Times New Roman"/>
              </a:rPr>
              <a:t>наслідки</a:t>
            </a:r>
            <a:r>
              <a:rPr sz="215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терористичних дій</a:t>
            </a:r>
            <a:r>
              <a:rPr sz="215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215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20" dirty="0">
                <a:solidFill>
                  <a:srgbClr val="252525"/>
                </a:solidFill>
                <a:latin typeface="Times New Roman"/>
                <a:cs typeface="Times New Roman"/>
              </a:rPr>
              <a:t>геноциду,</a:t>
            </a:r>
            <a:r>
              <a:rPr sz="2150" spc="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таких </a:t>
            </a:r>
            <a:r>
              <a:rPr sz="2150" spc="-50" dirty="0">
                <a:solidFill>
                  <a:srgbClr val="252525"/>
                </a:solidFill>
                <a:latin typeface="Times New Roman"/>
                <a:cs typeface="Times New Roman"/>
              </a:rPr>
              <a:t>як</a:t>
            </a:r>
            <a:r>
              <a:rPr sz="215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голокост,</a:t>
            </a:r>
            <a:r>
              <a:rPr sz="2150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2150" spc="-10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проаналізувати</a:t>
            </a:r>
            <a:r>
              <a:rPr sz="215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яким</a:t>
            </a:r>
            <a:r>
              <a:rPr sz="215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чином</a:t>
            </a:r>
            <a:r>
              <a:rPr sz="2150" spc="-11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252525"/>
                </a:solidFill>
                <a:latin typeface="Times New Roman"/>
                <a:cs typeface="Times New Roman"/>
              </a:rPr>
              <a:t>можна</a:t>
            </a:r>
            <a:r>
              <a:rPr sz="2150" spc="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20" dirty="0">
                <a:solidFill>
                  <a:srgbClr val="252525"/>
                </a:solidFill>
                <a:latin typeface="Times New Roman"/>
                <a:cs typeface="Times New Roman"/>
              </a:rPr>
              <a:t>запобігти</a:t>
            </a:r>
            <a:r>
              <a:rPr sz="215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10" dirty="0">
                <a:solidFill>
                  <a:srgbClr val="252525"/>
                </a:solidFill>
                <a:latin typeface="Times New Roman"/>
                <a:cs typeface="Times New Roman"/>
              </a:rPr>
              <a:t>таким </a:t>
            </a:r>
            <a:r>
              <a:rPr sz="2150" spc="-30" dirty="0">
                <a:solidFill>
                  <a:srgbClr val="252525"/>
                </a:solidFill>
                <a:latin typeface="Times New Roman"/>
                <a:cs typeface="Times New Roman"/>
              </a:rPr>
              <a:t>екстремальним</a:t>
            </a:r>
            <a:r>
              <a:rPr sz="215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150" spc="-20" dirty="0">
                <a:solidFill>
                  <a:srgbClr val="252525"/>
                </a:solidFill>
                <a:latin typeface="Times New Roman"/>
                <a:cs typeface="Times New Roman"/>
              </a:rPr>
              <a:t>діям</a:t>
            </a:r>
            <a:endParaRPr sz="2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602F8C-E1EC-4202-83F7-93670CAF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0BE3AE4-DDF0-5D11-C2A0-D8890CFE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b-NO" sz="4100" dirty="0"/>
              <a:t>«</a:t>
            </a:r>
            <a:r>
              <a:rPr lang="az-Cyrl-AZ" sz="4100" dirty="0"/>
              <a:t>Рожевий трикутник</a:t>
            </a:r>
            <a:r>
              <a:rPr lang="nb-NO" sz="4100" dirty="0"/>
              <a:t>» </a:t>
            </a:r>
            <a:r>
              <a:rPr lang="az-Cyrl-AZ" sz="4100" dirty="0"/>
              <a:t>2022</a:t>
            </a:r>
            <a:endParaRPr lang="nb-NO" sz="4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E31948-EA92-4179-8BB5-5451F6E3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4AB804D-34C5-29C1-F400-4F28CF69C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34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83CC4B-D7FE-41C7-8BDC-1FF487C9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D816D4-40F9-9FF2-E328-B72775C2C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Olsok</a:t>
            </a:r>
            <a:r>
              <a:rPr lang="en-US" dirty="0"/>
              <a:t> </a:t>
            </a:r>
            <a:r>
              <a:rPr lang="az-Cyrl-AZ" dirty="0"/>
              <a:t>у 2022 році 
</a:t>
            </a:r>
            <a:r>
              <a:rPr lang="en-US" dirty="0"/>
              <a:t>Pride Art </a:t>
            </a:r>
            <a:r>
              <a:rPr lang="az-Cyrl-AZ" dirty="0"/>
              <a:t>як цьогорічний експонент </a:t>
            </a:r>
            <a:r>
              <a:rPr lang="en-US" dirty="0" err="1"/>
              <a:t>Olsok</a:t>
            </a:r>
            <a:r>
              <a:rPr lang="en-US" dirty="0"/>
              <a:t> </a:t>
            </a:r>
            <a:r>
              <a:rPr lang="az-Cyrl-AZ" dirty="0"/>
              <a:t>з прайд-артом.
Рік квір-культури – прайд-терор в Осло 
Рожевий трикутник був символом Гітлера для геїв над нацистським монументом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74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602F8C-E1EC-4202-83F7-93670CAF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88888D5-7C20-5CE8-96E3-02B0BF5C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E31948-EA92-4179-8BB5-5451F6E3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EB170CC-1C76-7D21-753A-BB9F25D21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2" b="2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83CC4B-D7FE-41C7-8BDC-1FF487C9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01218A-6F94-B96C-C81E-26CF5482A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nb-NO" sz="2200" dirty="0">
                <a:hlinkClick r:id="rId5"/>
              </a:rPr>
              <a:t>Satte opp nytt symbol over nedgravd nazibauta: – Det er en sterk handling - innherred.no</a:t>
            </a:r>
            <a:endParaRPr lang="nb-NO" sz="2200" dirty="0"/>
          </a:p>
          <a:p>
            <a:pPr>
              <a:lnSpc>
                <a:spcPct val="90000"/>
              </a:lnSpc>
            </a:pPr>
            <a:r>
              <a:rPr lang="nb-NO" sz="2200" dirty="0">
                <a:hlinkClick r:id="rId6"/>
              </a:rPr>
              <a:t>Sterk symbolkraft på Stiklestad - innherred.no</a:t>
            </a:r>
            <a:endParaRPr lang="nb-NO" sz="2200" dirty="0"/>
          </a:p>
          <a:p>
            <a:pPr>
              <a:lnSpc>
                <a:spcPct val="90000"/>
              </a:lnSpc>
            </a:pPr>
            <a:r>
              <a:rPr lang="nb-NO" sz="2200" dirty="0">
                <a:hlinkClick r:id="rId7"/>
              </a:rPr>
              <a:t>Mer politi på Stiklestad: – Et nederlag hver gang vi må avlyse - innherred.no</a:t>
            </a:r>
            <a:endParaRPr lang="nb-NO" sz="2200" dirty="0"/>
          </a:p>
          <a:p>
            <a:pPr>
              <a:lnSpc>
                <a:spcPct val="90000"/>
              </a:lnSpc>
            </a:pPr>
            <a:r>
              <a:rPr lang="nb-NO" sz="1600" dirty="0">
                <a:hlinkClick r:id="rId8"/>
              </a:rPr>
              <a:t>Hun ser for seg noe mer her - innherred.no</a:t>
            </a:r>
            <a:endParaRPr lang="nb-NO" sz="1600" dirty="0"/>
          </a:p>
          <a:p>
            <a:pPr>
              <a:lnSpc>
                <a:spcPct val="90000"/>
              </a:lnSpc>
            </a:pPr>
            <a:r>
              <a:rPr lang="nb-NO" sz="1600" dirty="0">
                <a:hlinkClick r:id="rId9"/>
              </a:rPr>
              <a:t>Dette symbolet dukker opp på Stiklestad i sommer - innherred.no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70030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15CC7C-AE18-A3DE-7C73-FEA8DA10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Критичне мислення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3E86A5-4832-506A-2AAD-B1D2A7499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Cyrl-AZ" dirty="0"/>
              <a:t>Як далеко між перемогою та поразкою?
Хто пише історію згодом?
Хто судить потім?
Як виглядали Стіклестад і Норвегія з черговим переможцем після Другої світової війни?
Як же тоді оцінювали використання спадщини Св.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788A43-482B-18A1-6042-887E550DD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459316"/>
            <a:ext cx="1476375" cy="196215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620AC85-93C6-1B20-A6A7-7A09B731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69" y="658321"/>
            <a:ext cx="2749073" cy="18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45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93334" y="1240536"/>
            <a:ext cx="201803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5" dirty="0"/>
              <a:t>Джерела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5028" y="2485555"/>
            <a:ext cx="4617085" cy="328866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450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Stiklestad.no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710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NRK.no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635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Adressa.no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630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Aftenposten.no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710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Innherred.no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635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Wikipedia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710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Snl.no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635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40" dirty="0">
                <a:solidFill>
                  <a:srgbClr val="252525"/>
                </a:solidFill>
                <a:latin typeface="Times New Roman"/>
                <a:cs typeface="Times New Roman"/>
              </a:rPr>
              <a:t>Bilder:</a:t>
            </a:r>
            <a:r>
              <a:rPr sz="185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50" dirty="0">
                <a:solidFill>
                  <a:srgbClr val="252525"/>
                </a:solidFill>
                <a:latin typeface="Times New Roman"/>
                <a:cs typeface="Times New Roman"/>
              </a:rPr>
              <a:t>søkeord</a:t>
            </a:r>
            <a:r>
              <a:rPr sz="185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Nasjonal</a:t>
            </a:r>
            <a:r>
              <a:rPr sz="185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50" spc="-30" dirty="0">
                <a:solidFill>
                  <a:srgbClr val="252525"/>
                </a:solidFill>
                <a:latin typeface="Times New Roman"/>
                <a:cs typeface="Times New Roman"/>
              </a:rPr>
              <a:t>samling</a:t>
            </a:r>
            <a:r>
              <a:rPr sz="185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50" dirty="0">
                <a:solidFill>
                  <a:srgbClr val="252525"/>
                </a:solidFill>
                <a:latin typeface="Times New Roman"/>
                <a:cs typeface="Times New Roman"/>
              </a:rPr>
              <a:t>og</a:t>
            </a:r>
            <a:r>
              <a:rPr sz="1850" spc="-11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50" spc="-25" dirty="0">
                <a:solidFill>
                  <a:srgbClr val="252525"/>
                </a:solidFill>
                <a:latin typeface="Times New Roman"/>
                <a:cs typeface="Times New Roman"/>
              </a:rPr>
              <a:t>Stiklestad</a:t>
            </a:r>
            <a:endParaRPr sz="185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630"/>
              </a:spcBef>
              <a:buClr>
                <a:srgbClr val="DDDDDD"/>
              </a:buClr>
              <a:buSzPct val="116216"/>
              <a:buFont typeface="Arial"/>
              <a:buChar char="•"/>
              <a:tabLst>
                <a:tab pos="298450" algn="l"/>
              </a:tabLst>
            </a:pPr>
            <a:r>
              <a:rPr sz="1850" spc="-10" dirty="0">
                <a:solidFill>
                  <a:srgbClr val="252525"/>
                </a:solidFill>
                <a:latin typeface="Times New Roman"/>
                <a:cs typeface="Times New Roman"/>
              </a:rPr>
              <a:t>Verdalsbilder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63195" marR="158115" indent="2540" algn="ctr">
              <a:lnSpc>
                <a:spcPct val="100800"/>
              </a:lnSpc>
              <a:spcBef>
                <a:spcPts val="70"/>
              </a:spcBef>
            </a:pPr>
            <a:r>
              <a:rPr sz="3600" spc="-150" dirty="0"/>
              <a:t>Як</a:t>
            </a:r>
            <a:r>
              <a:rPr sz="3600" spc="-5" dirty="0"/>
              <a:t> </a:t>
            </a:r>
            <a:r>
              <a:rPr sz="3600" spc="-130" dirty="0"/>
              <a:t>Стіклестад</a:t>
            </a:r>
            <a:r>
              <a:rPr sz="3600" spc="-110" dirty="0"/>
              <a:t> </a:t>
            </a:r>
            <a:r>
              <a:rPr sz="3600" spc="-114" dirty="0"/>
              <a:t>використовувався</a:t>
            </a:r>
            <a:r>
              <a:rPr sz="3600" spc="-130" dirty="0"/>
              <a:t> </a:t>
            </a:r>
            <a:r>
              <a:rPr sz="3600" dirty="0"/>
              <a:t>NS</a:t>
            </a:r>
            <a:r>
              <a:rPr sz="3600" spc="-5" dirty="0"/>
              <a:t> </a:t>
            </a:r>
            <a:r>
              <a:rPr sz="3600" spc="-55" dirty="0"/>
              <a:t>(</a:t>
            </a:r>
            <a:r>
              <a:rPr sz="3200" i="1" spc="-55" dirty="0">
                <a:latin typeface="Times New Roman"/>
                <a:cs typeface="Times New Roman"/>
              </a:rPr>
              <a:t>Nasjonal </a:t>
            </a:r>
            <a:r>
              <a:rPr sz="3200" i="1" spc="-270" dirty="0">
                <a:latin typeface="Times New Roman"/>
                <a:cs typeface="Times New Roman"/>
              </a:rPr>
              <a:t>Samling:</a:t>
            </a:r>
            <a:r>
              <a:rPr sz="3200" i="1" spc="-65" dirty="0">
                <a:latin typeface="Times New Roman"/>
                <a:cs typeface="Times New Roman"/>
              </a:rPr>
              <a:t> </a:t>
            </a:r>
            <a:r>
              <a:rPr sz="3200" i="1" spc="-235" dirty="0">
                <a:latin typeface="Times New Roman"/>
                <a:cs typeface="Times New Roman"/>
              </a:rPr>
              <a:t>Національне</a:t>
            </a:r>
            <a:r>
              <a:rPr sz="3200" i="1" spc="35" dirty="0">
                <a:latin typeface="Times New Roman"/>
                <a:cs typeface="Times New Roman"/>
              </a:rPr>
              <a:t> </a:t>
            </a:r>
            <a:r>
              <a:rPr sz="3200" i="1" spc="-345" dirty="0">
                <a:latin typeface="Times New Roman"/>
                <a:cs typeface="Times New Roman"/>
              </a:rPr>
              <a:t>об</a:t>
            </a:r>
            <a:r>
              <a:rPr sz="3200" i="1" spc="-345" dirty="0">
                <a:solidFill>
                  <a:srgbClr val="000000"/>
                </a:solidFill>
                <a:latin typeface="Times New Roman"/>
                <a:cs typeface="Times New Roman"/>
              </a:rPr>
              <a:t>’єднання,</a:t>
            </a:r>
            <a:r>
              <a:rPr sz="3200" i="1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1" spc="-240" dirty="0">
                <a:solidFill>
                  <a:srgbClr val="000000"/>
                </a:solidFill>
                <a:latin typeface="Times New Roman"/>
                <a:cs typeface="Times New Roman"/>
              </a:rPr>
              <a:t>політична</a:t>
            </a:r>
            <a:r>
              <a:rPr sz="3200" i="1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i="1" spc="-260" dirty="0">
                <a:solidFill>
                  <a:srgbClr val="000000"/>
                </a:solidFill>
                <a:latin typeface="Times New Roman"/>
                <a:cs typeface="Times New Roman"/>
              </a:rPr>
              <a:t>партія</a:t>
            </a:r>
            <a:r>
              <a:rPr sz="3600" spc="-260" dirty="0"/>
              <a:t>)</a:t>
            </a:r>
            <a:r>
              <a:rPr sz="3600" dirty="0"/>
              <a:t> </a:t>
            </a:r>
            <a:r>
              <a:rPr sz="3600" spc="-45" dirty="0"/>
              <a:t>під</a:t>
            </a:r>
            <a:r>
              <a:rPr sz="3600" dirty="0"/>
              <a:t> </a:t>
            </a:r>
            <a:r>
              <a:rPr sz="3600" spc="-25" dirty="0"/>
              <a:t>час</a:t>
            </a:r>
            <a:endParaRPr sz="3600">
              <a:latin typeface="Times New Roman"/>
              <a:cs typeface="Times New Roman"/>
            </a:endParaRPr>
          </a:p>
          <a:p>
            <a:pPr algn="ctr">
              <a:lnSpc>
                <a:spcPts val="4280"/>
              </a:lnSpc>
              <a:tabLst>
                <a:tab pos="4172585" algn="l"/>
                <a:tab pos="9406890" algn="l"/>
              </a:tabLst>
            </a:pPr>
            <a:r>
              <a:rPr sz="3600" u="sng" dirty="0">
                <a:uFill>
                  <a:solidFill>
                    <a:srgbClr val="EBEBEB"/>
                  </a:solidFill>
                </a:uFill>
              </a:rPr>
              <a:t>	</a:t>
            </a:r>
            <a:r>
              <a:rPr sz="3600" u="sng" spc="-10" dirty="0">
                <a:uFill>
                  <a:solidFill>
                    <a:srgbClr val="EBEBEB"/>
                  </a:solidFill>
                </a:uFill>
              </a:rPr>
              <a:t>війни</a:t>
            </a:r>
            <a:r>
              <a:rPr sz="3600" u="sng" dirty="0">
                <a:uFill>
                  <a:solidFill>
                    <a:srgbClr val="EBEBEB"/>
                  </a:solidFill>
                </a:uFill>
              </a:rPr>
              <a:t>	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43950" y="2124075"/>
            <a:ext cx="2324100" cy="37528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33730" y="2574607"/>
            <a:ext cx="7898765" cy="26276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98450" marR="1307465" indent="-286385">
              <a:lnSpc>
                <a:spcPct val="100800"/>
              </a:lnSpc>
              <a:spcBef>
                <a:spcPts val="85"/>
              </a:spcBef>
              <a:buClr>
                <a:srgbClr val="DDDDDD"/>
              </a:buClr>
              <a:buSzPct val="116666"/>
              <a:buFont typeface="Arial"/>
              <a:buChar char="•"/>
              <a:tabLst>
                <a:tab pos="298450" algn="l"/>
              </a:tabLst>
            </a:pPr>
            <a:r>
              <a:rPr sz="1800" spc="-85" dirty="0">
                <a:solidFill>
                  <a:srgbClr val="252525"/>
                </a:solidFill>
                <a:latin typeface="Times New Roman"/>
                <a:cs typeface="Times New Roman"/>
              </a:rPr>
              <a:t>Відкун</a:t>
            </a:r>
            <a:r>
              <a:rPr sz="180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Квіслінг,</a:t>
            </a:r>
            <a:r>
              <a:rPr sz="1800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разом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з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партією</a:t>
            </a:r>
            <a:r>
              <a:rPr sz="18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252525"/>
                </a:solidFill>
                <a:latin typeface="Times New Roman"/>
                <a:cs typeface="Times New Roman"/>
              </a:rPr>
              <a:t>НО</a:t>
            </a:r>
            <a:r>
              <a:rPr sz="18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(Національного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Об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’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єднання),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були</a:t>
            </a:r>
            <a:r>
              <a:rPr sz="18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сильно</a:t>
            </a:r>
            <a:r>
              <a:rPr sz="1800" spc="-1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сфокусовані</a:t>
            </a:r>
            <a:r>
              <a:rPr sz="180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на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норвезькій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історії.</a:t>
            </a:r>
            <a:r>
              <a:rPr sz="1800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Вони</a:t>
            </a:r>
            <a:r>
              <a:rPr sz="18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часто</a:t>
            </a:r>
            <a:endParaRPr sz="1800">
              <a:latin typeface="Times New Roman"/>
              <a:cs typeface="Times New Roman"/>
            </a:endParaRPr>
          </a:p>
          <a:p>
            <a:pPr marL="298450" marR="71755">
              <a:lnSpc>
                <a:spcPct val="99100"/>
              </a:lnSpc>
              <a:spcBef>
                <a:spcPts val="35"/>
              </a:spcBef>
            </a:pP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використовували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символи</a:t>
            </a:r>
            <a:r>
              <a:rPr sz="1800" spc="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міфів</a:t>
            </a:r>
            <a:r>
              <a:rPr sz="180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Снурре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загалом</a:t>
            </a:r>
            <a:r>
              <a:rPr sz="180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imes New Roman"/>
                <a:cs typeface="Times New Roman"/>
              </a:rPr>
              <a:t>скандинавської</a:t>
            </a:r>
            <a:r>
              <a:rPr sz="1800" spc="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imes New Roman"/>
                <a:cs typeface="Times New Roman"/>
              </a:rPr>
              <a:t>мітології</a:t>
            </a:r>
            <a:r>
              <a:rPr sz="1800" spc="-11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для 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своєї</a:t>
            </a:r>
            <a:r>
              <a:rPr sz="18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пропаганди.</a:t>
            </a:r>
            <a:r>
              <a:rPr sz="180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Це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imes New Roman"/>
                <a:cs typeface="Times New Roman"/>
              </a:rPr>
              <a:t>також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повпливало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 на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imes New Roman"/>
                <a:cs typeface="Times New Roman"/>
              </a:rPr>
              <a:t>так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imes New Roman"/>
                <a:cs typeface="Times New Roman"/>
              </a:rPr>
              <a:t>звані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національні</a:t>
            </a:r>
            <a:r>
              <a:rPr sz="18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збори,</a:t>
            </a:r>
            <a:r>
              <a:rPr sz="180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які проводилися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imes New Roman"/>
                <a:cs typeface="Times New Roman"/>
              </a:rPr>
              <a:t>у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imes New Roman"/>
                <a:cs typeface="Times New Roman"/>
              </a:rPr>
              <a:t>1934-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44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 роках.</a:t>
            </a:r>
            <a:endParaRPr sz="1800">
              <a:latin typeface="Times New Roman"/>
              <a:cs typeface="Times New Roman"/>
            </a:endParaRPr>
          </a:p>
          <a:p>
            <a:pPr marL="298450" marR="5080" indent="-286385">
              <a:lnSpc>
                <a:spcPct val="99700"/>
              </a:lnSpc>
              <a:spcBef>
                <a:spcPts val="1080"/>
              </a:spcBef>
              <a:buClr>
                <a:srgbClr val="DDDDDD"/>
              </a:buClr>
              <a:buSzPct val="116666"/>
              <a:buFont typeface="Arial"/>
              <a:buChar char="•"/>
              <a:tabLst>
                <a:tab pos="298450" algn="l"/>
              </a:tabLst>
            </a:pPr>
            <a:r>
              <a:rPr sz="1800" spc="-65" dirty="0">
                <a:solidFill>
                  <a:srgbClr val="252525"/>
                </a:solidFill>
                <a:latin typeface="Times New Roman"/>
                <a:cs typeface="Times New Roman"/>
              </a:rPr>
              <a:t>Такі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символи</a:t>
            </a:r>
            <a:r>
              <a:rPr sz="18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imes New Roman"/>
                <a:cs typeface="Times New Roman"/>
              </a:rPr>
              <a:t>як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сонячний</a:t>
            </a:r>
            <a:r>
              <a:rPr sz="1800" spc="-10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хрест,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руни,</a:t>
            </a:r>
            <a:r>
              <a:rPr sz="18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мечі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 менгіри,</a:t>
            </a:r>
            <a:r>
              <a:rPr sz="1800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особливо</a:t>
            </a:r>
            <a:r>
              <a:rPr sz="1800" spc="-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сильно 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використовувалися</a:t>
            </a:r>
            <a:r>
              <a:rPr sz="18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партією</a:t>
            </a:r>
            <a:r>
              <a:rPr sz="180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НО.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Квіслінг</a:t>
            </a:r>
            <a:r>
              <a:rPr sz="18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imes New Roman"/>
                <a:cs typeface="Times New Roman"/>
              </a:rPr>
              <a:t>також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почам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imes New Roman"/>
                <a:cs typeface="Times New Roman"/>
              </a:rPr>
              <a:t>вживати</a:t>
            </a:r>
            <a:r>
              <a:rPr sz="1800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старий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вислів- </a:t>
            </a:r>
            <a:r>
              <a:rPr sz="1800" spc="-60" dirty="0">
                <a:solidFill>
                  <a:srgbClr val="252525"/>
                </a:solidFill>
                <a:latin typeface="Times New Roman"/>
                <a:cs typeface="Times New Roman"/>
              </a:rPr>
              <a:t>вітання:</a:t>
            </a:r>
            <a:r>
              <a:rPr sz="18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"Цілий</a:t>
            </a:r>
            <a:r>
              <a:rPr sz="1800" spc="-1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180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щасливий!".</a:t>
            </a:r>
            <a:r>
              <a:rPr sz="18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Партія</a:t>
            </a:r>
            <a:r>
              <a:rPr sz="180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створила</a:t>
            </a:r>
            <a:r>
              <a:rPr sz="18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бойову</a:t>
            </a:r>
            <a:r>
              <a:rPr sz="1800" spc="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організацію,</a:t>
            </a:r>
            <a:r>
              <a:rPr sz="1800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imes New Roman"/>
                <a:cs typeface="Times New Roman"/>
              </a:rPr>
              <a:t>яку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назвали </a:t>
            </a:r>
            <a:r>
              <a:rPr sz="1800" spc="-50" dirty="0">
                <a:solidFill>
                  <a:srgbClr val="252525"/>
                </a:solidFill>
                <a:latin typeface="Times New Roman"/>
                <a:cs typeface="Times New Roman"/>
              </a:rPr>
              <a:t>стародавнім</a:t>
            </a:r>
            <a:r>
              <a:rPr sz="18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норвезьким</a:t>
            </a:r>
            <a:r>
              <a:rPr sz="18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imes New Roman"/>
                <a:cs typeface="Times New Roman"/>
              </a:rPr>
              <a:t>словом,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hirden.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5681" rIns="0" bIns="0" rtlCol="0">
            <a:spAutoFit/>
          </a:bodyPr>
          <a:lstStyle/>
          <a:p>
            <a:pPr marL="2689225">
              <a:lnSpc>
                <a:spcPct val="100000"/>
              </a:lnSpc>
              <a:spcBef>
                <a:spcPts val="130"/>
              </a:spcBef>
            </a:pPr>
            <a:r>
              <a:rPr spc="215" dirty="0"/>
              <a:t>НО</a:t>
            </a:r>
            <a:r>
              <a:rPr spc="-190" dirty="0"/>
              <a:t> </a:t>
            </a:r>
            <a:r>
              <a:rPr dirty="0"/>
              <a:t>та</a:t>
            </a:r>
            <a:r>
              <a:rPr spc="-114" dirty="0"/>
              <a:t> </a:t>
            </a:r>
            <a:r>
              <a:rPr spc="-125" dirty="0"/>
              <a:t>Стіклестад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8069" y="2555303"/>
            <a:ext cx="6518275" cy="247523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98450" marR="49530" indent="-286385">
              <a:lnSpc>
                <a:spcPts val="1500"/>
              </a:lnSpc>
              <a:spcBef>
                <a:spcPts val="325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z="1400" dirty="0">
                <a:solidFill>
                  <a:srgbClr val="252525"/>
                </a:solidFill>
                <a:latin typeface="Carlito"/>
                <a:cs typeface="Carlito"/>
              </a:rPr>
              <a:t>Національне</a:t>
            </a:r>
            <a:r>
              <a:rPr sz="1400" spc="-5" dirty="0">
                <a:solidFill>
                  <a:srgbClr val="252525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252525"/>
                </a:solidFill>
                <a:latin typeface="Carlito"/>
                <a:cs typeface="Carlito"/>
              </a:rPr>
              <a:t>О</a:t>
            </a:r>
            <a:r>
              <a:rPr sz="1400" dirty="0">
                <a:latin typeface="Carlito"/>
                <a:cs typeface="Carlito"/>
              </a:rPr>
              <a:t>б’єднання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мало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самого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початку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велике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бажання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приєднатися</a:t>
            </a:r>
            <a:r>
              <a:rPr sz="1400" spc="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до </a:t>
            </a:r>
            <a:r>
              <a:rPr sz="1400" spc="-10" dirty="0">
                <a:latin typeface="Carlito"/>
                <a:cs typeface="Carlito"/>
              </a:rPr>
              <a:t>Стіклестад.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Спадок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великих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часів,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часів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віквнгів,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стояв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у</a:t>
            </a:r>
            <a:r>
              <a:rPr sz="1400" spc="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фокусі</a:t>
            </a:r>
            <a:r>
              <a:rPr sz="1400" spc="-1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їх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політичного</a:t>
            </a:r>
            <a:endParaRPr sz="1400">
              <a:latin typeface="Carlito"/>
              <a:cs typeface="Carlito"/>
            </a:endParaRPr>
          </a:p>
          <a:p>
            <a:pPr marL="298450" marR="5080">
              <a:lnSpc>
                <a:spcPts val="1500"/>
              </a:lnSpc>
              <a:spcBef>
                <a:spcPts val="80"/>
              </a:spcBef>
            </a:pPr>
            <a:r>
              <a:rPr sz="1400" dirty="0">
                <a:latin typeface="Carlito"/>
                <a:cs typeface="Carlito"/>
              </a:rPr>
              <a:t>проєкту.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40" dirty="0">
                <a:latin typeface="Carlito"/>
                <a:cs typeface="Carlito"/>
              </a:rPr>
              <a:t>Тому </a:t>
            </a:r>
            <a:r>
              <a:rPr sz="1400" spc="-10" dirty="0">
                <a:latin typeface="Carlito"/>
                <a:cs typeface="Carlito"/>
              </a:rPr>
              <a:t>історичні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місця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були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важливими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для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НО,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адже</a:t>
            </a:r>
            <a:r>
              <a:rPr sz="1400" spc="-10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вони</a:t>
            </a:r>
            <a:r>
              <a:rPr sz="1400" spc="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функціонували </a:t>
            </a:r>
            <a:r>
              <a:rPr sz="1400" dirty="0">
                <a:latin typeface="Carlito"/>
                <a:cs typeface="Carlito"/>
              </a:rPr>
              <a:t>ще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й</a:t>
            </a:r>
            <a:r>
              <a:rPr sz="1400" spc="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як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місця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для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заходів</a:t>
            </a:r>
            <a:r>
              <a:rPr sz="1400" dirty="0">
                <a:latin typeface="Carlito"/>
                <a:cs typeface="Carlito"/>
              </a:rPr>
              <a:t> та</a:t>
            </a:r>
            <a:r>
              <a:rPr sz="1400" spc="7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зборів.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Вже</a:t>
            </a:r>
            <a:r>
              <a:rPr sz="1400" spc="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у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1934,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рік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після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того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як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партія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була</a:t>
            </a:r>
            <a:endParaRPr sz="1400">
              <a:latin typeface="Carlito"/>
              <a:cs typeface="Carlito"/>
            </a:endParaRPr>
          </a:p>
          <a:p>
            <a:pPr marL="298450">
              <a:lnSpc>
                <a:spcPts val="1485"/>
              </a:lnSpc>
            </a:pPr>
            <a:r>
              <a:rPr sz="1400" dirty="0">
                <a:latin typeface="Carlito"/>
                <a:cs typeface="Carlito"/>
              </a:rPr>
              <a:t>створена,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НО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провели</a:t>
            </a:r>
            <a:r>
              <a:rPr sz="1400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свої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перші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збори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у</a:t>
            </a:r>
            <a:r>
              <a:rPr sz="1400" spc="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Стіклестад.</a:t>
            </a:r>
            <a:endParaRPr sz="1400">
              <a:latin typeface="Carlito"/>
              <a:cs typeface="Carlito"/>
            </a:endParaRPr>
          </a:p>
          <a:p>
            <a:pPr marL="298450" marR="73660" indent="-286385">
              <a:lnSpc>
                <a:spcPct val="89400"/>
              </a:lnSpc>
              <a:spcBef>
                <a:spcPts val="975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298450" algn="l"/>
              </a:tabLst>
            </a:pPr>
            <a:r>
              <a:rPr sz="1400" dirty="0">
                <a:latin typeface="Carlito"/>
                <a:cs typeface="Carlito"/>
              </a:rPr>
              <a:t>Згодом,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зборів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у</a:t>
            </a:r>
            <a:r>
              <a:rPr sz="1400" spc="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Стіклестад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стало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недостатньо.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Союз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між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НО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та</a:t>
            </a:r>
            <a:r>
              <a:rPr sz="1400" spc="9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Стіклестад, Квіслінгом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та</a:t>
            </a:r>
            <a:r>
              <a:rPr sz="1400" spc="-10" dirty="0">
                <a:latin typeface="Carlito"/>
                <a:cs typeface="Carlito"/>
              </a:rPr>
              <a:t> Улафом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Святим,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повинен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був чимось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підкріплюватися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та </a:t>
            </a:r>
            <a:r>
              <a:rPr sz="1400" spc="-20" dirty="0">
                <a:latin typeface="Carlito"/>
                <a:cs typeface="Carlito"/>
              </a:rPr>
              <a:t>бути </a:t>
            </a:r>
            <a:r>
              <a:rPr sz="1400" dirty="0">
                <a:latin typeface="Carlito"/>
                <a:cs typeface="Carlito"/>
              </a:rPr>
              <a:t>помітним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для</a:t>
            </a:r>
            <a:r>
              <a:rPr sz="1400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всіх.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Саме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тому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бул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прийнято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рішення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побудувати</a:t>
            </a:r>
            <a:r>
              <a:rPr sz="1400" spc="-1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монумент! </a:t>
            </a:r>
            <a:r>
              <a:rPr sz="1400" dirty="0">
                <a:latin typeface="Carlito"/>
                <a:cs typeface="Carlito"/>
              </a:rPr>
              <a:t>Завідуючий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проєктом,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керівник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фюльке</a:t>
            </a:r>
            <a:r>
              <a:rPr sz="1400" spc="-9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Турбйорн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Еггєн,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описав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свою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ідею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таким </a:t>
            </a:r>
            <a:r>
              <a:rPr sz="1400" dirty="0">
                <a:latin typeface="Carlito"/>
                <a:cs typeface="Carlito"/>
              </a:rPr>
              <a:t>чином:</a:t>
            </a:r>
            <a:r>
              <a:rPr sz="1400" spc="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"…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монумент</a:t>
            </a:r>
            <a:r>
              <a:rPr sz="1400" i="1" spc="-4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повинен</a:t>
            </a:r>
            <a:r>
              <a:rPr sz="1400" i="1" spc="-4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бути</a:t>
            </a:r>
            <a:r>
              <a:rPr sz="1400" i="1" spc="-3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виконаним</a:t>
            </a:r>
            <a:r>
              <a:rPr sz="1400" i="1" spc="-4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так,</a:t>
            </a:r>
            <a:r>
              <a:rPr sz="1400" i="1" spc="-1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аби</a:t>
            </a:r>
            <a:r>
              <a:rPr sz="1400" i="1" spc="-2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його</a:t>
            </a:r>
            <a:r>
              <a:rPr sz="1400" i="1" spc="-2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перш</a:t>
            </a:r>
            <a:r>
              <a:rPr sz="1400" i="1" spc="-2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ща</a:t>
            </a:r>
            <a:r>
              <a:rPr sz="1400" i="1" spc="-25" dirty="0">
                <a:latin typeface="Carlito"/>
                <a:cs typeface="Carlito"/>
              </a:rPr>
              <a:t> все </a:t>
            </a:r>
            <a:r>
              <a:rPr sz="1400" i="1" dirty="0">
                <a:latin typeface="Carlito"/>
                <a:cs typeface="Carlito"/>
              </a:rPr>
              <a:t>асоціювали</a:t>
            </a:r>
            <a:r>
              <a:rPr sz="1400" i="1" spc="-1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з</a:t>
            </a:r>
            <a:r>
              <a:rPr sz="1400" i="1" spc="-6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думками</a:t>
            </a:r>
            <a:r>
              <a:rPr sz="1400" i="1" spc="-1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та</a:t>
            </a:r>
            <a:r>
              <a:rPr sz="1400" i="1" spc="-3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діями</a:t>
            </a:r>
            <a:r>
              <a:rPr sz="1400" i="1" spc="-30" dirty="0">
                <a:latin typeface="Carlito"/>
                <a:cs typeface="Carlito"/>
              </a:rPr>
              <a:t> </a:t>
            </a:r>
            <a:r>
              <a:rPr sz="1400" i="1" spc="-10" dirty="0">
                <a:latin typeface="Carlito"/>
                <a:cs typeface="Carlito"/>
              </a:rPr>
              <a:t>Улафа</a:t>
            </a:r>
            <a:r>
              <a:rPr sz="1400" i="1" spc="-2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Святого,</a:t>
            </a:r>
            <a:r>
              <a:rPr sz="1400" i="1" spc="-3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а</a:t>
            </a:r>
            <a:r>
              <a:rPr sz="1400" i="1" spc="-3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не</a:t>
            </a:r>
            <a:r>
              <a:rPr sz="1400" i="1" spc="-60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тільки</a:t>
            </a:r>
            <a:r>
              <a:rPr sz="1400" i="1" spc="-2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зі</a:t>
            </a:r>
            <a:r>
              <a:rPr sz="1400" i="1" spc="5" dirty="0">
                <a:latin typeface="Carlito"/>
                <a:cs typeface="Carlito"/>
              </a:rPr>
              <a:t> </a:t>
            </a:r>
            <a:r>
              <a:rPr sz="1400" i="1" dirty="0">
                <a:latin typeface="Carlito"/>
                <a:cs typeface="Carlito"/>
              </a:rPr>
              <a:t>зборами</a:t>
            </a:r>
            <a:r>
              <a:rPr sz="1400" i="1" spc="-35" dirty="0">
                <a:latin typeface="Carlito"/>
                <a:cs typeface="Carlito"/>
              </a:rPr>
              <a:t> </a:t>
            </a:r>
            <a:r>
              <a:rPr sz="1400" i="1" spc="-50" dirty="0">
                <a:latin typeface="Carlito"/>
                <a:cs typeface="Carlito"/>
              </a:rPr>
              <a:t>в</a:t>
            </a:r>
            <a:endParaRPr sz="1400">
              <a:latin typeface="Carlito"/>
              <a:cs typeface="Carlito"/>
            </a:endParaRPr>
          </a:p>
          <a:p>
            <a:pPr marL="298450">
              <a:lnSpc>
                <a:spcPts val="1505"/>
              </a:lnSpc>
            </a:pPr>
            <a:r>
              <a:rPr sz="1400" i="1" spc="-10" dirty="0">
                <a:latin typeface="Carlito"/>
                <a:cs typeface="Carlito"/>
              </a:rPr>
              <a:t>Стіклестад</a:t>
            </a:r>
            <a:r>
              <a:rPr sz="1400" spc="-10" dirty="0">
                <a:latin typeface="Carlito"/>
                <a:cs typeface="Carlito"/>
              </a:rPr>
              <a:t>."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29575" y="2647950"/>
            <a:ext cx="2847975" cy="2962910"/>
            <a:chOff x="8029575" y="2647950"/>
            <a:chExt cx="2847975" cy="29629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6725" y="2705100"/>
              <a:ext cx="2733548" cy="2847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29575" y="2647949"/>
              <a:ext cx="2847975" cy="2962910"/>
            </a:xfrm>
            <a:custGeom>
              <a:avLst/>
              <a:gdLst/>
              <a:ahLst/>
              <a:cxnLst/>
              <a:rect l="l" t="t" r="r" b="b"/>
              <a:pathLst>
                <a:path w="2847975" h="2962910">
                  <a:moveTo>
                    <a:pt x="2802255" y="45720"/>
                  </a:moveTo>
                  <a:lnTo>
                    <a:pt x="45720" y="45720"/>
                  </a:lnTo>
                  <a:lnTo>
                    <a:pt x="45720" y="57150"/>
                  </a:lnTo>
                  <a:lnTo>
                    <a:pt x="45720" y="2905760"/>
                  </a:lnTo>
                  <a:lnTo>
                    <a:pt x="45720" y="2917190"/>
                  </a:lnTo>
                  <a:lnTo>
                    <a:pt x="2802255" y="2917190"/>
                  </a:lnTo>
                  <a:lnTo>
                    <a:pt x="2802255" y="2905760"/>
                  </a:lnTo>
                  <a:lnTo>
                    <a:pt x="57150" y="2905760"/>
                  </a:lnTo>
                  <a:lnTo>
                    <a:pt x="57150" y="57150"/>
                  </a:lnTo>
                  <a:lnTo>
                    <a:pt x="2790825" y="57150"/>
                  </a:lnTo>
                  <a:lnTo>
                    <a:pt x="2790825" y="2905125"/>
                  </a:lnTo>
                  <a:lnTo>
                    <a:pt x="2802255" y="2905125"/>
                  </a:lnTo>
                  <a:lnTo>
                    <a:pt x="2802255" y="57150"/>
                  </a:lnTo>
                  <a:lnTo>
                    <a:pt x="2802255" y="45720"/>
                  </a:lnTo>
                  <a:close/>
                </a:path>
                <a:path w="2847975" h="2962910">
                  <a:moveTo>
                    <a:pt x="2847975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2927350"/>
                  </a:lnTo>
                  <a:lnTo>
                    <a:pt x="0" y="2928620"/>
                  </a:lnTo>
                  <a:lnTo>
                    <a:pt x="0" y="2962910"/>
                  </a:lnTo>
                  <a:lnTo>
                    <a:pt x="2847975" y="2962910"/>
                  </a:lnTo>
                  <a:lnTo>
                    <a:pt x="2847975" y="2928620"/>
                  </a:lnTo>
                  <a:lnTo>
                    <a:pt x="34290" y="2928620"/>
                  </a:lnTo>
                  <a:lnTo>
                    <a:pt x="34290" y="2927350"/>
                  </a:lnTo>
                  <a:lnTo>
                    <a:pt x="34290" y="34290"/>
                  </a:lnTo>
                  <a:lnTo>
                    <a:pt x="2813685" y="34290"/>
                  </a:lnTo>
                  <a:lnTo>
                    <a:pt x="2813685" y="2927985"/>
                  </a:lnTo>
                  <a:lnTo>
                    <a:pt x="2847975" y="2927985"/>
                  </a:lnTo>
                  <a:lnTo>
                    <a:pt x="2847975" y="34290"/>
                  </a:lnTo>
                  <a:lnTo>
                    <a:pt x="28479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47164" y="5575617"/>
            <a:ext cx="470344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u="sng" spc="-2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  <a:hlinkClick r:id="rId3"/>
              </a:rPr>
              <a:t>https://www.nb.no/items/0dc0f9a167b96c556002e5</a:t>
            </a:r>
            <a:r>
              <a:rPr sz="1800" u="none" spc="-2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  <a:hlinkClick r:id="rId3"/>
              </a:rPr>
              <a:t>b0f954ee1c?page=0&amp;searchText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7CD5EC2-F9CC-8939-1030-407655F5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34250"/>
            <a:ext cx="4724400" cy="43895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E48CD76-0D11-E99D-E264-342BFE9C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86" y="1234250"/>
            <a:ext cx="2773920" cy="385910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55623EA-835F-EEBA-D93A-BD674C13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173284"/>
            <a:ext cx="2511770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400174" y="2419350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271" y="0"/>
                  </a:lnTo>
                </a:path>
              </a:pathLst>
            </a:custGeom>
            <a:ln w="158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95399" y="2400300"/>
              <a:ext cx="3660140" cy="0"/>
            </a:xfrm>
            <a:custGeom>
              <a:avLst/>
              <a:gdLst/>
              <a:ahLst/>
              <a:cxnLst/>
              <a:rect l="l" t="t" r="r" b="b"/>
              <a:pathLst>
                <a:path w="3660140">
                  <a:moveTo>
                    <a:pt x="0" y="0"/>
                  </a:moveTo>
                  <a:lnTo>
                    <a:pt x="3660013" y="0"/>
                  </a:lnTo>
                </a:path>
              </a:pathLst>
            </a:custGeom>
            <a:ln w="15875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61541" y="2492057"/>
            <a:ext cx="3220085" cy="309499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8890" indent="438150">
              <a:lnSpc>
                <a:spcPts val="1500"/>
              </a:lnSpc>
              <a:spcBef>
                <a:spcPts val="325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450850" algn="l"/>
              </a:tabLst>
            </a:pP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На</a:t>
            </a:r>
            <a:r>
              <a:rPr sz="1400" spc="-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0" dirty="0">
                <a:solidFill>
                  <a:srgbClr val="252525"/>
                </a:solidFill>
                <a:latin typeface="Times New Roman"/>
                <a:cs typeface="Times New Roman"/>
              </a:rPr>
              <a:t>пам</a:t>
            </a:r>
            <a:r>
              <a:rPr sz="1400" spc="-50" dirty="0">
                <a:latin typeface="Times New Roman"/>
                <a:cs typeface="Times New Roman"/>
              </a:rPr>
              <a:t>’ятнику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було</a:t>
            </a:r>
            <a:r>
              <a:rPr sz="1400" spc="-50" dirty="0">
                <a:solidFill>
                  <a:srgbClr val="252525"/>
                </a:solidFill>
                <a:latin typeface="Times New Roman"/>
                <a:cs typeface="Times New Roman"/>
              </a:rPr>
              <a:t> дві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речі,</a:t>
            </a:r>
            <a:r>
              <a:rPr sz="14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52525"/>
                </a:solidFill>
                <a:latin typeface="Times New Roman"/>
                <a:cs typeface="Times New Roman"/>
              </a:rPr>
              <a:t>які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привертали</a:t>
            </a:r>
            <a:r>
              <a:rPr sz="1400" spc="-1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80" dirty="0">
                <a:solidFill>
                  <a:srgbClr val="252525"/>
                </a:solidFill>
                <a:latin typeface="Times New Roman"/>
                <a:cs typeface="Times New Roman"/>
              </a:rPr>
              <a:t>увагу:</a:t>
            </a:r>
            <a:r>
              <a:rPr sz="140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барельєф</a:t>
            </a:r>
            <a:r>
              <a:rPr sz="1400" spc="-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52525"/>
                </a:solidFill>
                <a:latin typeface="Times New Roman"/>
                <a:cs typeface="Times New Roman"/>
              </a:rPr>
              <a:t>падіння</a:t>
            </a:r>
            <a:r>
              <a:rPr sz="1400" spc="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Улафа</a:t>
            </a:r>
            <a:endParaRPr sz="1400">
              <a:latin typeface="Times New Roman"/>
              <a:cs typeface="Times New Roman"/>
            </a:endParaRPr>
          </a:p>
          <a:p>
            <a:pPr marR="1270" algn="ctr">
              <a:lnSpc>
                <a:spcPts val="1435"/>
              </a:lnSpc>
            </a:pP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та</a:t>
            </a:r>
            <a:r>
              <a:rPr sz="14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9-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метровий</a:t>
            </a:r>
            <a:r>
              <a:rPr sz="1400" spc="-1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52525"/>
                </a:solidFill>
                <a:latin typeface="Times New Roman"/>
                <a:cs typeface="Times New Roman"/>
              </a:rPr>
              <a:t>монумент,</a:t>
            </a:r>
            <a:r>
              <a:rPr sz="14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який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52525"/>
                </a:solidFill>
                <a:latin typeface="Times New Roman"/>
                <a:cs typeface="Times New Roman"/>
              </a:rPr>
              <a:t>був</a:t>
            </a:r>
            <a:endParaRPr sz="1400">
              <a:latin typeface="Times New Roman"/>
              <a:cs typeface="Times New Roman"/>
            </a:endParaRPr>
          </a:p>
          <a:p>
            <a:pPr marR="635" algn="ctr">
              <a:lnSpc>
                <a:spcPts val="1540"/>
              </a:lnSpc>
            </a:pP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прикрашений</a:t>
            </a:r>
            <a:r>
              <a:rPr sz="140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сонячним</a:t>
            </a:r>
            <a:r>
              <a:rPr sz="14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хрестом</a:t>
            </a:r>
            <a:endParaRPr sz="1400">
              <a:latin typeface="Times New Roman"/>
              <a:cs typeface="Times New Roman"/>
            </a:endParaRPr>
          </a:p>
          <a:p>
            <a:pPr marL="31750" marR="38100" algn="ctr">
              <a:lnSpc>
                <a:spcPts val="1500"/>
              </a:lnSpc>
              <a:spcBef>
                <a:spcPts val="110"/>
              </a:spcBef>
            </a:pP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та </a:t>
            </a:r>
            <a:r>
              <a:rPr sz="1400" spc="-35" dirty="0">
                <a:solidFill>
                  <a:srgbClr val="252525"/>
                </a:solidFill>
                <a:latin typeface="Times New Roman"/>
                <a:cs typeface="Times New Roman"/>
              </a:rPr>
              <a:t>уривком</a:t>
            </a:r>
            <a:r>
              <a:rPr sz="14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поеми</a:t>
            </a:r>
            <a:r>
              <a:rPr sz="1400" spc="-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"Турд</a:t>
            </a:r>
            <a:r>
              <a:rPr sz="1400" spc="-1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52525"/>
                </a:solidFill>
                <a:latin typeface="Times New Roman"/>
                <a:cs typeface="Times New Roman"/>
              </a:rPr>
              <a:t>Фулессон"</a:t>
            </a:r>
            <a:r>
              <a:rPr sz="14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автора 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Пер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 Сівлес:</a:t>
            </a:r>
            <a:endParaRPr sz="1400">
              <a:latin typeface="Times New Roman"/>
              <a:cs typeface="Times New Roman"/>
            </a:endParaRPr>
          </a:p>
          <a:p>
            <a:pPr marL="946150" marR="944880" lvl="1" indent="-228600">
              <a:lnSpc>
                <a:spcPts val="1730"/>
              </a:lnSpc>
              <a:spcBef>
                <a:spcPts val="950"/>
              </a:spcBef>
              <a:buChar char="•"/>
              <a:tabLst>
                <a:tab pos="946150" algn="l"/>
                <a:tab pos="1003300" algn="l"/>
              </a:tabLst>
            </a:pPr>
            <a:r>
              <a:rPr sz="1850" dirty="0">
                <a:solidFill>
                  <a:srgbClr val="DDDDDD"/>
                </a:solidFill>
                <a:latin typeface="Arial"/>
                <a:cs typeface="Arial"/>
              </a:rPr>
              <a:t>	</a:t>
            </a:r>
            <a:r>
              <a:rPr sz="1550" i="1" spc="-114" dirty="0">
                <a:solidFill>
                  <a:srgbClr val="252525"/>
                </a:solidFill>
                <a:latin typeface="Times New Roman"/>
                <a:cs typeface="Times New Roman"/>
              </a:rPr>
              <a:t>Mannen</a:t>
            </a:r>
            <a:r>
              <a:rPr sz="1550" i="1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10" dirty="0">
                <a:solidFill>
                  <a:srgbClr val="252525"/>
                </a:solidFill>
                <a:latin typeface="Times New Roman"/>
                <a:cs typeface="Times New Roman"/>
              </a:rPr>
              <a:t>kan</a:t>
            </a:r>
            <a:r>
              <a:rPr sz="1550" i="1" spc="-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20" dirty="0">
                <a:solidFill>
                  <a:srgbClr val="252525"/>
                </a:solidFill>
                <a:latin typeface="Times New Roman"/>
                <a:cs typeface="Times New Roman"/>
              </a:rPr>
              <a:t>siga </a:t>
            </a:r>
            <a:r>
              <a:rPr sz="1550" i="1" spc="-120" dirty="0">
                <a:solidFill>
                  <a:srgbClr val="252525"/>
                </a:solidFill>
                <a:latin typeface="Times New Roman"/>
                <a:cs typeface="Times New Roman"/>
              </a:rPr>
              <a:t>Men</a:t>
            </a:r>
            <a:r>
              <a:rPr sz="1550" i="1" spc="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105" dirty="0">
                <a:solidFill>
                  <a:srgbClr val="252525"/>
                </a:solidFill>
                <a:latin typeface="Times New Roman"/>
                <a:cs typeface="Times New Roman"/>
              </a:rPr>
              <a:t>merket</a:t>
            </a:r>
            <a:r>
              <a:rPr sz="1550" i="1" spc="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140" dirty="0">
                <a:solidFill>
                  <a:srgbClr val="252525"/>
                </a:solidFill>
                <a:latin typeface="Times New Roman"/>
                <a:cs typeface="Times New Roman"/>
              </a:rPr>
              <a:t>det</a:t>
            </a:r>
            <a:r>
              <a:rPr sz="1550" i="1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110" dirty="0">
                <a:solidFill>
                  <a:srgbClr val="252525"/>
                </a:solidFill>
                <a:latin typeface="Times New Roman"/>
                <a:cs typeface="Times New Roman"/>
              </a:rPr>
              <a:t>må</a:t>
            </a:r>
            <a:endParaRPr sz="1550">
              <a:latin typeface="Times New Roman"/>
              <a:cs typeface="Times New Roman"/>
            </a:endParaRPr>
          </a:p>
          <a:p>
            <a:pPr marR="7620" algn="ctr">
              <a:lnSpc>
                <a:spcPts val="1625"/>
              </a:lnSpc>
            </a:pPr>
            <a:r>
              <a:rPr sz="1550" i="1" dirty="0">
                <a:solidFill>
                  <a:srgbClr val="252525"/>
                </a:solidFill>
                <a:latin typeface="Times New Roman"/>
                <a:cs typeface="Times New Roman"/>
              </a:rPr>
              <a:t>I</a:t>
            </a:r>
            <a:r>
              <a:rPr sz="1550" i="1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85" dirty="0">
                <a:solidFill>
                  <a:srgbClr val="252525"/>
                </a:solidFill>
                <a:latin typeface="Times New Roman"/>
                <a:cs typeface="Times New Roman"/>
              </a:rPr>
              <a:t>Norig</a:t>
            </a:r>
            <a:r>
              <a:rPr sz="1550" i="1" spc="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114" dirty="0">
                <a:solidFill>
                  <a:srgbClr val="252525"/>
                </a:solidFill>
                <a:latin typeface="Times New Roman"/>
                <a:cs typeface="Times New Roman"/>
              </a:rPr>
              <a:t>si</a:t>
            </a:r>
            <a:r>
              <a:rPr sz="1550" i="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20" dirty="0">
                <a:solidFill>
                  <a:srgbClr val="252525"/>
                </a:solidFill>
                <a:latin typeface="Times New Roman"/>
                <a:cs typeface="Times New Roman"/>
              </a:rPr>
              <a:t>jord</a:t>
            </a:r>
            <a:endParaRPr sz="1550">
              <a:latin typeface="Times New Roman"/>
              <a:cs typeface="Times New Roman"/>
            </a:endParaRPr>
          </a:p>
          <a:p>
            <a:pPr marR="9525" algn="ctr">
              <a:lnSpc>
                <a:spcPts val="1795"/>
              </a:lnSpc>
            </a:pPr>
            <a:r>
              <a:rPr sz="1550" i="1" spc="-114" dirty="0">
                <a:solidFill>
                  <a:srgbClr val="252525"/>
                </a:solidFill>
                <a:latin typeface="Times New Roman"/>
                <a:cs typeface="Times New Roman"/>
              </a:rPr>
              <a:t>Som</a:t>
            </a:r>
            <a:r>
              <a:rPr sz="1550" i="1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130" dirty="0">
                <a:solidFill>
                  <a:srgbClr val="252525"/>
                </a:solidFill>
                <a:latin typeface="Times New Roman"/>
                <a:cs typeface="Times New Roman"/>
              </a:rPr>
              <a:t>på</a:t>
            </a:r>
            <a:r>
              <a:rPr sz="1550" i="1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65" dirty="0">
                <a:solidFill>
                  <a:srgbClr val="252525"/>
                </a:solidFill>
                <a:latin typeface="Times New Roman"/>
                <a:cs typeface="Times New Roman"/>
              </a:rPr>
              <a:t>Stiklestad</a:t>
            </a:r>
            <a:r>
              <a:rPr sz="1550" i="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550" i="1" spc="-25" dirty="0">
                <a:solidFill>
                  <a:srgbClr val="252525"/>
                </a:solidFill>
                <a:latin typeface="Times New Roman"/>
                <a:cs typeface="Times New Roman"/>
              </a:rPr>
              <a:t>stå</a:t>
            </a:r>
            <a:endParaRPr sz="1550">
              <a:latin typeface="Times New Roman"/>
              <a:cs typeface="Times New Roman"/>
            </a:endParaRPr>
          </a:p>
          <a:p>
            <a:pPr marL="12700" marR="5080" indent="361950">
              <a:lnSpc>
                <a:spcPts val="1500"/>
              </a:lnSpc>
              <a:spcBef>
                <a:spcPts val="1040"/>
              </a:spcBef>
              <a:buClr>
                <a:srgbClr val="DDDDDD"/>
              </a:buClr>
              <a:buSzPct val="110714"/>
              <a:buFont typeface="Arial"/>
              <a:buChar char="•"/>
              <a:tabLst>
                <a:tab pos="374650" algn="l"/>
              </a:tabLst>
            </a:pP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Під</a:t>
            </a:r>
            <a:r>
              <a:rPr sz="1400" spc="-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час</a:t>
            </a:r>
            <a:r>
              <a:rPr sz="1400" spc="-1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Олсок</a:t>
            </a:r>
            <a:r>
              <a:rPr sz="1400" spc="-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у</a:t>
            </a:r>
            <a:r>
              <a:rPr sz="14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1944</a:t>
            </a:r>
            <a:r>
              <a:rPr sz="1400" spc="-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році,</a:t>
            </a:r>
            <a:r>
              <a:rPr sz="14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в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день </a:t>
            </a:r>
            <a:r>
              <a:rPr sz="1400" spc="-50" dirty="0">
                <a:solidFill>
                  <a:srgbClr val="252525"/>
                </a:solidFill>
                <a:latin typeface="Times New Roman"/>
                <a:cs typeface="Times New Roman"/>
              </a:rPr>
              <a:t>маркування</a:t>
            </a:r>
            <a:r>
              <a:rPr sz="14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5" dirty="0">
                <a:solidFill>
                  <a:srgbClr val="252525"/>
                </a:solidFill>
                <a:latin typeface="Times New Roman"/>
                <a:cs typeface="Times New Roman"/>
              </a:rPr>
              <a:t>смерті</a:t>
            </a:r>
            <a:r>
              <a:rPr sz="14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Улафа</a:t>
            </a:r>
            <a:r>
              <a:rPr sz="14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Святого,</a:t>
            </a:r>
            <a:r>
              <a:rPr sz="1400" spc="-10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Відкюн </a:t>
            </a:r>
            <a:r>
              <a:rPr sz="1400" spc="-45" dirty="0">
                <a:solidFill>
                  <a:srgbClr val="252525"/>
                </a:solidFill>
                <a:latin typeface="Times New Roman"/>
                <a:cs typeface="Times New Roman"/>
              </a:rPr>
              <a:t>Квіслінг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зайняв</a:t>
            </a:r>
            <a:r>
              <a:rPr sz="1400" spc="-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своє</a:t>
            </a:r>
            <a:r>
              <a:rPr sz="1400" spc="-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місце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за</a:t>
            </a:r>
            <a:r>
              <a:rPr sz="1400" spc="-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новим</a:t>
            </a:r>
            <a:r>
              <a:rPr sz="14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столом</a:t>
            </a:r>
            <a:endParaRPr sz="1400">
              <a:latin typeface="Times New Roman"/>
              <a:cs typeface="Times New Roman"/>
            </a:endParaRPr>
          </a:p>
          <a:p>
            <a:pPr marL="1165860">
              <a:lnSpc>
                <a:spcPts val="1485"/>
              </a:lnSpc>
            </a:pPr>
            <a:r>
              <a:rPr sz="1400" spc="-50" dirty="0">
                <a:solidFill>
                  <a:srgbClr val="252525"/>
                </a:solidFill>
                <a:latin typeface="Times New Roman"/>
                <a:cs typeface="Times New Roman"/>
              </a:rPr>
              <a:t>для</a:t>
            </a:r>
            <a:r>
              <a:rPr sz="1400" spc="-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промов.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362575" y="924560"/>
            <a:ext cx="5581650" cy="5010150"/>
            <a:chOff x="5362575" y="924560"/>
            <a:chExt cx="5581650" cy="50101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9725" y="981075"/>
              <a:ext cx="5467350" cy="48958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62575" y="924559"/>
              <a:ext cx="5581650" cy="5010150"/>
            </a:xfrm>
            <a:custGeom>
              <a:avLst/>
              <a:gdLst/>
              <a:ahLst/>
              <a:cxnLst/>
              <a:rect l="l" t="t" r="r" b="b"/>
              <a:pathLst>
                <a:path w="5581650" h="5010150">
                  <a:moveTo>
                    <a:pt x="5535930" y="45720"/>
                  </a:moveTo>
                  <a:lnTo>
                    <a:pt x="45720" y="45720"/>
                  </a:lnTo>
                  <a:lnTo>
                    <a:pt x="45720" y="57150"/>
                  </a:lnTo>
                  <a:lnTo>
                    <a:pt x="45720" y="4951730"/>
                  </a:lnTo>
                  <a:lnTo>
                    <a:pt x="45720" y="4953000"/>
                  </a:lnTo>
                  <a:lnTo>
                    <a:pt x="45720" y="4963160"/>
                  </a:lnTo>
                  <a:lnTo>
                    <a:pt x="45720" y="4964430"/>
                  </a:lnTo>
                  <a:lnTo>
                    <a:pt x="5535930" y="4964430"/>
                  </a:lnTo>
                  <a:lnTo>
                    <a:pt x="5535930" y="4963160"/>
                  </a:lnTo>
                  <a:lnTo>
                    <a:pt x="5535930" y="4953000"/>
                  </a:lnTo>
                  <a:lnTo>
                    <a:pt x="57150" y="4953000"/>
                  </a:lnTo>
                  <a:lnTo>
                    <a:pt x="57150" y="4951730"/>
                  </a:lnTo>
                  <a:lnTo>
                    <a:pt x="57150" y="57150"/>
                  </a:lnTo>
                  <a:lnTo>
                    <a:pt x="5524500" y="57150"/>
                  </a:lnTo>
                  <a:lnTo>
                    <a:pt x="5524500" y="4952365"/>
                  </a:lnTo>
                  <a:lnTo>
                    <a:pt x="5535930" y="4952365"/>
                  </a:lnTo>
                  <a:lnTo>
                    <a:pt x="5535930" y="57150"/>
                  </a:lnTo>
                  <a:lnTo>
                    <a:pt x="5535930" y="56515"/>
                  </a:lnTo>
                  <a:lnTo>
                    <a:pt x="5535930" y="45720"/>
                  </a:lnTo>
                  <a:close/>
                </a:path>
                <a:path w="5581650" h="5010150">
                  <a:moveTo>
                    <a:pt x="5581650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4975860"/>
                  </a:lnTo>
                  <a:lnTo>
                    <a:pt x="0" y="5010150"/>
                  </a:lnTo>
                  <a:lnTo>
                    <a:pt x="5581650" y="5010150"/>
                  </a:lnTo>
                  <a:lnTo>
                    <a:pt x="5581650" y="4975860"/>
                  </a:lnTo>
                  <a:lnTo>
                    <a:pt x="34290" y="4975860"/>
                  </a:lnTo>
                  <a:lnTo>
                    <a:pt x="34290" y="34290"/>
                  </a:lnTo>
                  <a:lnTo>
                    <a:pt x="5547360" y="34290"/>
                  </a:lnTo>
                  <a:lnTo>
                    <a:pt x="5547360" y="4975225"/>
                  </a:lnTo>
                  <a:lnTo>
                    <a:pt x="5581650" y="4975237"/>
                  </a:lnTo>
                  <a:lnTo>
                    <a:pt x="5581650" y="34290"/>
                  </a:lnTo>
                  <a:lnTo>
                    <a:pt x="5581650" y="33655"/>
                  </a:lnTo>
                  <a:lnTo>
                    <a:pt x="558165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1995" rIns="0" bIns="0" rtlCol="0">
            <a:spAutoFit/>
          </a:bodyPr>
          <a:lstStyle/>
          <a:p>
            <a:pPr marL="1010919" marR="1178560" indent="9525">
              <a:lnSpc>
                <a:spcPts val="3829"/>
              </a:lnSpc>
              <a:spcBef>
                <a:spcPts val="265"/>
              </a:spcBef>
            </a:pPr>
            <a:r>
              <a:rPr sz="3200" spc="-85" dirty="0"/>
              <a:t>Монумент</a:t>
            </a:r>
            <a:r>
              <a:rPr sz="3200" spc="-45" dirty="0"/>
              <a:t> </a:t>
            </a:r>
            <a:r>
              <a:rPr sz="3200" spc="-130" dirty="0"/>
              <a:t>був</a:t>
            </a:r>
            <a:r>
              <a:rPr sz="3200" spc="-80" dirty="0"/>
              <a:t> </a:t>
            </a:r>
            <a:r>
              <a:rPr sz="3200" spc="-35" dirty="0"/>
              <a:t>спроєктований</a:t>
            </a:r>
            <a:r>
              <a:rPr sz="3200" spc="-95" dirty="0"/>
              <a:t> </a:t>
            </a:r>
            <a:r>
              <a:rPr sz="3200" spc="-75" dirty="0"/>
              <a:t>Вільгельмом </a:t>
            </a:r>
            <a:r>
              <a:rPr sz="3200" spc="-95" dirty="0"/>
              <a:t>Расмуссеном</a:t>
            </a:r>
            <a:r>
              <a:rPr sz="3200" spc="-105" dirty="0"/>
              <a:t> </a:t>
            </a:r>
            <a:r>
              <a:rPr sz="3200" spc="-30" dirty="0"/>
              <a:t>(зображений</a:t>
            </a:r>
            <a:r>
              <a:rPr sz="3200" spc="-135" dirty="0"/>
              <a:t> </a:t>
            </a:r>
            <a:r>
              <a:rPr sz="3200" dirty="0"/>
              <a:t>на</a:t>
            </a:r>
            <a:r>
              <a:rPr sz="3200" spc="-65" dirty="0"/>
              <a:t> </a:t>
            </a:r>
            <a:r>
              <a:rPr sz="3200" spc="105" dirty="0"/>
              <a:t>фото</a:t>
            </a:r>
            <a:r>
              <a:rPr sz="3200" spc="-95" dirty="0"/>
              <a:t> </a:t>
            </a:r>
            <a:r>
              <a:rPr sz="3200" spc="-30" dirty="0"/>
              <a:t>разом</a:t>
            </a:r>
            <a:r>
              <a:rPr sz="3200" spc="-114" dirty="0"/>
              <a:t> </a:t>
            </a:r>
            <a:r>
              <a:rPr sz="3200" spc="-50" dirty="0"/>
              <a:t>з</a:t>
            </a:r>
            <a:endParaRPr sz="3200"/>
          </a:p>
          <a:p>
            <a:pPr marL="12700">
              <a:lnSpc>
                <a:spcPts val="3779"/>
              </a:lnSpc>
              <a:tabLst>
                <a:tab pos="1640205" algn="l"/>
                <a:tab pos="9419590" algn="l"/>
              </a:tabLst>
            </a:pPr>
            <a:r>
              <a:rPr sz="3200" u="sng" dirty="0">
                <a:uFill>
                  <a:solidFill>
                    <a:srgbClr val="EBEBEB"/>
                  </a:solidFill>
                </a:uFill>
              </a:rPr>
              <a:t>	</a:t>
            </a:r>
            <a:r>
              <a:rPr sz="3200" u="sng" spc="-80" dirty="0">
                <a:uFill>
                  <a:solidFill>
                    <a:srgbClr val="EBEBEB"/>
                  </a:solidFill>
                </a:uFill>
              </a:rPr>
              <a:t>Квіслінгом</a:t>
            </a:r>
            <a:r>
              <a:rPr sz="3200" u="sng" spc="-90" dirty="0">
                <a:uFill>
                  <a:solidFill>
                    <a:srgbClr val="EBEBEB"/>
                  </a:solidFill>
                </a:uFill>
              </a:rPr>
              <a:t> </a:t>
            </a:r>
            <a:r>
              <a:rPr sz="3200" u="sng" dirty="0">
                <a:uFill>
                  <a:solidFill>
                    <a:srgbClr val="EBEBEB"/>
                  </a:solidFill>
                </a:uFill>
              </a:rPr>
              <a:t>на</a:t>
            </a:r>
            <a:r>
              <a:rPr sz="3200" u="sng" spc="-45" dirty="0">
                <a:uFill>
                  <a:solidFill>
                    <a:srgbClr val="EBEBEB"/>
                  </a:solidFill>
                </a:uFill>
              </a:rPr>
              <a:t> </a:t>
            </a:r>
            <a:r>
              <a:rPr sz="3200" u="sng" spc="-100" dirty="0">
                <a:uFill>
                  <a:solidFill>
                    <a:srgbClr val="EBEBEB"/>
                  </a:solidFill>
                </a:uFill>
              </a:rPr>
              <a:t>відкритті </a:t>
            </a:r>
            <a:r>
              <a:rPr sz="3200" u="sng" spc="-260" dirty="0">
                <a:uFill>
                  <a:solidFill>
                    <a:srgbClr val="EBEBEB"/>
                  </a:solidFill>
                </a:uFill>
              </a:rPr>
              <a:t>у</a:t>
            </a:r>
            <a:r>
              <a:rPr sz="3200" u="sng" spc="30" dirty="0">
                <a:uFill>
                  <a:solidFill>
                    <a:srgbClr val="EBEBEB"/>
                  </a:solidFill>
                </a:uFill>
              </a:rPr>
              <a:t> </a:t>
            </a:r>
            <a:r>
              <a:rPr sz="3200" u="sng" spc="-100" dirty="0">
                <a:uFill>
                  <a:solidFill>
                    <a:srgbClr val="EBEBEB"/>
                  </a:solidFill>
                </a:uFill>
              </a:rPr>
              <a:t>1944 </a:t>
            </a:r>
            <a:r>
              <a:rPr sz="3200" u="sng" spc="-10" dirty="0">
                <a:uFill>
                  <a:solidFill>
                    <a:srgbClr val="EBEBEB"/>
                  </a:solidFill>
                </a:uFill>
              </a:rPr>
              <a:t>році)</a:t>
            </a:r>
            <a:r>
              <a:rPr sz="3200" u="sng" dirty="0">
                <a:uFill>
                  <a:solidFill>
                    <a:srgbClr val="EBEBEB"/>
                  </a:solidFill>
                </a:uFill>
              </a:rPr>
              <a:t>	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0300" y="2400300"/>
            <a:ext cx="5410200" cy="36195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6325" y="2476500"/>
            <a:ext cx="5019675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0175" y="2411412"/>
            <a:ext cx="9877425" cy="3761104"/>
            <a:chOff x="1400175" y="2411412"/>
            <a:chExt cx="9877425" cy="3761104"/>
          </a:xfrm>
        </p:grpSpPr>
        <p:sp>
          <p:nvSpPr>
            <p:cNvPr id="3" name="object 3"/>
            <p:cNvSpPr/>
            <p:nvPr/>
          </p:nvSpPr>
          <p:spPr>
            <a:xfrm>
              <a:off x="1400175" y="2419350"/>
              <a:ext cx="9407525" cy="0"/>
            </a:xfrm>
            <a:custGeom>
              <a:avLst/>
              <a:gdLst/>
              <a:ahLst/>
              <a:cxnLst/>
              <a:rect l="l" t="t" r="r" b="b"/>
              <a:pathLst>
                <a:path w="9407525">
                  <a:moveTo>
                    <a:pt x="0" y="0"/>
                  </a:moveTo>
                  <a:lnTo>
                    <a:pt x="9407271" y="0"/>
                  </a:lnTo>
                </a:path>
              </a:pathLst>
            </a:custGeom>
            <a:ln w="158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4125" y="2466975"/>
              <a:ext cx="4943475" cy="37052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50434" y="1240536"/>
            <a:ext cx="270446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Олсок</a:t>
            </a:r>
            <a:r>
              <a:rPr spc="-180" dirty="0"/>
              <a:t> </a:t>
            </a:r>
            <a:r>
              <a:rPr spc="-70" dirty="0"/>
              <a:t>1944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575" y="2562225"/>
            <a:ext cx="4791075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5000" y="5644189"/>
            <a:ext cx="4580254" cy="30745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641350">
              <a:lnSpc>
                <a:spcPct val="105500"/>
              </a:lnSpc>
              <a:spcBef>
                <a:spcPts val="60"/>
              </a:spcBef>
            </a:pPr>
            <a:r>
              <a:rPr sz="95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  <a:hlinkClick r:id="rId2"/>
              </a:rPr>
              <a:t>https://tv.nrk.no/serie/filmavisen/FMAA42003642/03-</a:t>
            </a:r>
            <a:r>
              <a:rPr sz="95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  <a:hlinkClick r:id="rId2"/>
              </a:rPr>
              <a:t>08-1942#t=10m37s</a:t>
            </a:r>
            <a:r>
              <a:rPr sz="950" u="none" spc="-1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95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  <a:hlinkClick r:id="rId3"/>
              </a:rPr>
              <a:t>https://tv.nrk.no/serie/filmavisen/FMAA44003144/07-</a:t>
            </a:r>
            <a:r>
              <a:rPr sz="95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imes New Roman"/>
                <a:cs typeface="Times New Roman"/>
                <a:hlinkClick r:id="rId3"/>
              </a:rPr>
              <a:t>08-1944#t=2m56s</a:t>
            </a:r>
            <a:r>
              <a:rPr sz="950" u="none" spc="-10" dirty="0">
                <a:solidFill>
                  <a:srgbClr val="006FC0"/>
                </a:solidFill>
                <a:latin typeface="Times New Roman"/>
                <a:cs typeface="Times New Roman"/>
              </a:rPr>
              <a:t>.</a:t>
            </a:r>
            <a:endParaRPr sz="95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4464" y="1227391"/>
            <a:ext cx="28613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Times New Roman"/>
                <a:cs typeface="Times New Roman"/>
              </a:rPr>
              <a:t>Квіслінг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spc="-160" dirty="0">
                <a:latin typeface="Times New Roman"/>
                <a:cs typeface="Times New Roman"/>
              </a:rPr>
              <a:t>у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70" dirty="0">
                <a:latin typeface="Times New Roman"/>
                <a:cs typeface="Times New Roman"/>
              </a:rPr>
              <a:t>Стіклестад,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Times New Roman"/>
                <a:cs typeface="Times New Roman"/>
              </a:rPr>
              <a:t>1944</a:t>
            </a:r>
            <a:r>
              <a:rPr sz="1800" spc="12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рік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79439" y="604138"/>
            <a:ext cx="501015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>
                <a:solidFill>
                  <a:srgbClr val="000000"/>
                </a:solidFill>
              </a:rPr>
              <a:t>Збори</a:t>
            </a:r>
            <a:r>
              <a:rPr sz="3200" spc="-35" dirty="0">
                <a:solidFill>
                  <a:srgbClr val="000000"/>
                </a:solidFill>
              </a:rPr>
              <a:t> </a:t>
            </a:r>
            <a:r>
              <a:rPr sz="3200" spc="-65" dirty="0">
                <a:solidFill>
                  <a:srgbClr val="000000"/>
                </a:solidFill>
              </a:rPr>
              <a:t>партії</a:t>
            </a:r>
            <a:r>
              <a:rPr sz="3200" spc="15" dirty="0">
                <a:solidFill>
                  <a:srgbClr val="000000"/>
                </a:solidFill>
              </a:rPr>
              <a:t> </a:t>
            </a:r>
            <a:r>
              <a:rPr sz="3200" spc="180" dirty="0">
                <a:solidFill>
                  <a:srgbClr val="000000"/>
                </a:solidFill>
              </a:rPr>
              <a:t>НО</a:t>
            </a:r>
            <a:r>
              <a:rPr sz="3200" spc="20" dirty="0">
                <a:solidFill>
                  <a:srgbClr val="000000"/>
                </a:solidFill>
              </a:rPr>
              <a:t> </a:t>
            </a:r>
            <a:r>
              <a:rPr sz="3200" spc="-260" dirty="0">
                <a:solidFill>
                  <a:srgbClr val="000000"/>
                </a:solidFill>
              </a:rPr>
              <a:t>у</a:t>
            </a:r>
            <a:r>
              <a:rPr sz="3200" spc="5" dirty="0">
                <a:solidFill>
                  <a:srgbClr val="000000"/>
                </a:solidFill>
              </a:rPr>
              <a:t> </a:t>
            </a:r>
            <a:r>
              <a:rPr sz="3200" spc="-85" dirty="0">
                <a:solidFill>
                  <a:srgbClr val="000000"/>
                </a:solidFill>
              </a:rPr>
              <a:t>Стіклестад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6417945" y="1605978"/>
            <a:ext cx="4765675" cy="597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0925" marR="5080" indent="-1038860">
              <a:lnSpc>
                <a:spcPct val="101400"/>
              </a:lnSpc>
              <a:spcBef>
                <a:spcPts val="95"/>
              </a:spcBef>
            </a:pPr>
            <a:r>
              <a:rPr sz="1800" spc="70" dirty="0">
                <a:latin typeface="Times New Roman"/>
                <a:cs typeface="Times New Roman"/>
              </a:rPr>
              <a:t>НО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планує </a:t>
            </a:r>
            <a:r>
              <a:rPr sz="1800" spc="-50" dirty="0">
                <a:latin typeface="Times New Roman"/>
                <a:cs typeface="Times New Roman"/>
              </a:rPr>
              <a:t>використовувати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пам</a:t>
            </a:r>
            <a:r>
              <a:rPr sz="1850" spc="-60" dirty="0">
                <a:latin typeface="Times New Roman"/>
                <a:cs typeface="Times New Roman"/>
              </a:rPr>
              <a:t>’ятки</a:t>
            </a:r>
            <a:r>
              <a:rPr sz="1850" spc="7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про</a:t>
            </a:r>
            <a:r>
              <a:rPr sz="1850" spc="50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Times New Roman"/>
                <a:cs typeface="Times New Roman"/>
              </a:rPr>
              <a:t>Улафа </a:t>
            </a:r>
            <a:r>
              <a:rPr sz="1850" spc="-20" dirty="0">
                <a:latin typeface="Times New Roman"/>
                <a:cs typeface="Times New Roman"/>
              </a:rPr>
              <a:t>задля</a:t>
            </a:r>
            <a:r>
              <a:rPr sz="1850" spc="-2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нацифікації</a:t>
            </a:r>
            <a:r>
              <a:rPr sz="1850" spc="-65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Times New Roman"/>
                <a:cs typeface="Times New Roman"/>
              </a:rPr>
              <a:t>Норвегії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sk">
  <a:themeElements>
    <a:clrScheme name="Gråton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rganis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1203</Words>
  <Application>Microsoft Office PowerPoint</Application>
  <PresentationFormat>Widescreen</PresentationFormat>
  <Paragraphs>92</Paragraphs>
  <Slides>23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Carlito</vt:lpstr>
      <vt:lpstr>Garamond</vt:lpstr>
      <vt:lpstr>Liberation Sans Narrow</vt:lpstr>
      <vt:lpstr>Times New Roman</vt:lpstr>
      <vt:lpstr>Office Theme</vt:lpstr>
      <vt:lpstr>Organisk</vt:lpstr>
      <vt:lpstr>Стіклестад під час окупації</vt:lpstr>
      <vt:lpstr>Головні пункти цієї теми</vt:lpstr>
      <vt:lpstr>Як Стіклестад використовувався NS (Nasjonal Samling: Національне об’єднання, політична партія) під час  війни </vt:lpstr>
      <vt:lpstr>НО та Стіклестад</vt:lpstr>
      <vt:lpstr>PowerPoint-presentasjon</vt:lpstr>
      <vt:lpstr>PowerPoint-presentasjon</vt:lpstr>
      <vt:lpstr>Монумент був спроєктований Вільгельмом Расмуссеном (зображений на фото разом з  Квіслінгом на відкритті у 1944 році) </vt:lpstr>
      <vt:lpstr>Олсок 1944</vt:lpstr>
      <vt:lpstr>Збори партії НО у Стіклестад</vt:lpstr>
      <vt:lpstr>«Фейкові новини» </vt:lpstr>
      <vt:lpstr>PowerPoint-presentasjon</vt:lpstr>
      <vt:lpstr>PowerPoint-presentasjon</vt:lpstr>
      <vt:lpstr>Травень 1945 р.</vt:lpstr>
      <vt:lpstr>8 травня 1945 р., Вердал</vt:lpstr>
      <vt:lpstr>Що буде відбуватися з 9-метровим монументом</vt:lpstr>
      <vt:lpstr>Статті про дебати навколо нацистського монументу</vt:lpstr>
      <vt:lpstr>Неонацизм у Стіклестад</vt:lpstr>
      <vt:lpstr>Неонацизм і Стіклестад</vt:lpstr>
      <vt:lpstr>Stiklestad та Falstad 2019</vt:lpstr>
      <vt:lpstr>«Рожевий трикутник» 2022</vt:lpstr>
      <vt:lpstr>PowerPoint-presentasjon</vt:lpstr>
      <vt:lpstr>Критичне мислення</vt:lpstr>
      <vt:lpstr>Джерела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Стіклестад під час окупації</dc:title>
  <dc:creator>Storholmen, Åse</dc:creator>
  <cp:lastModifiedBy>Storholmen, Åse</cp:lastModifiedBy>
  <cp:revision>2</cp:revision>
  <dcterms:created xsi:type="dcterms:W3CDTF">2024-02-28T08:40:09Z</dcterms:created>
  <dcterms:modified xsi:type="dcterms:W3CDTF">2024-02-28T09:16:53Z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LastSaved">
    <vt:filetime>2024-02-28T00:00:00Z</vt:filetime>
  </property>
  <property fmtid="{D5CDD505-2E9C-101B-9397-08002B2CF9AE}" pid="4" name="Producer">
    <vt:lpwstr>3-Heights(TM) PDF Security Shell 4.8.25.2 (http://www.pdf-tools.com)</vt:lpwstr>
  </property>
</Properties>
</file>