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75" r:id="rId7"/>
    <p:sldId id="260" r:id="rId8"/>
    <p:sldId id="273" r:id="rId9"/>
    <p:sldId id="276" r:id="rId10"/>
    <p:sldId id="277" r:id="rId11"/>
    <p:sldId id="262" r:id="rId12"/>
    <p:sldId id="274" r:id="rId13"/>
    <p:sldId id="267" r:id="rId14"/>
    <p:sldId id="278" r:id="rId15"/>
    <p:sldId id="261" r:id="rId16"/>
    <p:sldId id="263" r:id="rId17"/>
    <p:sldId id="265" r:id="rId18"/>
    <p:sldId id="264" r:id="rId19"/>
    <p:sldId id="266" r:id="rId20"/>
    <p:sldId id="268" r:id="rId21"/>
    <p:sldId id="269" r:id="rId22"/>
    <p:sldId id="270" r:id="rId23"/>
    <p:sldId id="271" r:id="rId24"/>
    <p:sldId id="258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798266-F0B4-4271-8673-C9B08DC839B4}" v="11" dt="2023-04-30T14:33:59.4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0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A05D97-4662-4C5F-B684-E4D1D9A6D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6D44576-CBA0-4EAE-A6DC-275FE8472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1098C3-52BE-4653-97EB-C8D312836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07.12.2023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F7777D-4FEC-4870-B8DF-87C850A4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B4BDC1-378A-491E-BCE0-8D0F1294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579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34EF4A-D149-4D61-8482-76971F50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764C515-558C-45D0-8B0B-24FB0B2A2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0D450B-C44A-45D4-8647-67ADF151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07.12.2023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ADC60C7-C2C8-40D7-A57E-D4EF8428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CF3AA5-C13C-4754-BB32-FBC6D81D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378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0B36CF1-A40E-428B-B3A3-05392CB87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EB66E10-C79B-4096-AB25-8BE587BCA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774D24-4E5B-4A7B-843E-FA3BAD39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07.12.2023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7D7309F-0EE0-42CB-BE67-6DBA748F2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5254F9-54C8-4C32-BDBC-AB9037CD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687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1BB660-95DC-4B20-961C-C68B9195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2006CD-03DC-4D82-94F2-1EB5A8DD0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7C73FE-0561-4376-9F43-012E6B222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07.12.2023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E15A49E-6E82-4E68-BFE4-A4D217562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A04579-A3F8-4C56-9DBA-2330FC72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214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8C87CF-627E-49B6-8B51-C301C7C99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8AD679-920D-49CE-B014-852A98AB3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43BB9F-7479-42DF-9239-F6C80525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07.12.2023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73F8F7-5D5C-4E1C-85DC-78CF814D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37F42D-2889-4269-9D7A-0A25B3A5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63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CF065C-9307-4032-B741-0A4BA514A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5C04E3-F905-4774-96B5-624515924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4CADF94-01A9-4A8D-A4F9-F95FD8E81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BFA563B-047D-4901-BF8C-FD7AEBC6B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07.12.2023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103B0F6-129D-43DC-B6BD-37D5C565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3F48DE2-E14A-4E89-9C03-0A2CDA2C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620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DF0544-FD62-4FC1-8276-A546A08B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E760C9-4A55-4931-A915-13B835155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CC25FF-B411-4907-B792-6D311F175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2FA72C8-71AF-46F2-980E-9EBA75A3C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03966E2-9CDD-461F-8A4D-8E17E3DB5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68A72E-8E95-4070-944F-A3CFA975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07.12.2023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A8F3B6B-D97F-4A48-843B-C86A264D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9A6BF03-DDC2-4E81-84DA-25E99142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103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DC8841-A7F5-4689-9854-855C89AF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1297DF2-4777-4D28-AFD5-E065FC0A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07.12.2023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CB72A19-6CDB-450A-869E-92A19E75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623C613-2467-439D-A0FE-65B82E43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91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41EC950-BB2A-4E46-A090-2C34FE6C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07.12.2023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13DBBDC-0D3E-4CB6-A6C4-69488F82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EC9D953-1FDF-474A-82A1-9FBB1BD5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05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8360F0-D32A-4D61-A674-532CD452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26715D-6139-488B-849E-052E444D0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C7DFF67-2328-4BB2-ADD7-CDE487AA3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7555F10-FCF6-418F-971D-D76528D0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07.12.2023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7917D4E-11B6-4A52-97DA-05A7BF39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D994C42-35CA-41BA-AF06-92866034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160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634947-BB29-4127-B3D9-E40101DE9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6D6CB53-49B7-44E4-B6D3-21A3F98F5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FFFD87B-F350-4EA7-85F4-60DDFA493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EA967C3-9C9E-4597-B82C-1BBE2BF7C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07.12.2023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6A1C1C2-BC41-43B0-9778-C3790E29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35FCC7F-CA11-451B-AE89-A8BC635D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459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8C3519E-CA74-4B06-8F4B-EE663476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9F7D3D6-5A40-4EAF-AD89-CA6D91CF7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014212-76E3-43AB-A1CB-BE4B72E88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A924C-D45E-4764-A000-B71DEF38AD22}" type="datetimeFigureOut">
              <a:rPr lang="nb-NO" smtClean="0"/>
              <a:t>07.12.2023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BF4D24-8814-44A0-8333-95F8DFE60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85E1DD-BE42-4D18-B310-5A3DAD774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742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g.no/nyheter/innenriks/i/kaWayk/historisk-folkemoete-paa-stiklestad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kongehuset.no/nyhet.html?tid=128783&amp;sek=26939&amp;fbclid=IwAR0QMoChtCfNgefZjRuRUgtOB5WZzHq4n0xF_GmGfrt5sM54C-Rw441ep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rk.no/video/prinsesse-ingrid-aleksandra-aapner-gjesteloftet_221911" TargetMode="External"/><Relationship Id="rId5" Type="http://schemas.openxmlformats.org/officeDocument/2006/relationships/hyperlink" Target="https://www.youtube.com/watch?v=NzJTdmjxi78" TargetMode="External"/><Relationship Id="rId4" Type="http://schemas.openxmlformats.org/officeDocument/2006/relationships/hyperlink" Target="https://www.kongehuset.no/nyhet.html?tid=128783&amp;sek=26939&amp;fbclid=IwAR0QMoChtCfNgefZjRuRUgtOB5WZzHq4n0xF_GmGfrt5sM54C-Rw441ep5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k.no/trondelag/kroninger-i-nidarosdomen-1.582799" TargetMode="External"/><Relationship Id="rId2" Type="http://schemas.openxmlformats.org/officeDocument/2006/relationships/hyperlink" Target="https://historier.no/historier/kong-oscar-iis-reise-gjennom-verdal-1873-illustrert-med-bild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virksommeordtale/622/?fbclid=IwAR3ZxY9XPB0GY7Dblkwe5prnlxtk1fuHAxMGAKYkXsf_5RP88HokBb_01Q0.no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E45C8A0-EE1B-46FD-A851-CB0BDE2FD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nb-NO" sz="7200"/>
              <a:t>Kongehuset og Stiklestad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B2A6B00-4F27-4B80-AA9F-39D40F2AC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nb-NO" sz="2800"/>
              <a:t>-fra 1905 til 2030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0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1" name="Rectangle 1130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DCFCC3-3365-485D-9CC8-E1BED29CF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nb-NO" sz="1900">
                <a:solidFill>
                  <a:schemeClr val="bg1"/>
                </a:solidFill>
              </a:rPr>
              <a:t>1977</a:t>
            </a:r>
            <a:br>
              <a:rPr lang="nb-NO" sz="1900">
                <a:solidFill>
                  <a:schemeClr val="bg1"/>
                </a:solidFill>
              </a:rPr>
            </a:br>
            <a:r>
              <a:rPr lang="nb-NO" sz="1900">
                <a:solidFill>
                  <a:schemeClr val="bg1"/>
                </a:solidFill>
              </a:rPr>
              <a:t> Dronning Margrethe,  prins Henrik, Kronprins Frederik og Prins Joachim av Danmark og kronprinsesse Sonja</a:t>
            </a:r>
          </a:p>
        </p:txBody>
      </p:sp>
      <p:pic>
        <p:nvPicPr>
          <p:cNvPr id="4" name="Bilde 3" descr="Et bilde som inneholder tekst, person, mann, dress&#10;&#10;Automatisk generert beskrivelse">
            <a:extLst>
              <a:ext uri="{FF2B5EF4-FFF2-40B4-BE49-F238E27FC236}">
                <a16:creationId xmlns:a16="http://schemas.microsoft.com/office/drawing/2014/main" id="{B2AED8FA-D210-4806-A631-82EF58155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" r="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6" name="Bilde 15" descr="Et bilde som inneholder tre, utendørs, person, gruppe&#10;&#10;Automatisk generert beskrivelse">
            <a:extLst>
              <a:ext uri="{FF2B5EF4-FFF2-40B4-BE49-F238E27FC236}">
                <a16:creationId xmlns:a16="http://schemas.microsoft.com/office/drawing/2014/main" id="{193DB69A-50CA-A7E8-E85B-1E02C036D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266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133" name="Group 1132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F7C7AC-D780-46BB-BAD1-333FC4967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r>
              <a:rPr lang="nb-NO" sz="2200" dirty="0">
                <a:solidFill>
                  <a:schemeClr val="bg1">
                    <a:alpha val="80000"/>
                  </a:schemeClr>
                </a:solidFill>
              </a:rPr>
              <a:t>Hele den danske kongefamilien  og kronprinsesse Sonja av Norge besøker Stiklestad privat og ser Spelet i 1977</a:t>
            </a:r>
          </a:p>
          <a:p>
            <a:pPr marL="0" indent="0">
              <a:buNone/>
            </a:pPr>
            <a:endParaRPr lang="nb-NO" sz="2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53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" name="Rectangle 60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A85BA9-4F4D-A247-92A0-7F86B129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1977</a:t>
            </a:r>
          </a:p>
        </p:txBody>
      </p:sp>
      <p:pic>
        <p:nvPicPr>
          <p:cNvPr id="5" name="Plassholder for innhold 4" descr="Et bilde som inneholder person, utendørs, folk, forsamling&#10;&#10;Automatisk generert beskrivelse">
            <a:extLst>
              <a:ext uri="{FF2B5EF4-FFF2-40B4-BE49-F238E27FC236}">
                <a16:creationId xmlns:a16="http://schemas.microsoft.com/office/drawing/2014/main" id="{964D2A53-F2C7-9E47-A169-07E841F0F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5" r="1" b="2940"/>
          <a:stretch/>
        </p:blipFill>
        <p:spPr>
          <a:xfrm>
            <a:off x="320040" y="437732"/>
            <a:ext cx="5614416" cy="3659961"/>
          </a:xfrm>
          <a:prstGeom prst="rect">
            <a:avLst/>
          </a:prstGeom>
        </p:spPr>
      </p:pic>
      <p:pic>
        <p:nvPicPr>
          <p:cNvPr id="9" name="Bilde 8" descr="Et bilde som inneholder utendørs, tre, person, folk&#10;&#10;Automatisk generert beskrivelse">
            <a:extLst>
              <a:ext uri="{FF2B5EF4-FFF2-40B4-BE49-F238E27FC236}">
                <a16:creationId xmlns:a16="http://schemas.microsoft.com/office/drawing/2014/main" id="{052FAA23-85D1-C26F-0530-FE84C0BC2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9" r="1" b="1"/>
          <a:stretch/>
        </p:blipFill>
        <p:spPr>
          <a:xfrm>
            <a:off x="6254496" y="402075"/>
            <a:ext cx="5614416" cy="3731275"/>
          </a:xfrm>
          <a:prstGeom prst="rect">
            <a:avLst/>
          </a:prstGeom>
        </p:spPr>
      </p:pic>
      <p:sp>
        <p:nvSpPr>
          <p:cNvPr id="1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8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ED29898-AD59-445A-BB49-FD3F03B8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454"/>
            <a:ext cx="2719199" cy="2101850"/>
          </a:xfrm>
        </p:spPr>
        <p:txBody>
          <a:bodyPr>
            <a:normAutofit/>
          </a:bodyPr>
          <a:lstStyle/>
          <a:p>
            <a:r>
              <a:rPr lang="nb-NO" sz="2800"/>
              <a:t>1980 Kong Olav og Kronprinsfamilien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F4DB39-A243-4F96-B635-7C71DEBAB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400" y="503852"/>
            <a:ext cx="3224400" cy="2010451"/>
          </a:xfrm>
        </p:spPr>
        <p:txBody>
          <a:bodyPr anchor="ctr">
            <a:normAutofit lnSpcReduction="10000"/>
          </a:bodyPr>
          <a:lstStyle/>
          <a:p>
            <a:endParaRPr lang="nb-NO"/>
          </a:p>
          <a:p>
            <a:r>
              <a:rPr lang="nb-NO"/>
              <a:t>Kongen og kronprinsfamilien besøker Stiklestad under Olsok i 1980</a:t>
            </a:r>
          </a:p>
          <a:p>
            <a:endParaRPr lang="nb-NO"/>
          </a:p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A63CF51-F9B7-48E4-8F7E-E24E8BF53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9" b="673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BF3343C-B06B-403C-992E-0AA4698C2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8774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58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E895E18-49FD-4F38-BB5C-08F8773AB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710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39FC0B5-5E5B-4AB0-A5A0-C3812BDF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nb-NO" sz="2800"/>
              <a:t>1992 Kong Harald og dronning Sonja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BA6F62-A373-45EE-A39D-CDA0CBEB3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nb-NO" sz="1700"/>
              <a:t>Kong Harald og dronning Sonja besøker Stiklestad under Signingsferden til Nord Norge i 1992.</a:t>
            </a:r>
          </a:p>
          <a:p>
            <a:r>
              <a:rPr lang="nb-NO" sz="1700"/>
              <a:t>Kongen innviet det nye kulturhuset på Stiklestad som etter hvert ble Stiklestad nasjonale kultursenter</a:t>
            </a:r>
          </a:p>
        </p:txBody>
      </p:sp>
    </p:spTree>
    <p:extLst>
      <p:ext uri="{BB962C8B-B14F-4D97-AF65-F5344CB8AC3E}">
        <p14:creationId xmlns:p14="http://schemas.microsoft.com/office/powerpoint/2010/main" val="659768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1DE5D-355A-48A1-A100-16664097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2000 Kronprins Haakon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F3EA61-88F1-4059-8DD2-1C359074A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Kronprins Haakon åpnet Spelet. Han hilser på Hellig Olav i Paul Ottar Haga sin skikkelse.</a:t>
            </a:r>
          </a:p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EB2129-6078-49DD-ABE7-34AE4FED2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840" y="2873375"/>
            <a:ext cx="5524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43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159204-282E-486B-9E58-092419F4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2005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48560F-45EB-409F-8A66-A742ACF35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Norge feiret 100 år som egen nasjon i 2005.</a:t>
            </a:r>
          </a:p>
          <a:p>
            <a:r>
              <a:rPr lang="nb-NO"/>
              <a:t>Kong Harald og dronning Sonja besøkte Stiklestad.</a:t>
            </a:r>
          </a:p>
          <a:p>
            <a:pPr marL="0" indent="0">
              <a:buNone/>
            </a:pPr>
            <a:r>
              <a:rPr lang="nb-NO"/>
              <a:t>Kongen åpnet Spelet.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E1343E3-EE06-4F62-B984-81BC68874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77" y="3549650"/>
            <a:ext cx="4381500" cy="27622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884618C-AEDD-4A7D-A1A6-257EECADEEA1}"/>
              </a:ext>
            </a:extLst>
          </p:cNvPr>
          <p:cNvSpPr/>
          <p:nvPr/>
        </p:nvSpPr>
        <p:spPr>
          <a:xfrm>
            <a:off x="8825170" y="3915562"/>
            <a:ext cx="2592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>
                <a:hlinkClick r:id="rId3"/>
              </a:rPr>
              <a:t>https://www.vg.no/nyheter/innenriks/i/kaWayk/historisk-folkemoete-paa-stiklestad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4405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6F219B-0BFB-45C5-A023-D9034111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nb-NO"/>
              <a:t>2015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746A60-0D3D-4C36-9AC6-1A899E213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nb-NO" sz="2000"/>
              <a:t>Kronprins Haakon er årets Olsok profil og deltok på en rekke arrangementer. Han åpnet Spelet, holdt foredrag etc.</a:t>
            </a:r>
          </a:p>
          <a:p>
            <a:r>
              <a:rPr lang="nb-NO" sz="2000"/>
              <a:t>Prinsesse Ingrid Alexandra åpnet gjeste loftet. Dette var et av hennes første offentlige oppgaver.  </a:t>
            </a:r>
          </a:p>
          <a:p>
            <a:pPr marL="0" lvl="0" indent="0">
              <a:buNone/>
            </a:pPr>
            <a:endParaRPr lang="nb-NO" sz="2000"/>
          </a:p>
          <a:p>
            <a:endParaRPr lang="nb-NO" sz="2000"/>
          </a:p>
          <a:p>
            <a:endParaRPr lang="nb-NO" sz="2000"/>
          </a:p>
          <a:p>
            <a:endParaRPr lang="nb-NO" sz="2000">
              <a:hlinkClick r:id="rId2"/>
            </a:endParaRPr>
          </a:p>
          <a:p>
            <a:endParaRPr lang="nb-NO" sz="2000">
              <a:hlinkClick r:id="rId2"/>
            </a:endParaRPr>
          </a:p>
          <a:p>
            <a:endParaRPr lang="nb-NO" sz="2000">
              <a:hlinkClick r:id="rId2"/>
            </a:endParaRPr>
          </a:p>
          <a:p>
            <a:endParaRPr lang="nb-NO" sz="2000">
              <a:hlinkClick r:id="rId2"/>
            </a:endParaRPr>
          </a:p>
          <a:p>
            <a:endParaRPr lang="nb-NO" sz="2000">
              <a:hlinkClick r:id="rId2"/>
            </a:endParaRPr>
          </a:p>
        </p:txBody>
      </p:sp>
      <p:sp>
        <p:nvSpPr>
          <p:cNvPr id="39" name="Rectangle 24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26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741D519-B0C2-4449-873B-FF2A56DC3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4"/>
          <a:stretch/>
        </p:blipFill>
        <p:spPr>
          <a:xfrm>
            <a:off x="6642182" y="321734"/>
            <a:ext cx="1921768" cy="2739814"/>
          </a:xfrm>
          <a:prstGeom prst="rect">
            <a:avLst/>
          </a:prstGeom>
        </p:spPr>
      </p:pic>
      <p:sp>
        <p:nvSpPr>
          <p:cNvPr id="42" name="Rectangle 30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64D52BE-C782-489F-8CD7-0554260F5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8913"/>
          <a:stretch/>
        </p:blipFill>
        <p:spPr>
          <a:xfrm>
            <a:off x="9502775" y="884063"/>
            <a:ext cx="2364317" cy="1615156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3D8339B-7C1D-4BF6-86E5-5A62EE10E2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7921"/>
          <a:stretch/>
        </p:blipFill>
        <p:spPr>
          <a:xfrm>
            <a:off x="7290630" y="3796452"/>
            <a:ext cx="3706739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25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DD6B9E-AAE3-4F02-83F9-DD3B6F11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Olsokdagene på Stiklestad: Pil og bue">
            <a:extLst>
              <a:ext uri="{FF2B5EF4-FFF2-40B4-BE49-F238E27FC236}">
                <a16:creationId xmlns:a16="http://schemas.microsoft.com/office/drawing/2014/main" id="{41837A44-C5C4-400C-985B-D2279F7731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37" y="1778456"/>
            <a:ext cx="35718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257CAA1-554C-49F4-B46F-A5231EB67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588" y="1778456"/>
            <a:ext cx="3571875" cy="267652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981F8D8-B5FF-4E05-99D6-54EFC5190F51}"/>
              </a:ext>
            </a:extLst>
          </p:cNvPr>
          <p:cNvSpPr/>
          <p:nvPr/>
        </p:nvSpPr>
        <p:spPr>
          <a:xfrm>
            <a:off x="4943912" y="49644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>
                <a:hlinkClick r:id="rId4"/>
              </a:rPr>
              <a:t>https://www.kongehuset.no/nyhet.html?tid=128783&amp;sek=26939&amp;fbclid=IwAR0QMoChtCfNgefZjRuRUgtOB5WZzHq4n0xF_GmGfrt5sM54C-Rw441ep58</a:t>
            </a:r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1A24344-E242-48EF-8DC6-D1F78A859983}"/>
              </a:ext>
            </a:extLst>
          </p:cNvPr>
          <p:cNvSpPr/>
          <p:nvPr/>
        </p:nvSpPr>
        <p:spPr>
          <a:xfrm>
            <a:off x="750733" y="5887785"/>
            <a:ext cx="4818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>
                <a:hlinkClick r:id="rId5"/>
              </a:rPr>
              <a:t>https://www.youtube.com/watch?v=NzJTdmjxi78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B8B93E0-3ABD-45D3-8D97-81705F72C49F}"/>
              </a:ext>
            </a:extLst>
          </p:cNvPr>
          <p:cNvSpPr/>
          <p:nvPr/>
        </p:nvSpPr>
        <p:spPr>
          <a:xfrm>
            <a:off x="1611085" y="4542749"/>
            <a:ext cx="22984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>
                <a:hlinkClick r:id="rId6"/>
              </a:rPr>
              <a:t>https://www.nrk.no/video/prinsesse-ingrid-aleksandra-aapner-gjesteloftet_221911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3826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FA4E4-184D-4040-8D01-668FBEEE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400"/>
              <a:t>Kong Oscar II 1873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CFD97-9694-4C9F-9315-B9FC12206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nb-NO" sz="2200"/>
              <a:t>Kong Oscar II ble kronet i Nidarosdomen i 18. juli 1873. Han besøkte på turen til Trondheim Stiklestad og Verdal.</a:t>
            </a:r>
          </a:p>
          <a:p>
            <a:pPr marL="0" indent="0">
              <a:buNone/>
            </a:pPr>
            <a:endParaRPr lang="nb-NO" sz="2200"/>
          </a:p>
          <a:p>
            <a:r>
              <a:rPr lang="nb-NO" sz="2200">
                <a:hlinkClick r:id="rId2"/>
              </a:rPr>
              <a:t>https://historier.no/historier/kong-oscar-iis-reise-gjennom-verdal-1873-illustrert-med-bilder/</a:t>
            </a:r>
            <a:endParaRPr lang="nb-NO" sz="2200"/>
          </a:p>
          <a:p>
            <a:r>
              <a:rPr lang="nb-NO" sz="2400">
                <a:hlinkClick r:id="rId3"/>
              </a:rPr>
              <a:t>https://www.nrk.no/trondelag/kroninger-i-nidarosdomen-1.582799</a:t>
            </a:r>
            <a:endParaRPr lang="nb-NO" sz="220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0247FBA-86E4-430B-A594-D0BABF59D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12" r="1446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5439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BEB3B0-8BF7-4005-945F-A97AFE85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100"/>
              <a:t>Verdalsraset i 1893 Prins Carl besøkte Stiklestad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1AC0DB-85A9-4946-8446-A4E59BAD6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000"/>
              <a:t>Prins Carl reiste til Verdal for å bivåne omfang av katastrofen og redningsarbeidet etter Verdalsraset i 1893. </a:t>
            </a:r>
          </a:p>
          <a:p>
            <a:r>
              <a:rPr lang="nb-NO" sz="2000"/>
              <a:t>Stortinget bevilget 10 000 kroner til nødhjelp, og kongehuset ga 7000 kroner. 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4C56D3D-C4DA-4C6C-8619-F99C1779D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6" r="32857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97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EE2BFB-AFEC-414B-8F28-44273F33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nb-NO" sz="2800"/>
              <a:t>Kongehuset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99733D-23F0-4F73-810C-BE275B04E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r>
              <a:rPr lang="nb-NO" sz="1600"/>
              <a:t>Kongehuset var klar over at de måtte knytte seg til Olavskulturen, Nidarosdomen og Stiklestad.</a:t>
            </a:r>
          </a:p>
          <a:p>
            <a:r>
              <a:rPr lang="nb-NO" sz="1600"/>
              <a:t>Dette var viktig i oppbyggingen av Norge som nasjon.</a:t>
            </a:r>
          </a:p>
          <a:p>
            <a:r>
              <a:rPr lang="nb-NO" sz="1600"/>
              <a:t>Få plasser har hatt tettere kongelig besøk enn Verdal og Stiklestad</a:t>
            </a:r>
          </a:p>
          <a:p>
            <a:pPr marL="0" indent="0">
              <a:buNone/>
            </a:pPr>
            <a:endParaRPr lang="nb-NO" sz="160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32CBEF0-0AAE-4C2A-9C35-18A48E54E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" r="10649" b="2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9E3833F-2419-43DA-89A5-4E38208D6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5307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91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134031-22A5-4DAF-9CFC-4AB99816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Prins Carls besøk slik det er beskrevet i </a:t>
            </a:r>
            <a:r>
              <a:rPr lang="nb-NO" err="1"/>
              <a:t>Rasoriatoriet</a:t>
            </a:r>
            <a:r>
              <a:rPr lang="nb-NO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F230EB-F2B4-4D32-BDBD-243FA703B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Kjæra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venner!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Min far kung Oscar den andra har med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størsta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sorg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erfarit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den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olycka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som har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drabbats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denna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vackra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bygd Verdalen!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Han har sendt mig hit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upp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før at vitna om sin sorg!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Jag har fått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rida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opp i høgden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skodat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olyckksfeltet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Men jag kan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finna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ord til at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beskriva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vad jag der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såg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....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Min far...Kung Oscar den andra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drottningen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overbringer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hervid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kroner fem tusen til hjelp-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arbetet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Från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kronprins Gustav Adolf, prins Eugen og mig overbringes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kronor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tusen.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Slutligen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En stor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tack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til de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modiga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menn som med stor fåra før sina liv tok sig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utgjennom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leirmassarna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reddade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så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många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Dom vil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senare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motta kungens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medalj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Jag vil nu be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dessa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stiga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fram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motta mina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handtryck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Tack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nb-NO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Elleseus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va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imillom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dem som sto der i rekken og tok prinsen i handa. Prinsen ha god tid og han snakka med all. Og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da'n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snakka med 'om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Elleseus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så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fekk'n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hør om a Matilde. Og han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Elleseus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han sa at det som va verst va at dem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itj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ha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fynni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veitja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og fått a lagt i vigsla jord.</a:t>
            </a:r>
            <a:endParaRPr lang="nb-NO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Det va da Prins Carl sa sine "bevingede ord". Prins Carl va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ein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tørrpinn,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ein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blankskurt militær, han ha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itj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særlig godt gehør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eingong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Men han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Elleseus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fekk'n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 te å sei: Jag tror Matilde er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vigslat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 ditt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hjarta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4741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AD4DC0-C6B2-401E-A126-B4669A173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Kilder: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2B6A02-272B-4A8B-B789-947011808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Kongehuset.no</a:t>
            </a:r>
          </a:p>
          <a:p>
            <a:r>
              <a:rPr lang="nb-NO" dirty="0"/>
              <a:t>Yngve Kvistad: Stiklestadspelet</a:t>
            </a:r>
          </a:p>
          <a:p>
            <a:r>
              <a:rPr lang="nb-NO" dirty="0"/>
              <a:t>NRK.no</a:t>
            </a:r>
          </a:p>
          <a:p>
            <a:r>
              <a:rPr lang="nb-NO" dirty="0"/>
              <a:t>Adressa.no</a:t>
            </a:r>
          </a:p>
          <a:p>
            <a:r>
              <a:rPr lang="nb-NO" dirty="0"/>
              <a:t>Innherred.no</a:t>
            </a:r>
          </a:p>
          <a:p>
            <a:r>
              <a:rPr lang="nb-NO" dirty="0"/>
              <a:t>Verdalsbilder </a:t>
            </a:r>
          </a:p>
          <a:p>
            <a:r>
              <a:rPr lang="nb-NO" dirty="0" err="1"/>
              <a:t>Verdalsoriatoriet</a:t>
            </a:r>
            <a:endParaRPr lang="nb-NO" dirty="0"/>
          </a:p>
          <a:p>
            <a:r>
              <a:rPr lang="nb-NO" dirty="0"/>
              <a:t>Virksommeord.no</a:t>
            </a:r>
          </a:p>
          <a:p>
            <a:r>
              <a:rPr lang="nb-NO" dirty="0" err="1"/>
              <a:t>Renbjørarkiv</a:t>
            </a:r>
            <a:endParaRPr lang="nb-NO" dirty="0"/>
          </a:p>
          <a:p>
            <a:r>
              <a:rPr lang="nb-NO" dirty="0" err="1"/>
              <a:t>Haugesløl</a:t>
            </a:r>
            <a:r>
              <a:rPr lang="nb-NO" dirty="0"/>
              <a:t>: Vår kongen og hans hus</a:t>
            </a:r>
          </a:p>
          <a:p>
            <a:r>
              <a:rPr lang="nb-NO" dirty="0"/>
              <a:t>Private bilder Erlend Alexander </a:t>
            </a:r>
            <a:r>
              <a:rPr lang="nb-NO" dirty="0" err="1"/>
              <a:t>Heir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410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BD29B35-7B05-4F6F-A628-577898A1C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20E763C-FC1F-4E24-B9E1-79453B6EF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nb-NO" sz="2800"/>
              <a:t>1906: Kong Haakon og Dronning Maud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9717B5-2BCC-4E0B-B05B-8DD0260A0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nb-NO" sz="1700"/>
              <a:t>Allerede i 1906 besøkte det nye kongeparet Verdal under kroningsferden. </a:t>
            </a:r>
          </a:p>
          <a:p>
            <a:endParaRPr lang="nb-NO" sz="1700"/>
          </a:p>
        </p:txBody>
      </p:sp>
    </p:spTree>
    <p:extLst>
      <p:ext uri="{BB962C8B-B14F-4D97-AF65-F5344CB8AC3E}">
        <p14:creationId xmlns:p14="http://schemas.microsoft.com/office/powerpoint/2010/main" val="1599869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D349E0-E444-4B00-ABDE-08914301C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/>
              <a:t>1930 Kongefamilien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81D66E-E009-4307-995F-B8BA415C5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000"/>
              <a:t>I 1930 var det 900 årsjubileet for Hellig Olavs død på Stiklestad. </a:t>
            </a:r>
          </a:p>
          <a:p>
            <a:r>
              <a:rPr lang="nb-NO" sz="2000"/>
              <a:t>Dette ble markert både i Trondheim og på Stiklestad</a:t>
            </a:r>
          </a:p>
          <a:p>
            <a:r>
              <a:rPr lang="nb-NO" sz="2000"/>
              <a:t>Kongefamilien var tilstede . Kong Haakon, Dronning Maud, Kronprins Olav og Kronprinsesse Märtha. </a:t>
            </a:r>
          </a:p>
          <a:p>
            <a:r>
              <a:rPr lang="nb-NO" sz="2000"/>
              <a:t>Kong Haakons tale:</a:t>
            </a:r>
          </a:p>
          <a:p>
            <a:pPr marL="0" indent="0">
              <a:buNone/>
            </a:pPr>
            <a:r>
              <a:rPr lang="nb-NO" sz="2000">
                <a:hlinkClick r:id="rId2"/>
              </a:rPr>
              <a:t>http://virksommeordtale/622/?fbclid=IwAR3ZxY9XPB0GY7Dblkwe5prnlxtk1fuHAxMGAKYkXsf_5RP88HokBb_01Q0.no/</a:t>
            </a:r>
            <a:endParaRPr lang="nb-NO" sz="2000"/>
          </a:p>
        </p:txBody>
      </p:sp>
      <p:pic>
        <p:nvPicPr>
          <p:cNvPr id="4" name="Bilde 3" descr="Et bilde som inneholder tekst, avis&#10;&#10;Automatisk generert beskrivelse">
            <a:extLst>
              <a:ext uri="{FF2B5EF4-FFF2-40B4-BE49-F238E27FC236}">
                <a16:creationId xmlns:a16="http://schemas.microsoft.com/office/drawing/2014/main" id="{AE9208FE-6115-4890-9B9B-0BB8806FA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4" r="763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357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9FB788-2A04-4C21-BA6B-3A76B958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27A16688-CD90-458D-8B74-ECED08821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2457" y="1987420"/>
            <a:ext cx="6341457" cy="43721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EE3B025-27FC-442D-BC1B-048C9F360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09" y="1825625"/>
            <a:ext cx="4559656" cy="45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7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6AA5326-85A2-4739-B7ED-78752C6B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4200"/>
              <a:t>1946 50-årsstevnet  </a:t>
            </a:r>
            <a:r>
              <a:rPr lang="nb-NO" sz="4200" err="1"/>
              <a:t>Noregs</a:t>
            </a:r>
            <a:r>
              <a:rPr lang="nb-NO" sz="4200"/>
              <a:t> </a:t>
            </a:r>
            <a:r>
              <a:rPr lang="nb-NO" sz="4200" err="1"/>
              <a:t>Ungomslag</a:t>
            </a:r>
            <a:endParaRPr lang="nb-NO" sz="4200"/>
          </a:p>
        </p:txBody>
      </p:sp>
      <p:sp>
        <p:nvSpPr>
          <p:cNvPr id="105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4BE692-2CA4-463A-B0C2-8A9BA6D78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b-NO"/>
              <a:t>Kronprins Olav besøker Stiklestad 7. juli da </a:t>
            </a:r>
            <a:r>
              <a:rPr lang="nb-NO" err="1"/>
              <a:t>Noregs</a:t>
            </a:r>
            <a:r>
              <a:rPr lang="nb-NO"/>
              <a:t> Ungdomslag holder sitt 50-årsstevnet på Stiklestad der kronprinsen holder tale på nynorsk.</a:t>
            </a:r>
          </a:p>
          <a:p>
            <a:pPr marL="0" indent="0">
              <a:buNone/>
            </a:pPr>
            <a:endParaRPr lang="nb-NO" sz="2200"/>
          </a:p>
        </p:txBody>
      </p:sp>
      <p:pic>
        <p:nvPicPr>
          <p:cNvPr id="1026" name="Picture 2" descr="Noregs Ungdomslags, 50-års jubileumsstevne på Stiklestad - Levanger  Fotomuseum / DigitaltMuseum">
            <a:extLst>
              <a:ext uri="{FF2B5EF4-FFF2-40B4-BE49-F238E27FC236}">
                <a16:creationId xmlns:a16="http://schemas.microsoft.com/office/drawing/2014/main" id="{53014891-0258-4EA6-9250-CA6A55B13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8" r="20931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62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3FB3F22-87AF-1552-B292-F1C2184FA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85" b="1"/>
          <a:stretch/>
        </p:blipFill>
        <p:spPr>
          <a:xfrm rot="16200000">
            <a:off x="1544541" y="-1544541"/>
            <a:ext cx="6858000" cy="9947082"/>
          </a:xfrm>
          <a:prstGeom prst="rect">
            <a:avLst/>
          </a:prstGeom>
        </p:spPr>
      </p:pic>
      <p:sp>
        <p:nvSpPr>
          <p:cNvPr id="30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1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2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E97A054-23B3-5FF8-4611-1E777160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anchor="b">
            <a:normAutofit/>
          </a:bodyPr>
          <a:lstStyle/>
          <a:p>
            <a:r>
              <a:rPr lang="nb-NO" sz="3600"/>
              <a:t>Reisen til Nord-Norge 1959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70BD49-7481-7F29-84DE-2380018C0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2722729"/>
            <a:ext cx="3633747" cy="2700062"/>
          </a:xfrm>
        </p:spPr>
        <p:txBody>
          <a:bodyPr>
            <a:normAutofit/>
          </a:bodyPr>
          <a:lstStyle/>
          <a:p>
            <a:r>
              <a:rPr lang="nb-NO" sz="2000"/>
              <a:t>Under reisen til Nord-Norge i 1959, året etter signingen i Trondheim, besøkte den nye kongen og Prinsesse Astrid Stiklestad kirke 11. juli 1959.</a:t>
            </a:r>
          </a:p>
          <a:p>
            <a:r>
              <a:rPr lang="nb-NO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619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E8AE09C-0961-4E3B-96E7-C3E177501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0" r="1198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6F9FCCA-A83A-4FBF-9E2C-66E75B36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nb-NO" sz="2800"/>
              <a:t>1963 Kong Olav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95EF50-FF8D-4989-9453-630614DCB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nb-NO" sz="1700"/>
              <a:t>Kong Olav holder tale under Spelet i 1963</a:t>
            </a:r>
          </a:p>
          <a:p>
            <a:r>
              <a:rPr lang="nb-NO" sz="1700"/>
              <a:t>Kongen ser for første </a:t>
            </a:r>
          </a:p>
          <a:p>
            <a:pPr marL="0" indent="0">
              <a:buNone/>
            </a:pPr>
            <a:r>
              <a:rPr lang="nb-NO" sz="1700"/>
              <a:t>gang Spelet som ble </a:t>
            </a:r>
          </a:p>
          <a:p>
            <a:pPr marL="0" indent="0">
              <a:buNone/>
            </a:pPr>
            <a:r>
              <a:rPr lang="nb-NO" sz="1700"/>
              <a:t>oppført første gang i 1954,</a:t>
            </a:r>
          </a:p>
          <a:p>
            <a:pPr marL="0" indent="0">
              <a:buNone/>
            </a:pPr>
            <a:r>
              <a:rPr lang="nb-NO" sz="1700"/>
              <a:t>men den nye utgaven vart</a:t>
            </a:r>
          </a:p>
          <a:p>
            <a:pPr marL="0" indent="0">
              <a:buNone/>
            </a:pPr>
            <a:r>
              <a:rPr lang="nb-NO" sz="1700"/>
              <a:t>Oppført i 1961.</a:t>
            </a:r>
          </a:p>
          <a:p>
            <a:endParaRPr lang="nb-NO" sz="1700"/>
          </a:p>
        </p:txBody>
      </p:sp>
    </p:spTree>
    <p:extLst>
      <p:ext uri="{BB962C8B-B14F-4D97-AF65-F5344CB8AC3E}">
        <p14:creationId xmlns:p14="http://schemas.microsoft.com/office/powerpoint/2010/main" val="375712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BBC365-1704-4DE0-B4F9-CECA496A5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/>
              <a:t>1965 Kronprins Harald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40231A9-5214-4235-A467-FAE77CF59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000"/>
              <a:t>Kronprins Harald besøker Stiklestad for første gang i 1965 da han ser Spelet</a:t>
            </a:r>
          </a:p>
          <a:p>
            <a:endParaRPr lang="nb-NO" sz="200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EAA0110-9F9B-46AF-A2B1-182408CB6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11" r="1" b="18312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147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959A51D0329C418FCF04CAAA45BDBC" ma:contentTypeVersion="36" ma:contentTypeDescription="Create a new document." ma:contentTypeScope="" ma:versionID="09f7f8fbbf702edc2e91347328923e36">
  <xsd:schema xmlns:xsd="http://www.w3.org/2001/XMLSchema" xmlns:xs="http://www.w3.org/2001/XMLSchema" xmlns:p="http://schemas.microsoft.com/office/2006/metadata/properties" xmlns:ns3="a6cc341f-0bad-4b14-9ccf-1e32e86c1bbf" xmlns:ns4="86f0958c-e69d-44bc-9c7f-071b795998f8" targetNamespace="http://schemas.microsoft.com/office/2006/metadata/properties" ma:root="true" ma:fieldsID="473013c2e002b9293d02f653bfaa54df" ns3:_="" ns4:_="">
    <xsd:import namespace="a6cc341f-0bad-4b14-9ccf-1e32e86c1bbf"/>
    <xsd:import namespace="86f0958c-e69d-44bc-9c7f-071b795998f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Templates" minOccurs="0"/>
                <xsd:element ref="ns4:Self_Registration_Enabled0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TeamsChannelId" minOccurs="0"/>
                <xsd:element ref="ns4:IsNotebookLocked" minOccurs="0"/>
                <xsd:element ref="ns4:Math_Settings" minOccurs="0"/>
                <xsd:element ref="ns4:MediaServiceGenerationTime" minOccurs="0"/>
                <xsd:element ref="ns4:MediaServiceEventHashCode" minOccurs="0"/>
                <xsd:element ref="ns4:Distribution_Groups" minOccurs="0"/>
                <xsd:element ref="ns4:LMS_Mappings" minOccurs="0"/>
                <xsd:element ref="ns4:MediaServiceAutoKeyPoints" minOccurs="0"/>
                <xsd:element ref="ns4:MediaServiceKeyPoints" minOccurs="0"/>
                <xsd:element ref="ns4:Teams_Channel_Section_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c341f-0bad-4b14-9ccf-1e32e86c1b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0958c-e69d-44bc-9c7f-071b795998f8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Self_Registration_Enabled0" ma:index="26" nillable="true" ma:displayName="Self Registration Enabled" ma:internalName="Self_Registration_Enabled0">
      <xsd:simpleType>
        <xsd:restriction base="dms:Boolean"/>
      </xsd:simpleType>
    </xsd:element>
    <xsd:element name="MediaServiceMetadata" ma:index="2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0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31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3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TeamsChannelId" ma:index="33" nillable="true" ma:displayName="Teams Channel Id" ma:internalName="TeamsChannelId">
      <xsd:simpleType>
        <xsd:restriction base="dms:Text"/>
      </xsd:simpleType>
    </xsd:element>
    <xsd:element name="IsNotebookLocked" ma:index="34" nillable="true" ma:displayName="Is Notebook Locked" ma:internalName="IsNotebookLocked">
      <xsd:simpleType>
        <xsd:restriction base="dms:Boolean"/>
      </xsd:simpleType>
    </xsd:element>
    <xsd:element name="Math_Settings" ma:index="35" nillable="true" ma:displayName="Math Settings" ma:internalName="Math_Settings">
      <xsd:simpleType>
        <xsd:restriction base="dms:Text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Distribution_Groups" ma:index="3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9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ms_Channel_Section_Location" ma:index="42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_Collaboration_Space_Locked xmlns="86f0958c-e69d-44bc-9c7f-071b795998f8" xsi:nil="true"/>
    <Has_Teacher_Only_SectionGroup xmlns="86f0958c-e69d-44bc-9c7f-071b795998f8" xsi:nil="true"/>
    <CultureName xmlns="86f0958c-e69d-44bc-9c7f-071b795998f8" xsi:nil="true"/>
    <Students xmlns="86f0958c-e69d-44bc-9c7f-071b795998f8">
      <UserInfo>
        <DisplayName/>
        <AccountId xsi:nil="true"/>
        <AccountType/>
      </UserInfo>
    </Students>
    <AppVersion xmlns="86f0958c-e69d-44bc-9c7f-071b795998f8" xsi:nil="true"/>
    <TeamsChannelId xmlns="86f0958c-e69d-44bc-9c7f-071b795998f8" xsi:nil="true"/>
    <IsNotebookLocked xmlns="86f0958c-e69d-44bc-9c7f-071b795998f8" xsi:nil="true"/>
    <Self_Registration_Enabled xmlns="86f0958c-e69d-44bc-9c7f-071b795998f8" xsi:nil="true"/>
    <Teachers xmlns="86f0958c-e69d-44bc-9c7f-071b795998f8">
      <UserInfo>
        <DisplayName/>
        <AccountId xsi:nil="true"/>
        <AccountType/>
      </UserInfo>
    </Teachers>
    <Teams_Channel_Section_Location xmlns="86f0958c-e69d-44bc-9c7f-071b795998f8" xsi:nil="true"/>
    <Self_Registration_Enabled0 xmlns="86f0958c-e69d-44bc-9c7f-071b795998f8" xsi:nil="true"/>
    <Math_Settings xmlns="86f0958c-e69d-44bc-9c7f-071b795998f8" xsi:nil="true"/>
    <NotebookType xmlns="86f0958c-e69d-44bc-9c7f-071b795998f8" xsi:nil="true"/>
    <Invited_Students xmlns="86f0958c-e69d-44bc-9c7f-071b795998f8" xsi:nil="true"/>
    <LMS_Mappings xmlns="86f0958c-e69d-44bc-9c7f-071b795998f8" xsi:nil="true"/>
    <FolderType xmlns="86f0958c-e69d-44bc-9c7f-071b795998f8" xsi:nil="true"/>
    <Owner xmlns="86f0958c-e69d-44bc-9c7f-071b795998f8">
      <UserInfo>
        <DisplayName/>
        <AccountId xsi:nil="true"/>
        <AccountType/>
      </UserInfo>
    </Owner>
    <Student_Groups xmlns="86f0958c-e69d-44bc-9c7f-071b795998f8">
      <UserInfo>
        <DisplayName/>
        <AccountId xsi:nil="true"/>
        <AccountType/>
      </UserInfo>
    </Student_Groups>
    <Distribution_Groups xmlns="86f0958c-e69d-44bc-9c7f-071b795998f8" xsi:nil="true"/>
    <Invited_Teachers xmlns="86f0958c-e69d-44bc-9c7f-071b795998f8" xsi:nil="true"/>
    <DefaultSectionNames xmlns="86f0958c-e69d-44bc-9c7f-071b795998f8" xsi:nil="true"/>
    <Templates xmlns="86f0958c-e69d-44bc-9c7f-071b795998f8" xsi:nil="true"/>
  </documentManagement>
</p:properties>
</file>

<file path=customXml/itemProps1.xml><?xml version="1.0" encoding="utf-8"?>
<ds:datastoreItem xmlns:ds="http://schemas.openxmlformats.org/officeDocument/2006/customXml" ds:itemID="{EB15111D-E761-4EC1-AA3C-125C91F953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20EC4C-3156-4C66-9567-444993BD0F32}">
  <ds:schemaRefs>
    <ds:schemaRef ds:uri="86f0958c-e69d-44bc-9c7f-071b795998f8"/>
    <ds:schemaRef ds:uri="a6cc341f-0bad-4b14-9ccf-1e32e86c1b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6DC71D4-0F91-43B7-A735-3BBB13A82B49}">
  <ds:schemaRefs>
    <ds:schemaRef ds:uri="86f0958c-e69d-44bc-9c7f-071b795998f8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</Words>
  <Application>Microsoft Office PowerPoint</Application>
  <PresentationFormat>Widescreen</PresentationFormat>
  <Paragraphs>87</Paragraphs>
  <Slides>21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8" baseType="lpstr">
      <vt:lpstr>Meiryo</vt:lpstr>
      <vt:lpstr>Arial</vt:lpstr>
      <vt:lpstr>Calibri</vt:lpstr>
      <vt:lpstr>Calibri Light</vt:lpstr>
      <vt:lpstr>Tahoma</vt:lpstr>
      <vt:lpstr>Times New Roman</vt:lpstr>
      <vt:lpstr>Office-tema</vt:lpstr>
      <vt:lpstr>Kongehuset og Stiklestad</vt:lpstr>
      <vt:lpstr>Kongehuset</vt:lpstr>
      <vt:lpstr>1906: Kong Haakon og Dronning Maud</vt:lpstr>
      <vt:lpstr>1930 Kongefamilien</vt:lpstr>
      <vt:lpstr>PowerPoint-presentasjon</vt:lpstr>
      <vt:lpstr>1946 50-årsstevnet  Noregs Ungomslag</vt:lpstr>
      <vt:lpstr>Reisen til Nord-Norge 1959</vt:lpstr>
      <vt:lpstr>1963 Kong Olav</vt:lpstr>
      <vt:lpstr>1965 Kronprins Harald</vt:lpstr>
      <vt:lpstr>1977  Dronning Margrethe,  prins Henrik, Kronprins Frederik og Prins Joachim av Danmark og kronprinsesse Sonja</vt:lpstr>
      <vt:lpstr>1977</vt:lpstr>
      <vt:lpstr>1980 Kong Olav og Kronprinsfamilien</vt:lpstr>
      <vt:lpstr>1992 Kong Harald og dronning Sonja</vt:lpstr>
      <vt:lpstr>2000 Kronprins Haakon</vt:lpstr>
      <vt:lpstr>2005</vt:lpstr>
      <vt:lpstr>2015</vt:lpstr>
      <vt:lpstr>PowerPoint-presentasjon</vt:lpstr>
      <vt:lpstr>Kong Oscar II 1873</vt:lpstr>
      <vt:lpstr>Verdalsraset i 1893 Prins Carl besøkte Stiklestad</vt:lpstr>
      <vt:lpstr>Prins Carls besøk slik det er beskrevet i Rasoriatoriet </vt:lpstr>
      <vt:lpstr>Kilder: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Kongehuset og Stiklestad</dc:title>
  <dc:creator>Storholmen, Åse</dc:creator>
  <cp:lastModifiedBy>Storholmen, Åse</cp:lastModifiedBy>
  <cp:revision>2</cp:revision>
  <dcterms:created xsi:type="dcterms:W3CDTF">2023-04-06T08:24:40Z</dcterms:created>
  <dcterms:modified xsi:type="dcterms:W3CDTF">2023-12-07T12:18:18Z</dcterms:modified>
</cp:coreProperties>
</file>