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59" r:id="rId6"/>
    <p:sldId id="260" r:id="rId7"/>
    <p:sldId id="266" r:id="rId8"/>
    <p:sldId id="268" r:id="rId9"/>
    <p:sldId id="265" r:id="rId10"/>
    <p:sldId id="267" r:id="rId11"/>
    <p:sldId id="261" r:id="rId12"/>
    <p:sldId id="264" r:id="rId13"/>
    <p:sldId id="272" r:id="rId14"/>
    <p:sldId id="270" r:id="rId15"/>
    <p:sldId id="263"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3" d="100"/>
          <a:sy n="103" d="100"/>
        </p:scale>
        <p:origin x="14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E6002E-34C8-CF25-A013-F4021DC8675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89170A6-C80F-24B9-57DF-0E387EA0C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4B6498-86DC-637A-B648-79F6F2ACF148}"/>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5" name="Plassholder for bunntekst 4">
            <a:extLst>
              <a:ext uri="{FF2B5EF4-FFF2-40B4-BE49-F238E27FC236}">
                <a16:creationId xmlns:a16="http://schemas.microsoft.com/office/drawing/2014/main" id="{373581DF-F8B8-05FE-F77E-DE81E3FAEE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337B200-D481-F287-6369-6637963B8F8C}"/>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3406570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9FE503-69DC-26CD-8EAB-609EEC77DCB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A5AE439-D0D5-DDA3-248D-8F3485E2EFC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9E1CEBD-C093-E7E9-5345-856940F8EA03}"/>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5" name="Plassholder for bunntekst 4">
            <a:extLst>
              <a:ext uri="{FF2B5EF4-FFF2-40B4-BE49-F238E27FC236}">
                <a16:creationId xmlns:a16="http://schemas.microsoft.com/office/drawing/2014/main" id="{0E9B709D-D2D9-583D-05FD-88C9E42E7C6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1BD6BD4-A48B-6A09-7430-6138A71DBD68}"/>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319043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6A5DC96-3AB3-16E1-4ECA-28CF09B52EA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8FEF00DD-78CB-042B-5658-57F6E0E2DA8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234826C-A30A-843C-C87F-704148DB597C}"/>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5" name="Plassholder for bunntekst 4">
            <a:extLst>
              <a:ext uri="{FF2B5EF4-FFF2-40B4-BE49-F238E27FC236}">
                <a16:creationId xmlns:a16="http://schemas.microsoft.com/office/drawing/2014/main" id="{99E05643-7EC4-BA89-A40F-10C9FF40DE8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9B0071E-3679-11B4-708D-02C5CCA25AEB}"/>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307131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62DFE3-6865-79F3-9CB2-7F81F0587CC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1F28ECD-9345-E488-BFED-945091FE4CA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ECD5CA4-05F7-1371-0643-B0ABEBD4E88D}"/>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5" name="Plassholder for bunntekst 4">
            <a:extLst>
              <a:ext uri="{FF2B5EF4-FFF2-40B4-BE49-F238E27FC236}">
                <a16:creationId xmlns:a16="http://schemas.microsoft.com/office/drawing/2014/main" id="{BB0EE1AC-CF50-C39C-1BB2-70A50586EF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5308035-8ABE-A6AC-648C-936DFA4FDEBD}"/>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94385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893AC5-D141-A14F-B556-DE8C9627D23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92003CA-DCC6-2A99-86EE-EF46BA0D1F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0C929A7-7DFF-25E5-5B79-5E400E200EC6}"/>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5" name="Plassholder for bunntekst 4">
            <a:extLst>
              <a:ext uri="{FF2B5EF4-FFF2-40B4-BE49-F238E27FC236}">
                <a16:creationId xmlns:a16="http://schemas.microsoft.com/office/drawing/2014/main" id="{48CB35BE-3FE9-0391-90E4-F5F023C3FE1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6C205A2-A198-7152-A35A-83516110F283}"/>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374974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3DEE23-8EA6-B3CE-19C3-91B3E2B42C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99565D7-9036-F5A4-CC3E-BFAD7BB32A4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47C78E7-531F-C4CC-6E54-CF9990DA388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47EE3E7-165A-1B20-DB73-DB04672B4AE6}"/>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6" name="Plassholder for bunntekst 5">
            <a:extLst>
              <a:ext uri="{FF2B5EF4-FFF2-40B4-BE49-F238E27FC236}">
                <a16:creationId xmlns:a16="http://schemas.microsoft.com/office/drawing/2014/main" id="{A2CDB9EC-705F-73E2-FBAC-57E7B98787F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EF62B5B-3E0D-FB63-842D-3AE7951A94C7}"/>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112586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C40BE2-E12C-39AA-CC24-D690A3ED897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C8DAD57-6122-BF87-12E8-100BF3C77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8ED0C15-483E-2E21-637D-EEE95A9B097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81B3094-5878-772D-093F-765B37444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83D483C-B9A6-0C20-3DDD-8A69C0C95CF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B77F61F-9E2D-B01C-AAE7-42D8BA14AC50}"/>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8" name="Plassholder for bunntekst 7">
            <a:extLst>
              <a:ext uri="{FF2B5EF4-FFF2-40B4-BE49-F238E27FC236}">
                <a16:creationId xmlns:a16="http://schemas.microsoft.com/office/drawing/2014/main" id="{D678F306-3B80-B8CA-707A-32E6C80C54A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7CA7173-866C-6979-AA54-757FB6837A8F}"/>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154157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21EBDC-D074-1C6B-79BE-3B8ABEC7C5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7FB318B-3FD6-C9F8-4738-E2CBAA509A87}"/>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4" name="Plassholder for bunntekst 3">
            <a:extLst>
              <a:ext uri="{FF2B5EF4-FFF2-40B4-BE49-F238E27FC236}">
                <a16:creationId xmlns:a16="http://schemas.microsoft.com/office/drawing/2014/main" id="{A1C7C497-572B-A03A-B196-7652A96D362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12A621D-AB81-0119-CD12-249F979751B8}"/>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289827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1369C2B-4D67-2E93-66DD-84E01395AC23}"/>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3" name="Plassholder for bunntekst 2">
            <a:extLst>
              <a:ext uri="{FF2B5EF4-FFF2-40B4-BE49-F238E27FC236}">
                <a16:creationId xmlns:a16="http://schemas.microsoft.com/office/drawing/2014/main" id="{9753BD24-2780-0680-C9CA-DE077800A4A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F48138E-6F13-7A77-8E00-D91457953597}"/>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40538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CB3BF1-111C-8C7C-55E3-C340D19BD7C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615226C-C018-2C07-630A-899A929286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19540B7-620B-8C1E-D2B8-2814B7A68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7BFE849-0E0E-83D6-2A13-80DBFAF7D61F}"/>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6" name="Plassholder for bunntekst 5">
            <a:extLst>
              <a:ext uri="{FF2B5EF4-FFF2-40B4-BE49-F238E27FC236}">
                <a16:creationId xmlns:a16="http://schemas.microsoft.com/office/drawing/2014/main" id="{BD0386AC-EA18-D957-1FE2-C4BEB8FE238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8463201-C59D-0B13-4D0A-C633005FC148}"/>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276402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C15705-7145-BB58-3113-8B5EE3259D3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5A0E297-75A2-A403-15B5-74FBA17D0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D69E88D6-6DFA-CCE4-7665-012C85C7F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0C4C77B-0155-AF13-24E3-8962804C5EC5}"/>
              </a:ext>
            </a:extLst>
          </p:cNvPr>
          <p:cNvSpPr>
            <a:spLocks noGrp="1"/>
          </p:cNvSpPr>
          <p:nvPr>
            <p:ph type="dt" sz="half" idx="10"/>
          </p:nvPr>
        </p:nvSpPr>
        <p:spPr/>
        <p:txBody>
          <a:bodyPr/>
          <a:lstStyle/>
          <a:p>
            <a:fld id="{5B6CD6CB-0A33-4D92-B9D7-1F615870A84E}" type="datetimeFigureOut">
              <a:rPr lang="nb-NO" smtClean="0"/>
              <a:t>27.10.2023</a:t>
            </a:fld>
            <a:endParaRPr lang="nb-NO"/>
          </a:p>
        </p:txBody>
      </p:sp>
      <p:sp>
        <p:nvSpPr>
          <p:cNvPr id="6" name="Plassholder for bunntekst 5">
            <a:extLst>
              <a:ext uri="{FF2B5EF4-FFF2-40B4-BE49-F238E27FC236}">
                <a16:creationId xmlns:a16="http://schemas.microsoft.com/office/drawing/2014/main" id="{D8F88393-2FEC-6158-D205-9C14CE3123C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DF3842C-6883-6499-0F27-32E5A4C285B9}"/>
              </a:ext>
            </a:extLst>
          </p:cNvPr>
          <p:cNvSpPr>
            <a:spLocks noGrp="1"/>
          </p:cNvSpPr>
          <p:nvPr>
            <p:ph type="sldNum" sz="quarter" idx="12"/>
          </p:nvPr>
        </p:nvSpPr>
        <p:spPr/>
        <p:txBody>
          <a:bodyPr/>
          <a:lstStyle/>
          <a:p>
            <a:fld id="{064A477B-ACCD-4EFB-919D-500344BFE81D}" type="slidenum">
              <a:rPr lang="nb-NO" smtClean="0"/>
              <a:t>‹#›</a:t>
            </a:fld>
            <a:endParaRPr lang="nb-NO"/>
          </a:p>
        </p:txBody>
      </p:sp>
    </p:spTree>
    <p:extLst>
      <p:ext uri="{BB962C8B-B14F-4D97-AF65-F5344CB8AC3E}">
        <p14:creationId xmlns:p14="http://schemas.microsoft.com/office/powerpoint/2010/main" val="1071921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043685A-7A49-64F3-EAA5-31F5CA607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ECA1157-6E61-B51A-981C-CC84A8EAC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E10179-DBFD-1050-52B7-2C0EB65167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CD6CB-0A33-4D92-B9D7-1F615870A84E}" type="datetimeFigureOut">
              <a:rPr lang="nb-NO" smtClean="0"/>
              <a:t>27.10.2023</a:t>
            </a:fld>
            <a:endParaRPr lang="nb-NO"/>
          </a:p>
        </p:txBody>
      </p:sp>
      <p:sp>
        <p:nvSpPr>
          <p:cNvPr id="5" name="Plassholder for bunntekst 4">
            <a:extLst>
              <a:ext uri="{FF2B5EF4-FFF2-40B4-BE49-F238E27FC236}">
                <a16:creationId xmlns:a16="http://schemas.microsoft.com/office/drawing/2014/main" id="{CA117B39-770D-A5CD-5C5C-584224709A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BDEA41A3-AD7E-FD49-E5AF-94C4C2AAA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A477B-ACCD-4EFB-919D-500344BFE81D}" type="slidenum">
              <a:rPr lang="nb-NO" smtClean="0"/>
              <a:t>‹#›</a:t>
            </a:fld>
            <a:endParaRPr lang="nb-NO"/>
          </a:p>
        </p:txBody>
      </p:sp>
    </p:spTree>
    <p:extLst>
      <p:ext uri="{BB962C8B-B14F-4D97-AF65-F5344CB8AC3E}">
        <p14:creationId xmlns:p14="http://schemas.microsoft.com/office/powerpoint/2010/main" val="1190822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ortodoks.org/Kirkeside/NO/sider/TEMA13/Tema13I.htm" TargetMode="External"/><Relationship Id="rId2" Type="http://schemas.openxmlformats.org/officeDocument/2006/relationships/hyperlink" Target="https://www.katolsk.no/biografier/historisk/annanovg" TargetMode="External"/><Relationship Id="rId1" Type="http://schemas.openxmlformats.org/officeDocument/2006/relationships/slideLayout" Target="../slideLayouts/slideLayout2.xml"/><Relationship Id="rId6" Type="http://schemas.openxmlformats.org/officeDocument/2006/relationships/hyperlink" Target="https://sv.wikipedia.org/wiki/Sankt_Olofs_kyrkoruin" TargetMode="External"/><Relationship Id="rId5" Type="http://schemas.openxmlformats.org/officeDocument/2006/relationships/hyperlink" Target="https://no.wikipedia.org/wiki/Ingegjerd_Olofsdatter" TargetMode="External"/><Relationship Id="rId4" Type="http://schemas.openxmlformats.org/officeDocument/2006/relationships/hyperlink" Target="https://forskning.no/historie-vikingtiden/prinsessen-fra-kyiv-var-norges-siste-vikingdronning/211477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310550E-CD05-A764-BAF5-EA7C1B0D58C4}"/>
              </a:ext>
            </a:extLst>
          </p:cNvPr>
          <p:cNvSpPr>
            <a:spLocks noGrp="1"/>
          </p:cNvSpPr>
          <p:nvPr>
            <p:ph type="ctrTitle"/>
          </p:nvPr>
        </p:nvSpPr>
        <p:spPr>
          <a:xfrm>
            <a:off x="4654296" y="640080"/>
            <a:ext cx="6894576" cy="3566160"/>
          </a:xfrm>
        </p:spPr>
        <p:txBody>
          <a:bodyPr anchor="b">
            <a:normAutofit/>
          </a:bodyPr>
          <a:lstStyle/>
          <a:p>
            <a:pPr algn="l"/>
            <a:r>
              <a:rPr lang="nb-NO" sz="6600"/>
              <a:t>Dronning Ingegjerd av Kyivriket</a:t>
            </a:r>
          </a:p>
        </p:txBody>
      </p:sp>
      <p:sp>
        <p:nvSpPr>
          <p:cNvPr id="3" name="Undertittel 2">
            <a:extLst>
              <a:ext uri="{FF2B5EF4-FFF2-40B4-BE49-F238E27FC236}">
                <a16:creationId xmlns:a16="http://schemas.microsoft.com/office/drawing/2014/main" id="{254F6859-FBD3-A8DC-F611-B6DFFD4163ED}"/>
              </a:ext>
            </a:extLst>
          </p:cNvPr>
          <p:cNvSpPr>
            <a:spLocks noGrp="1"/>
          </p:cNvSpPr>
          <p:nvPr>
            <p:ph type="subTitle" idx="1"/>
          </p:nvPr>
        </p:nvSpPr>
        <p:spPr>
          <a:xfrm>
            <a:off x="4654296" y="4636008"/>
            <a:ext cx="6894576" cy="1572768"/>
          </a:xfrm>
        </p:spPr>
        <p:txBody>
          <a:bodyPr>
            <a:normAutofit/>
          </a:bodyPr>
          <a:lstStyle/>
          <a:p>
            <a:pPr algn="l"/>
            <a:r>
              <a:rPr lang="nb-NO" dirty="0"/>
              <a:t>Forlovet med Olav den Hellige</a:t>
            </a:r>
          </a:p>
          <a:p>
            <a:pPr algn="l"/>
            <a:r>
              <a:rPr lang="nb-NO" dirty="0"/>
              <a:t>Gift med Storfyrste Jaroslav av Kyiv</a:t>
            </a:r>
          </a:p>
        </p:txBody>
      </p:sp>
      <p:pic>
        <p:nvPicPr>
          <p:cNvPr id="4" name="Bilde 3">
            <a:extLst>
              <a:ext uri="{FF2B5EF4-FFF2-40B4-BE49-F238E27FC236}">
                <a16:creationId xmlns:a16="http://schemas.microsoft.com/office/drawing/2014/main" id="{54BF4759-1A4B-2E48-E85E-AD97859C6179}"/>
              </a:ext>
            </a:extLst>
          </p:cNvPr>
          <p:cNvPicPr>
            <a:picLocks noChangeAspect="1"/>
          </p:cNvPicPr>
          <p:nvPr/>
        </p:nvPicPr>
        <p:blipFill rotWithShape="1">
          <a:blip r:embed="rId2"/>
          <a:srcRect l="8720" r="8718" b="-2"/>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6"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42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26657D6D-F2DD-9140-C8AC-8CD82057B001}"/>
              </a:ext>
            </a:extLst>
          </p:cNvPr>
          <p:cNvSpPr>
            <a:spLocks noGrp="1"/>
          </p:cNvSpPr>
          <p:nvPr>
            <p:ph type="title"/>
          </p:nvPr>
        </p:nvSpPr>
        <p:spPr>
          <a:xfrm>
            <a:off x="1137034" y="609597"/>
            <a:ext cx="9392421" cy="1330841"/>
          </a:xfrm>
        </p:spPr>
        <p:txBody>
          <a:bodyPr>
            <a:normAutofit/>
          </a:bodyPr>
          <a:lstStyle/>
          <a:p>
            <a:r>
              <a:rPr lang="nb-NO" dirty="0"/>
              <a:t>Magnus Olavsson, den gode </a:t>
            </a:r>
          </a:p>
        </p:txBody>
      </p:sp>
      <p:sp>
        <p:nvSpPr>
          <p:cNvPr id="3" name="Plassholder for innhold 2">
            <a:extLst>
              <a:ext uri="{FF2B5EF4-FFF2-40B4-BE49-F238E27FC236}">
                <a16:creationId xmlns:a16="http://schemas.microsoft.com/office/drawing/2014/main" id="{BF5B8F42-ED09-EDD8-81A6-1FBDCAFC39E3}"/>
              </a:ext>
            </a:extLst>
          </p:cNvPr>
          <p:cNvSpPr>
            <a:spLocks noGrp="1"/>
          </p:cNvSpPr>
          <p:nvPr>
            <p:ph idx="1"/>
          </p:nvPr>
        </p:nvSpPr>
        <p:spPr>
          <a:xfrm>
            <a:off x="1137034" y="2198362"/>
            <a:ext cx="4958966" cy="3917773"/>
          </a:xfrm>
        </p:spPr>
        <p:txBody>
          <a:bodyPr>
            <a:normAutofit lnSpcReduction="10000"/>
          </a:bodyPr>
          <a:lstStyle/>
          <a:p>
            <a:r>
              <a:rPr lang="nb-NO" sz="2000" dirty="0"/>
              <a:t>Olavs sønn Magnus Olavsson ble med sin far til Kyivriket etter flukten fra Norge</a:t>
            </a:r>
          </a:p>
          <a:p>
            <a:r>
              <a:rPr lang="nb-NO" sz="2000" dirty="0"/>
              <a:t>Han ble igjen hos Jaroslav og Ingegjerd etter at Olav returnerte, og fall på Stiklestad</a:t>
            </a:r>
          </a:p>
          <a:p>
            <a:r>
              <a:rPr lang="nb-NO" sz="2000" dirty="0"/>
              <a:t>I 1035 ble Magnus hentet tilbake til Norge av Kalv Arnesson og Einar Tambarskjelve for å bli konge i Norge</a:t>
            </a:r>
          </a:p>
          <a:p>
            <a:r>
              <a:rPr lang="nb-NO" sz="2000" dirty="0"/>
              <a:t>Magnus Olavsson var konge i Norge fram til sin død i 1047. Fra 1042-1047 var han også dansk konge. </a:t>
            </a:r>
          </a:p>
          <a:p>
            <a:r>
              <a:rPr lang="nb-NO" sz="2000" dirty="0"/>
              <a:t>Fra 1046-1047 var Magnus med konge med onkelen Harald Hardråde som var gift med Ellisiv datter til Jaroslav og Ingegjerd</a:t>
            </a:r>
          </a:p>
        </p:txBody>
      </p:sp>
      <p:pic>
        <p:nvPicPr>
          <p:cNvPr id="4" name="Bilde 3">
            <a:extLst>
              <a:ext uri="{FF2B5EF4-FFF2-40B4-BE49-F238E27FC236}">
                <a16:creationId xmlns:a16="http://schemas.microsoft.com/office/drawing/2014/main" id="{F274684A-133B-CFAE-2015-1298F4C9E93E}"/>
              </a:ext>
            </a:extLst>
          </p:cNvPr>
          <p:cNvPicPr>
            <a:picLocks noChangeAspect="1"/>
          </p:cNvPicPr>
          <p:nvPr/>
        </p:nvPicPr>
        <p:blipFill>
          <a:blip r:embed="rId2"/>
          <a:stretch>
            <a:fillRect/>
          </a:stretch>
        </p:blipFill>
        <p:spPr>
          <a:xfrm>
            <a:off x="7015343" y="2184914"/>
            <a:ext cx="4196553" cy="3755915"/>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8335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929C393-3CDB-5233-3782-261D7E4F83CD}"/>
              </a:ext>
            </a:extLst>
          </p:cNvPr>
          <p:cNvSpPr>
            <a:spLocks noGrp="1"/>
          </p:cNvSpPr>
          <p:nvPr>
            <p:ph type="title"/>
          </p:nvPr>
        </p:nvSpPr>
        <p:spPr>
          <a:xfrm>
            <a:off x="838200" y="556337"/>
            <a:ext cx="6797405" cy="1651404"/>
          </a:xfrm>
        </p:spPr>
        <p:txBody>
          <a:bodyPr>
            <a:normAutofit/>
          </a:bodyPr>
          <a:lstStyle/>
          <a:p>
            <a:r>
              <a:rPr lang="nb-NO" sz="4000"/>
              <a:t>Hellige Anna</a:t>
            </a:r>
          </a:p>
        </p:txBody>
      </p:sp>
      <p:sp>
        <p:nvSpPr>
          <p:cNvPr id="3" name="Plassholder for innhold 2">
            <a:extLst>
              <a:ext uri="{FF2B5EF4-FFF2-40B4-BE49-F238E27FC236}">
                <a16:creationId xmlns:a16="http://schemas.microsoft.com/office/drawing/2014/main" id="{3F01B207-D2DE-C989-4904-D036AA3A2911}"/>
              </a:ext>
            </a:extLst>
          </p:cNvPr>
          <p:cNvSpPr>
            <a:spLocks noGrp="1"/>
          </p:cNvSpPr>
          <p:nvPr>
            <p:ph idx="1"/>
          </p:nvPr>
        </p:nvSpPr>
        <p:spPr>
          <a:xfrm>
            <a:off x="838200" y="2401330"/>
            <a:ext cx="6797405" cy="3719384"/>
          </a:xfrm>
        </p:spPr>
        <p:txBody>
          <a:bodyPr>
            <a:normAutofit/>
          </a:bodyPr>
          <a:lstStyle/>
          <a:p>
            <a:r>
              <a:rPr lang="nb-NO" sz="1700" dirty="0"/>
              <a:t>På sine eldre dager gikk Ingegjerd i kloster</a:t>
            </a:r>
          </a:p>
          <a:p>
            <a:r>
              <a:rPr lang="nb-NO" sz="1700" dirty="0"/>
              <a:t>Hun ble knuttet til klostret St. Irene som hun selv hadde grunnlagt</a:t>
            </a:r>
          </a:p>
          <a:p>
            <a:r>
              <a:rPr lang="nb-NO" sz="1700" dirty="0"/>
              <a:t>I klostret fikk hun sitt nye navn Anna</a:t>
            </a:r>
          </a:p>
          <a:p>
            <a:r>
              <a:rPr lang="nb-NO" sz="1700" dirty="0"/>
              <a:t>Hun døde 10. februar 1050 i Novgorod, og på denne dagen feires hun av den ortodokse kirken i dag</a:t>
            </a:r>
          </a:p>
          <a:p>
            <a:r>
              <a:rPr lang="nb-NO" sz="1700" dirty="0"/>
              <a:t>Hun ble helgen, hellige Anna av Holmgard</a:t>
            </a:r>
          </a:p>
          <a:p>
            <a:r>
              <a:rPr lang="nb-NO" sz="1700" dirty="0"/>
              <a:t>Hun blir regnet som en av Sveriges skytshelgen</a:t>
            </a:r>
          </a:p>
          <a:p>
            <a:r>
              <a:rPr lang="nb-NO" sz="1700" dirty="0"/>
              <a:t>Både i Visdomskatedralen i Novgorod, som ble bygget av hennes sønn,    (på bildet) og St. Sofia katedralen i Kyiv hender å ha relikvier av henne.  </a:t>
            </a:r>
          </a:p>
        </p:txBody>
      </p:sp>
      <p:pic>
        <p:nvPicPr>
          <p:cNvPr id="5" name="Bilde 4">
            <a:extLst>
              <a:ext uri="{FF2B5EF4-FFF2-40B4-BE49-F238E27FC236}">
                <a16:creationId xmlns:a16="http://schemas.microsoft.com/office/drawing/2014/main" id="{17EC2214-9AF0-EC2A-B554-164A9FE53A90}"/>
              </a:ext>
            </a:extLst>
          </p:cNvPr>
          <p:cNvPicPr>
            <a:picLocks noChangeAspect="1"/>
          </p:cNvPicPr>
          <p:nvPr/>
        </p:nvPicPr>
        <p:blipFill>
          <a:blip r:embed="rId2"/>
          <a:stretch>
            <a:fillRect/>
          </a:stretch>
        </p:blipFill>
        <p:spPr>
          <a:xfrm>
            <a:off x="8719305" y="168168"/>
            <a:ext cx="2552124" cy="3168155"/>
          </a:xfrm>
          <a:prstGeom prst="rect">
            <a:avLst/>
          </a:prstGeom>
        </p:spPr>
      </p:pic>
      <p:pic>
        <p:nvPicPr>
          <p:cNvPr id="4" name="Bilde 3">
            <a:extLst>
              <a:ext uri="{FF2B5EF4-FFF2-40B4-BE49-F238E27FC236}">
                <a16:creationId xmlns:a16="http://schemas.microsoft.com/office/drawing/2014/main" id="{DD5964B2-A98C-513A-C895-CA668342F6D2}"/>
              </a:ext>
            </a:extLst>
          </p:cNvPr>
          <p:cNvPicPr>
            <a:picLocks noChangeAspect="1"/>
          </p:cNvPicPr>
          <p:nvPr/>
        </p:nvPicPr>
        <p:blipFill>
          <a:blip r:embed="rId3"/>
          <a:stretch>
            <a:fillRect/>
          </a:stretch>
        </p:blipFill>
        <p:spPr>
          <a:xfrm>
            <a:off x="7997556" y="3577918"/>
            <a:ext cx="3995623" cy="2667078"/>
          </a:xfrm>
          <a:prstGeom prst="rect">
            <a:avLst/>
          </a:prstGeom>
        </p:spPr>
      </p:pic>
    </p:spTree>
    <p:extLst>
      <p:ext uri="{BB962C8B-B14F-4D97-AF65-F5344CB8AC3E}">
        <p14:creationId xmlns:p14="http://schemas.microsoft.com/office/powerpoint/2010/main" val="3200377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ADC09A0A-5EF7-45F4-B8EE-54903540B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AD1135A-6057-B99B-8A56-97EAFD8DED6E}"/>
              </a:ext>
            </a:extLst>
          </p:cNvPr>
          <p:cNvSpPr>
            <a:spLocks noGrp="1"/>
          </p:cNvSpPr>
          <p:nvPr>
            <p:ph type="title"/>
          </p:nvPr>
        </p:nvSpPr>
        <p:spPr>
          <a:xfrm>
            <a:off x="5336238" y="507283"/>
            <a:ext cx="6017562" cy="1544062"/>
          </a:xfrm>
        </p:spPr>
        <p:txBody>
          <a:bodyPr>
            <a:normAutofit/>
          </a:bodyPr>
          <a:lstStyle/>
          <a:p>
            <a:r>
              <a:rPr lang="nb-NO" sz="4000"/>
              <a:t>St. Sofia- katedralen i Kyiv</a:t>
            </a:r>
          </a:p>
        </p:txBody>
      </p:sp>
      <p:pic>
        <p:nvPicPr>
          <p:cNvPr id="5" name="Bilde 4">
            <a:extLst>
              <a:ext uri="{FF2B5EF4-FFF2-40B4-BE49-F238E27FC236}">
                <a16:creationId xmlns:a16="http://schemas.microsoft.com/office/drawing/2014/main" id="{07020A3F-F5B5-D099-0781-0C2CCC05793A}"/>
              </a:ext>
            </a:extLst>
          </p:cNvPr>
          <p:cNvPicPr>
            <a:picLocks noChangeAspect="1"/>
          </p:cNvPicPr>
          <p:nvPr/>
        </p:nvPicPr>
        <p:blipFill>
          <a:blip r:embed="rId2"/>
          <a:stretch>
            <a:fillRect/>
          </a:stretch>
        </p:blipFill>
        <p:spPr>
          <a:xfrm>
            <a:off x="278089" y="171712"/>
            <a:ext cx="4636587" cy="3171426"/>
          </a:xfrm>
          <a:prstGeom prst="rect">
            <a:avLst/>
          </a:prstGeom>
        </p:spPr>
      </p:pic>
      <p:pic>
        <p:nvPicPr>
          <p:cNvPr id="2050" name="Picture 2" descr="Київська держава за правління Ярослава Мудрого | Історія України, 7 клас">
            <a:extLst>
              <a:ext uri="{FF2B5EF4-FFF2-40B4-BE49-F238E27FC236}">
                <a16:creationId xmlns:a16="http://schemas.microsoft.com/office/drawing/2014/main" id="{5B88DFC3-FB59-857D-66A6-CE429D3BFD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5659" y="3512881"/>
            <a:ext cx="2191072" cy="2616206"/>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A9F9B9BE-5825-7834-1B5E-E95143ADB36B}"/>
              </a:ext>
            </a:extLst>
          </p:cNvPr>
          <p:cNvPicPr>
            <a:picLocks noChangeAspect="1"/>
          </p:cNvPicPr>
          <p:nvPr/>
        </p:nvPicPr>
        <p:blipFill>
          <a:blip r:embed="rId4"/>
          <a:stretch>
            <a:fillRect/>
          </a:stretch>
        </p:blipFill>
        <p:spPr>
          <a:xfrm>
            <a:off x="2556626" y="3629607"/>
            <a:ext cx="2679716" cy="2248679"/>
          </a:xfrm>
          <a:prstGeom prst="rect">
            <a:avLst/>
          </a:prstGeom>
        </p:spPr>
      </p:pic>
      <p:sp>
        <p:nvSpPr>
          <p:cNvPr id="3" name="Plassholder for innhold 2">
            <a:extLst>
              <a:ext uri="{FF2B5EF4-FFF2-40B4-BE49-F238E27FC236}">
                <a16:creationId xmlns:a16="http://schemas.microsoft.com/office/drawing/2014/main" id="{BFB01363-8D09-1083-10FB-540BC0F61765}"/>
              </a:ext>
            </a:extLst>
          </p:cNvPr>
          <p:cNvSpPr>
            <a:spLocks noGrp="1"/>
          </p:cNvSpPr>
          <p:nvPr>
            <p:ph idx="1"/>
          </p:nvPr>
        </p:nvSpPr>
        <p:spPr>
          <a:xfrm>
            <a:off x="5336238" y="2230733"/>
            <a:ext cx="6017562" cy="3946229"/>
          </a:xfrm>
        </p:spPr>
        <p:txBody>
          <a:bodyPr>
            <a:normAutofit/>
          </a:bodyPr>
          <a:lstStyle/>
          <a:p>
            <a:r>
              <a:rPr lang="nb-NO" sz="2000" b="0" i="0" dirty="0">
                <a:effectLst/>
                <a:latin typeface="Arial" panose="020B0604020202020204" pitchFamily="34" charset="0"/>
              </a:rPr>
              <a:t>Ingegjerd tok initiativet til å igangsette byggingen av St. Sofia-katedralen i Kyiv, noe som ble overvåket av Jaroslav.</a:t>
            </a:r>
          </a:p>
          <a:p>
            <a:r>
              <a:rPr lang="nb-NO" sz="2000" dirty="0">
                <a:latin typeface="Arial" panose="020B0604020202020204" pitchFamily="34" charset="0"/>
              </a:rPr>
              <a:t>I St. Sofia- katedralen var det et maleri av hele fyrstefamilien.</a:t>
            </a:r>
          </a:p>
          <a:p>
            <a:r>
              <a:rPr lang="nb-NO" sz="2000" dirty="0">
                <a:latin typeface="Arial" panose="020B0604020202020204" pitchFamily="34" charset="0"/>
              </a:rPr>
              <a:t>I dag er bare deler av dette maleriet igjen. På bildet ser vi fyrsteparets døtre. Med den norske dronningen Ellisiv som nr. to.</a:t>
            </a:r>
          </a:p>
          <a:p>
            <a:r>
              <a:rPr lang="nb-NO" sz="2000" dirty="0">
                <a:latin typeface="Arial" panose="020B0604020202020204" pitchFamily="34" charset="0"/>
              </a:rPr>
              <a:t>Sarkofagen til Jaroslav sår i katedralen, og mange mener Ingegjerd deler denne.   </a:t>
            </a:r>
            <a:endParaRPr lang="nb-NO" sz="2000" dirty="0"/>
          </a:p>
        </p:txBody>
      </p:sp>
    </p:spTree>
    <p:extLst>
      <p:ext uri="{BB962C8B-B14F-4D97-AF65-F5344CB8AC3E}">
        <p14:creationId xmlns:p14="http://schemas.microsoft.com/office/powerpoint/2010/main" val="2878949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5886A68-4A45-2752-5CAF-476D48AB7D89}"/>
              </a:ext>
            </a:extLst>
          </p:cNvPr>
          <p:cNvSpPr>
            <a:spLocks noGrp="1"/>
          </p:cNvSpPr>
          <p:nvPr>
            <p:ph type="title"/>
          </p:nvPr>
        </p:nvSpPr>
        <p:spPr>
          <a:xfrm>
            <a:off x="6564019" y="554009"/>
            <a:ext cx="4789763" cy="1662878"/>
          </a:xfrm>
        </p:spPr>
        <p:txBody>
          <a:bodyPr>
            <a:normAutofit/>
          </a:bodyPr>
          <a:lstStyle/>
          <a:p>
            <a:r>
              <a:rPr lang="nb-NO" sz="4000"/>
              <a:t>Det ortodokse kapellet på Stiklestad</a:t>
            </a:r>
          </a:p>
        </p:txBody>
      </p:sp>
      <p:pic>
        <p:nvPicPr>
          <p:cNvPr id="8" name="Bilde 7">
            <a:extLst>
              <a:ext uri="{FF2B5EF4-FFF2-40B4-BE49-F238E27FC236}">
                <a16:creationId xmlns:a16="http://schemas.microsoft.com/office/drawing/2014/main" id="{91074222-6306-584C-9FC6-B74725F69F40}"/>
              </a:ext>
            </a:extLst>
          </p:cNvPr>
          <p:cNvPicPr>
            <a:picLocks noChangeAspect="1"/>
          </p:cNvPicPr>
          <p:nvPr/>
        </p:nvPicPr>
        <p:blipFill rotWithShape="1">
          <a:blip r:embed="rId2"/>
          <a:srcRect t="9811" r="-1" b="16897"/>
          <a:stretch/>
        </p:blipFill>
        <p:spPr>
          <a:xfrm>
            <a:off x="21" y="10"/>
            <a:ext cx="2463262" cy="3209497"/>
          </a:xfrm>
          <a:prstGeom prst="rect">
            <a:avLst/>
          </a:prstGeom>
        </p:spPr>
      </p:pic>
      <p:pic>
        <p:nvPicPr>
          <p:cNvPr id="5" name="Bilde 4">
            <a:extLst>
              <a:ext uri="{FF2B5EF4-FFF2-40B4-BE49-F238E27FC236}">
                <a16:creationId xmlns:a16="http://schemas.microsoft.com/office/drawing/2014/main" id="{087FDC62-F4A7-591E-B1D3-97D38F1754CB}"/>
              </a:ext>
            </a:extLst>
          </p:cNvPr>
          <p:cNvPicPr>
            <a:picLocks noChangeAspect="1"/>
          </p:cNvPicPr>
          <p:nvPr/>
        </p:nvPicPr>
        <p:blipFill rotWithShape="1">
          <a:blip r:embed="rId3"/>
          <a:srcRect t="5059" r="4" b="4"/>
          <a:stretch/>
        </p:blipFill>
        <p:spPr>
          <a:xfrm>
            <a:off x="3180257" y="10"/>
            <a:ext cx="3016307" cy="2223328"/>
          </a:xfrm>
          <a:prstGeom prst="rect">
            <a:avLst/>
          </a:prstGeom>
        </p:spPr>
      </p:pic>
      <p:pic>
        <p:nvPicPr>
          <p:cNvPr id="4" name="Plassholder for innhold 3">
            <a:extLst>
              <a:ext uri="{FF2B5EF4-FFF2-40B4-BE49-F238E27FC236}">
                <a16:creationId xmlns:a16="http://schemas.microsoft.com/office/drawing/2014/main" id="{A3B19A1E-5399-6D0C-00B4-108D4836F46E}"/>
              </a:ext>
            </a:extLst>
          </p:cNvPr>
          <p:cNvPicPr>
            <a:picLocks noChangeAspect="1"/>
          </p:cNvPicPr>
          <p:nvPr/>
        </p:nvPicPr>
        <p:blipFill rotWithShape="1">
          <a:blip r:embed="rId4"/>
          <a:srcRect r="3" b="25865"/>
          <a:stretch/>
        </p:blipFill>
        <p:spPr>
          <a:xfrm>
            <a:off x="-6595" y="3422720"/>
            <a:ext cx="3003123" cy="3062056"/>
          </a:xfrm>
          <a:prstGeom prst="rect">
            <a:avLst/>
          </a:prstGeom>
        </p:spPr>
      </p:pic>
      <p:pic>
        <p:nvPicPr>
          <p:cNvPr id="7" name="Bilde 6">
            <a:extLst>
              <a:ext uri="{FF2B5EF4-FFF2-40B4-BE49-F238E27FC236}">
                <a16:creationId xmlns:a16="http://schemas.microsoft.com/office/drawing/2014/main" id="{A8B55FCD-A853-AD5D-DF80-A7B2AD0C44A2}"/>
              </a:ext>
            </a:extLst>
          </p:cNvPr>
          <p:cNvPicPr>
            <a:picLocks noChangeAspect="1"/>
          </p:cNvPicPr>
          <p:nvPr/>
        </p:nvPicPr>
        <p:blipFill rotWithShape="1">
          <a:blip r:embed="rId5"/>
          <a:srcRect l="7766" r="9314" b="-4"/>
          <a:stretch/>
        </p:blipFill>
        <p:spPr>
          <a:xfrm>
            <a:off x="3180256" y="2395057"/>
            <a:ext cx="3016307" cy="2055326"/>
          </a:xfrm>
          <a:prstGeom prst="rect">
            <a:avLst/>
          </a:prstGeom>
        </p:spPr>
      </p:pic>
      <p:pic>
        <p:nvPicPr>
          <p:cNvPr id="6" name="Bilde 5">
            <a:extLst>
              <a:ext uri="{FF2B5EF4-FFF2-40B4-BE49-F238E27FC236}">
                <a16:creationId xmlns:a16="http://schemas.microsoft.com/office/drawing/2014/main" id="{BBD34EDE-1F00-C278-4706-E37C5BFE69FA}"/>
              </a:ext>
            </a:extLst>
          </p:cNvPr>
          <p:cNvPicPr>
            <a:picLocks noChangeAspect="1"/>
          </p:cNvPicPr>
          <p:nvPr/>
        </p:nvPicPr>
        <p:blipFill rotWithShape="1">
          <a:blip r:embed="rId6"/>
          <a:srcRect t="341" r="4" b="4"/>
          <a:stretch/>
        </p:blipFill>
        <p:spPr>
          <a:xfrm>
            <a:off x="3180257" y="4629236"/>
            <a:ext cx="3016307" cy="2228765"/>
          </a:xfrm>
          <a:prstGeom prst="rect">
            <a:avLst/>
          </a:prstGeom>
        </p:spPr>
      </p:pic>
      <p:sp>
        <p:nvSpPr>
          <p:cNvPr id="25" name="Content Placeholder 10">
            <a:extLst>
              <a:ext uri="{FF2B5EF4-FFF2-40B4-BE49-F238E27FC236}">
                <a16:creationId xmlns:a16="http://schemas.microsoft.com/office/drawing/2014/main" id="{F5956DCD-3D1F-BFBE-8331-188FA2C6233D}"/>
              </a:ext>
            </a:extLst>
          </p:cNvPr>
          <p:cNvSpPr>
            <a:spLocks noGrp="1"/>
          </p:cNvSpPr>
          <p:nvPr>
            <p:ph idx="1"/>
          </p:nvPr>
        </p:nvSpPr>
        <p:spPr>
          <a:xfrm>
            <a:off x="6564019" y="2412009"/>
            <a:ext cx="4789763" cy="3713895"/>
          </a:xfrm>
        </p:spPr>
        <p:txBody>
          <a:bodyPr>
            <a:normAutofit/>
          </a:bodyPr>
          <a:lstStyle/>
          <a:p>
            <a:r>
              <a:rPr lang="sv-SE" sz="1600">
                <a:latin typeface="Arial" panose="020B0604020202020204" pitchFamily="34" charset="0"/>
              </a:rPr>
              <a:t>I 2014 ble der innviet et ordodoks kapell på Stiklestad</a:t>
            </a:r>
          </a:p>
          <a:p>
            <a:r>
              <a:rPr lang="sv-SE" sz="1600">
                <a:latin typeface="Arial" panose="020B0604020202020204" pitchFamily="34" charset="0"/>
              </a:rPr>
              <a:t>Da er det tre ulike kirker innenfor en radius på 100 meter på Stiklestad</a:t>
            </a:r>
          </a:p>
          <a:p>
            <a:r>
              <a:rPr lang="sv-SE" sz="1600">
                <a:latin typeface="Arial" panose="020B0604020202020204" pitchFamily="34" charset="0"/>
              </a:rPr>
              <a:t>Det er hellige Anna sin medighet som er med på å drifte dette kapellet sammen med Hellige Olga menighet </a:t>
            </a:r>
          </a:p>
          <a:p>
            <a:r>
              <a:rPr lang="sv-SE" sz="1600">
                <a:latin typeface="Arial" panose="020B0604020202020204" pitchFamily="34" charset="0"/>
              </a:rPr>
              <a:t>Så da er ringen sluttet med Olav den helliges fall på Stiklestad, og hans store kjærlighet Ingegjerds menighet som drifter det ortodokse kapellet på hans dødsplass. Det er 100 meter mellom Olavs rytterstatue og det ortodokse kapellet</a:t>
            </a:r>
            <a:endParaRPr lang="nb-NO" sz="1600"/>
          </a:p>
          <a:p>
            <a:pPr marL="0" indent="0">
              <a:buNone/>
            </a:pPr>
            <a:r>
              <a:rPr lang="nb-NO" sz="1600"/>
              <a:t>https://youtu.be/ThKhGDyzvXE</a:t>
            </a:r>
          </a:p>
          <a:p>
            <a:pPr marL="0" indent="0">
              <a:buNone/>
            </a:pPr>
            <a:endParaRPr lang="sv-SE" sz="1600">
              <a:latin typeface="Arial" panose="020B0604020202020204" pitchFamily="34" charset="0"/>
            </a:endParaRPr>
          </a:p>
          <a:p>
            <a:endParaRPr lang="en-US" sz="1600"/>
          </a:p>
        </p:txBody>
      </p:sp>
    </p:spTree>
    <p:extLst>
      <p:ext uri="{BB962C8B-B14F-4D97-AF65-F5344CB8AC3E}">
        <p14:creationId xmlns:p14="http://schemas.microsoft.com/office/powerpoint/2010/main" val="176262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8E31A4E4-06A9-08FF-6F0B-A7115FFB02AF}"/>
              </a:ext>
            </a:extLst>
          </p:cNvPr>
          <p:cNvPicPr>
            <a:picLocks noChangeAspect="1"/>
          </p:cNvPicPr>
          <p:nvPr/>
        </p:nvPicPr>
        <p:blipFill rotWithShape="1">
          <a:blip r:embed="rId2"/>
          <a:srcRect l="5051" r="8840" b="-2"/>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tel 1">
            <a:extLst>
              <a:ext uri="{FF2B5EF4-FFF2-40B4-BE49-F238E27FC236}">
                <a16:creationId xmlns:a16="http://schemas.microsoft.com/office/drawing/2014/main" id="{CD365703-BE0A-DB5A-A820-76D7DD8E18D1}"/>
              </a:ext>
            </a:extLst>
          </p:cNvPr>
          <p:cNvSpPr>
            <a:spLocks noGrp="1"/>
          </p:cNvSpPr>
          <p:nvPr>
            <p:ph type="title"/>
          </p:nvPr>
        </p:nvSpPr>
        <p:spPr>
          <a:xfrm>
            <a:off x="1137034" y="609600"/>
            <a:ext cx="6831188" cy="1322887"/>
          </a:xfrm>
        </p:spPr>
        <p:txBody>
          <a:bodyPr>
            <a:normAutofit/>
          </a:bodyPr>
          <a:lstStyle/>
          <a:p>
            <a:r>
              <a:rPr lang="nb-NO" dirty="0"/>
              <a:t>Hymne til hellige Anna</a:t>
            </a:r>
          </a:p>
        </p:txBody>
      </p:sp>
      <p:sp>
        <p:nvSpPr>
          <p:cNvPr id="3" name="Plassholder for innhold 2">
            <a:extLst>
              <a:ext uri="{FF2B5EF4-FFF2-40B4-BE49-F238E27FC236}">
                <a16:creationId xmlns:a16="http://schemas.microsoft.com/office/drawing/2014/main" id="{A08785E3-08BB-AEF6-7B4B-99D5BA5A8512}"/>
              </a:ext>
            </a:extLst>
          </p:cNvPr>
          <p:cNvSpPr>
            <a:spLocks noGrp="1"/>
          </p:cNvSpPr>
          <p:nvPr>
            <p:ph idx="1"/>
          </p:nvPr>
        </p:nvSpPr>
        <p:spPr>
          <a:xfrm>
            <a:off x="1137035" y="2194102"/>
            <a:ext cx="6516216" cy="3908585"/>
          </a:xfrm>
        </p:spPr>
        <p:txBody>
          <a:bodyPr>
            <a:normAutofit/>
          </a:bodyPr>
          <a:lstStyle/>
          <a:p>
            <a:pPr marL="0" indent="0">
              <a:buNone/>
            </a:pPr>
            <a:r>
              <a:rPr lang="sv-SE" sz="2000" b="1" dirty="0">
                <a:latin typeface="Arial" panose="020B0604020202020204" pitchFamily="34" charset="0"/>
              </a:rPr>
              <a:t>Her er utdrag fra en ordodoks hymne til den hellige Annas ære.</a:t>
            </a:r>
          </a:p>
          <a:p>
            <a:pPr marL="0" indent="0">
              <a:buNone/>
            </a:pPr>
            <a:endParaRPr lang="sv-SE" sz="2000" i="1" dirty="0">
              <a:latin typeface="Arial" panose="020B0604020202020204" pitchFamily="34" charset="0"/>
            </a:endParaRPr>
          </a:p>
          <a:p>
            <a:pPr marL="0" indent="0">
              <a:buNone/>
            </a:pPr>
            <a:r>
              <a:rPr lang="sv-SE" sz="2000" b="0" i="1" dirty="0">
                <a:effectLst/>
                <a:latin typeface="Arial" panose="020B0604020202020204" pitchFamily="34" charset="0"/>
              </a:rPr>
              <a:t>”Som en himmelskt lysande stjärna framträdde du från Västern. Du förunnades antaga den ortodoxa tron och i den frambragte du en välsignad frukt åt det heliga, ryska landet, heliga, rättrogna furstinna Anna. Du älskade Kristus av allt ditt hjärta och du bevarade hans rättfärdighet och lagar. Då vi i dag firar ditt allraheligaste minne, mottager vi därför genom dina förböner syndernas förlåtelse.”</a:t>
            </a:r>
            <a:endParaRPr lang="nb-NO" sz="2000" dirty="0"/>
          </a:p>
          <a:p>
            <a:endParaRPr lang="nb-NO" sz="2000" dirty="0"/>
          </a:p>
        </p:txBody>
      </p:sp>
    </p:spTree>
    <p:extLst>
      <p:ext uri="{BB962C8B-B14F-4D97-AF65-F5344CB8AC3E}">
        <p14:creationId xmlns:p14="http://schemas.microsoft.com/office/powerpoint/2010/main" val="1275360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69061-07E4-899E-DDF3-7FB3B56D44AB}"/>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7849B7AA-4890-BFA9-B938-C44A9625D07D}"/>
              </a:ext>
            </a:extLst>
          </p:cNvPr>
          <p:cNvSpPr>
            <a:spLocks noGrp="1"/>
          </p:cNvSpPr>
          <p:nvPr>
            <p:ph idx="1"/>
          </p:nvPr>
        </p:nvSpPr>
        <p:spPr/>
        <p:txBody>
          <a:bodyPr/>
          <a:lstStyle/>
          <a:p>
            <a:r>
              <a:rPr lang="nb-NO" dirty="0">
                <a:hlinkClick r:id="rId2"/>
              </a:rPr>
              <a:t>Den hellige Anna av Holmgard (1001-1050) — Den katolske kirke</a:t>
            </a:r>
            <a:endParaRPr lang="nb-NO" dirty="0"/>
          </a:p>
          <a:p>
            <a:r>
              <a:rPr lang="nb-NO" dirty="0">
                <a:hlinkClick r:id="rId3"/>
              </a:rPr>
              <a:t>Hl. Nikolai ortodokse menighet - Mellom Midgard og Miklagard. (Thomas </a:t>
            </a:r>
            <a:r>
              <a:rPr lang="nb-NO" dirty="0" err="1">
                <a:hlinkClick r:id="rId3"/>
              </a:rPr>
              <a:t>Arentzen</a:t>
            </a:r>
            <a:r>
              <a:rPr lang="nb-NO" dirty="0">
                <a:hlinkClick r:id="rId3"/>
              </a:rPr>
              <a:t>)</a:t>
            </a:r>
            <a:endParaRPr lang="nb-NO" dirty="0"/>
          </a:p>
          <a:p>
            <a:r>
              <a:rPr lang="nb-NO" dirty="0">
                <a:hlinkClick r:id="rId4"/>
              </a:rPr>
              <a:t>Prinsesse </a:t>
            </a:r>
            <a:r>
              <a:rPr lang="nb-NO" dirty="0" err="1">
                <a:hlinkClick r:id="rId4"/>
              </a:rPr>
              <a:t>Elisiv</a:t>
            </a:r>
            <a:r>
              <a:rPr lang="nb-NO" dirty="0">
                <a:hlinkClick r:id="rId4"/>
              </a:rPr>
              <a:t> fra Kyiv var vikingdronning og gift med Harald Hardråde (forskning.no)</a:t>
            </a:r>
            <a:endParaRPr lang="nb-NO" dirty="0"/>
          </a:p>
          <a:p>
            <a:r>
              <a:rPr lang="nb-NO" dirty="0">
                <a:hlinkClick r:id="rId5"/>
              </a:rPr>
              <a:t>Ingegjerd </a:t>
            </a:r>
            <a:r>
              <a:rPr lang="nb-NO" dirty="0" err="1">
                <a:hlinkClick r:id="rId5"/>
              </a:rPr>
              <a:t>Olofsdatter</a:t>
            </a:r>
            <a:r>
              <a:rPr lang="nb-NO" dirty="0">
                <a:hlinkClick r:id="rId5"/>
              </a:rPr>
              <a:t> – Wikipedia</a:t>
            </a:r>
            <a:endParaRPr lang="nb-NO" dirty="0"/>
          </a:p>
          <a:p>
            <a:r>
              <a:rPr lang="nb-NO" dirty="0">
                <a:hlinkClick r:id="rId6"/>
              </a:rPr>
              <a:t>Sankt Olofs </a:t>
            </a:r>
            <a:r>
              <a:rPr lang="nb-NO" dirty="0" err="1">
                <a:hlinkClick r:id="rId6"/>
              </a:rPr>
              <a:t>kyrkoruin</a:t>
            </a:r>
            <a:r>
              <a:rPr lang="nb-NO" dirty="0">
                <a:hlinkClick r:id="rId6"/>
              </a:rPr>
              <a:t> – Wikipedia</a:t>
            </a:r>
            <a:endParaRPr lang="nb-NO" dirty="0"/>
          </a:p>
          <a:p>
            <a:r>
              <a:rPr lang="nb-NO" dirty="0"/>
              <a:t>Bilder hentet fra google</a:t>
            </a:r>
          </a:p>
        </p:txBody>
      </p:sp>
    </p:spTree>
    <p:extLst>
      <p:ext uri="{BB962C8B-B14F-4D97-AF65-F5344CB8AC3E}">
        <p14:creationId xmlns:p14="http://schemas.microsoft.com/office/powerpoint/2010/main" val="130948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072081C6-5BE0-88EA-D521-9949FED19DBE}"/>
              </a:ext>
            </a:extLst>
          </p:cNvPr>
          <p:cNvSpPr>
            <a:spLocks noGrp="1"/>
          </p:cNvSpPr>
          <p:nvPr>
            <p:ph type="title"/>
          </p:nvPr>
        </p:nvSpPr>
        <p:spPr>
          <a:xfrm>
            <a:off x="1137034" y="609597"/>
            <a:ext cx="9392421" cy="1330841"/>
          </a:xfrm>
        </p:spPr>
        <p:txBody>
          <a:bodyPr>
            <a:normAutofit/>
          </a:bodyPr>
          <a:lstStyle/>
          <a:p>
            <a:r>
              <a:rPr lang="nb-NO" dirty="0"/>
              <a:t>Prinsesse Ingegjerd  </a:t>
            </a:r>
          </a:p>
        </p:txBody>
      </p:sp>
      <p:sp>
        <p:nvSpPr>
          <p:cNvPr id="3" name="Plassholder for innhold 2">
            <a:extLst>
              <a:ext uri="{FF2B5EF4-FFF2-40B4-BE49-F238E27FC236}">
                <a16:creationId xmlns:a16="http://schemas.microsoft.com/office/drawing/2014/main" id="{0FA19899-9450-83B0-9EE5-A008EAC63B1D}"/>
              </a:ext>
            </a:extLst>
          </p:cNvPr>
          <p:cNvSpPr>
            <a:spLocks noGrp="1"/>
          </p:cNvSpPr>
          <p:nvPr>
            <p:ph idx="1"/>
          </p:nvPr>
        </p:nvSpPr>
        <p:spPr>
          <a:xfrm>
            <a:off x="1137034" y="2198362"/>
            <a:ext cx="4958966" cy="3917773"/>
          </a:xfrm>
        </p:spPr>
        <p:txBody>
          <a:bodyPr>
            <a:normAutofit/>
          </a:bodyPr>
          <a:lstStyle/>
          <a:p>
            <a:r>
              <a:rPr lang="nb-NO" sz="2000" dirty="0"/>
              <a:t>Født i 1001- død 10. februar 1050</a:t>
            </a:r>
          </a:p>
          <a:p>
            <a:r>
              <a:rPr lang="nb-NO" sz="2000" dirty="0"/>
              <a:t>Den svenske kongen Olav Skötkonung var hennes far, og kong Anund Jakob hennes bror</a:t>
            </a:r>
          </a:p>
          <a:p>
            <a:r>
              <a:rPr lang="nb-NO" sz="2000" dirty="0"/>
              <a:t>Født og oppvokst i Sigtuna Sverige</a:t>
            </a:r>
          </a:p>
          <a:p>
            <a:r>
              <a:rPr lang="nb-NO" sz="2000" dirty="0"/>
              <a:t>Olav Haraldsson ønsker å gifte seg med Ingegjerd </a:t>
            </a:r>
          </a:p>
          <a:p>
            <a:endParaRPr lang="nb-NO" sz="2000" dirty="0"/>
          </a:p>
          <a:p>
            <a:endParaRPr lang="nb-NO" sz="2000" dirty="0"/>
          </a:p>
        </p:txBody>
      </p:sp>
      <p:pic>
        <p:nvPicPr>
          <p:cNvPr id="4" name="Bilde 3">
            <a:extLst>
              <a:ext uri="{FF2B5EF4-FFF2-40B4-BE49-F238E27FC236}">
                <a16:creationId xmlns:a16="http://schemas.microsoft.com/office/drawing/2014/main" id="{EE70F789-E9C2-51BD-8ACC-7DA0D78E326D}"/>
              </a:ext>
            </a:extLst>
          </p:cNvPr>
          <p:cNvPicPr>
            <a:picLocks noChangeAspect="1"/>
          </p:cNvPicPr>
          <p:nvPr/>
        </p:nvPicPr>
        <p:blipFill>
          <a:blip r:embed="rId2"/>
          <a:stretch>
            <a:fillRect/>
          </a:stretch>
        </p:blipFill>
        <p:spPr>
          <a:xfrm>
            <a:off x="6719367" y="2321053"/>
            <a:ext cx="4788505" cy="3483637"/>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30494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41C4BA4E-13A6-9024-EADF-1A844A95D8B1}"/>
              </a:ext>
            </a:extLst>
          </p:cNvPr>
          <p:cNvSpPr>
            <a:spLocks noGrp="1"/>
          </p:cNvSpPr>
          <p:nvPr>
            <p:ph type="title"/>
          </p:nvPr>
        </p:nvSpPr>
        <p:spPr>
          <a:xfrm>
            <a:off x="1137034" y="609600"/>
            <a:ext cx="6881026" cy="1322887"/>
          </a:xfrm>
        </p:spPr>
        <p:txBody>
          <a:bodyPr>
            <a:normAutofit/>
          </a:bodyPr>
          <a:lstStyle/>
          <a:p>
            <a:r>
              <a:rPr lang="nb-NO" dirty="0"/>
              <a:t>Forlovet med Olav den hellige</a:t>
            </a:r>
          </a:p>
        </p:txBody>
      </p:sp>
      <p:sp>
        <p:nvSpPr>
          <p:cNvPr id="3" name="Plassholder for innhold 2">
            <a:extLst>
              <a:ext uri="{FF2B5EF4-FFF2-40B4-BE49-F238E27FC236}">
                <a16:creationId xmlns:a16="http://schemas.microsoft.com/office/drawing/2014/main" id="{F23B9CB7-ADF1-66C9-E28B-04F19F09BE5D}"/>
              </a:ext>
            </a:extLst>
          </p:cNvPr>
          <p:cNvSpPr>
            <a:spLocks noGrp="1"/>
          </p:cNvSpPr>
          <p:nvPr>
            <p:ph idx="1"/>
          </p:nvPr>
        </p:nvSpPr>
        <p:spPr>
          <a:xfrm>
            <a:off x="1137034" y="2194102"/>
            <a:ext cx="6573951" cy="3908585"/>
          </a:xfrm>
        </p:spPr>
        <p:txBody>
          <a:bodyPr>
            <a:normAutofit/>
          </a:bodyPr>
          <a:lstStyle/>
          <a:p>
            <a:r>
              <a:rPr lang="nb-NO" sz="2000" b="0" i="0" dirty="0">
                <a:effectLst/>
                <a:latin typeface="Arial" panose="020B0604020202020204" pitchFamily="34" charset="0"/>
              </a:rPr>
              <a:t>Olav Skötkonung var sterkt i mot at Ingegjerd skulle gifte seg med Olav Haraldsson </a:t>
            </a:r>
          </a:p>
          <a:p>
            <a:r>
              <a:rPr lang="nb-NO" sz="2000" dirty="0">
                <a:latin typeface="Arial" panose="020B0604020202020204" pitchFamily="34" charset="0"/>
              </a:rPr>
              <a:t>For å sikre fred i mellom svenskene og Olav Haraldsson truet de svenske bøndene med å drepe Olav Skötkonung hvis han ikke godtok Olav sitt frieri</a:t>
            </a:r>
            <a:endParaRPr lang="nb-NO" sz="2000" b="0" i="0" dirty="0">
              <a:effectLst/>
              <a:latin typeface="Arial" panose="020B0604020202020204" pitchFamily="34" charset="0"/>
            </a:endParaRPr>
          </a:p>
          <a:p>
            <a:r>
              <a:rPr lang="nb-NO" sz="2000" b="0" i="0" dirty="0">
                <a:effectLst/>
                <a:latin typeface="Arial" panose="020B0604020202020204" pitchFamily="34" charset="0"/>
              </a:rPr>
              <a:t>Ingegjerd ser ut til å like Olav: «Hvis Olav er en så gjev kar som du sier om ham, så kunne jeg ikke ønske meg en bedre mann, sa Ingegjerd mens hun rødmet.»</a:t>
            </a:r>
          </a:p>
          <a:p>
            <a:r>
              <a:rPr lang="nb-NO" sz="2000" dirty="0">
                <a:latin typeface="Arial" panose="020B0604020202020204" pitchFamily="34" charset="0"/>
              </a:rPr>
              <a:t>Olav Skötkonung utsatte giftemålet hele sommeren, mens Olav Haraldsson ventet på Ingegjerd i Konghelle, men svenske kongen brøt løftet sitt, og giftet bort hans frilledatter Astrid til Olav i stedet for. </a:t>
            </a:r>
            <a:endParaRPr lang="nb-NO" sz="2000" dirty="0"/>
          </a:p>
        </p:txBody>
      </p:sp>
      <p:pic>
        <p:nvPicPr>
          <p:cNvPr id="4" name="Bilde 3">
            <a:extLst>
              <a:ext uri="{FF2B5EF4-FFF2-40B4-BE49-F238E27FC236}">
                <a16:creationId xmlns:a16="http://schemas.microsoft.com/office/drawing/2014/main" id="{C45DF52E-B1A7-6CB2-B257-6C39D3289CD1}"/>
              </a:ext>
            </a:extLst>
          </p:cNvPr>
          <p:cNvPicPr>
            <a:picLocks noChangeAspect="1"/>
          </p:cNvPicPr>
          <p:nvPr/>
        </p:nvPicPr>
        <p:blipFill>
          <a:blip r:embed="rId2"/>
          <a:stretch>
            <a:fillRect/>
          </a:stretch>
        </p:blipFill>
        <p:spPr>
          <a:xfrm>
            <a:off x="8937702" y="846160"/>
            <a:ext cx="2623531" cy="5195111"/>
          </a:xfrm>
          <a:prstGeom prst="rect">
            <a:avLst/>
          </a:prstGeom>
        </p:spPr>
      </p:pic>
    </p:spTree>
    <p:extLst>
      <p:ext uri="{BB962C8B-B14F-4D97-AF65-F5344CB8AC3E}">
        <p14:creationId xmlns:p14="http://schemas.microsoft.com/office/powerpoint/2010/main" val="2610174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E15B453B-0CAE-CA8B-B7F4-A5270C0FC4A5}"/>
              </a:ext>
            </a:extLst>
          </p:cNvPr>
          <p:cNvSpPr>
            <a:spLocks noGrp="1"/>
          </p:cNvSpPr>
          <p:nvPr>
            <p:ph type="title"/>
          </p:nvPr>
        </p:nvSpPr>
        <p:spPr>
          <a:xfrm>
            <a:off x="1137034" y="609597"/>
            <a:ext cx="9392421" cy="1330841"/>
          </a:xfrm>
        </p:spPr>
        <p:txBody>
          <a:bodyPr>
            <a:normAutofit/>
          </a:bodyPr>
          <a:lstStyle/>
          <a:p>
            <a:r>
              <a:rPr lang="nb-NO"/>
              <a:t>Mer enn en allianse </a:t>
            </a:r>
            <a:endParaRPr lang="nb-NO" dirty="0"/>
          </a:p>
        </p:txBody>
      </p:sp>
      <p:sp>
        <p:nvSpPr>
          <p:cNvPr id="3" name="Plassholder for innhold 2">
            <a:extLst>
              <a:ext uri="{FF2B5EF4-FFF2-40B4-BE49-F238E27FC236}">
                <a16:creationId xmlns:a16="http://schemas.microsoft.com/office/drawing/2014/main" id="{68AF99DF-88BE-84DE-B060-A07111600A18}"/>
              </a:ext>
            </a:extLst>
          </p:cNvPr>
          <p:cNvSpPr>
            <a:spLocks noGrp="1"/>
          </p:cNvSpPr>
          <p:nvPr>
            <p:ph idx="1"/>
          </p:nvPr>
        </p:nvSpPr>
        <p:spPr>
          <a:xfrm>
            <a:off x="1137034" y="2198362"/>
            <a:ext cx="4958966" cy="3917773"/>
          </a:xfrm>
        </p:spPr>
        <p:txBody>
          <a:bodyPr>
            <a:normAutofit/>
          </a:bodyPr>
          <a:lstStyle/>
          <a:p>
            <a:r>
              <a:rPr lang="nb-NO" sz="1700" b="0" i="0" dirty="0">
                <a:effectLst/>
                <a:latin typeface="Open Sans" panose="020B0606030504020204" pitchFamily="34" charset="0"/>
              </a:rPr>
              <a:t>Bruddet skal ha vært et tungt nederlag for både Olav Haraldsson og Ingegerd. </a:t>
            </a:r>
          </a:p>
          <a:p>
            <a:r>
              <a:rPr lang="nb-NO" sz="1700" b="0" i="0" dirty="0">
                <a:effectLst/>
                <a:latin typeface="Open Sans" panose="020B0606030504020204" pitchFamily="34" charset="0"/>
              </a:rPr>
              <a:t>Flere kilder antyder at det var mer enn allianser mellom de to. «Den legendariske Olavssagaen» forteller at Ingegerd bebreidet sin far for bruddet med et hjertesukk: «Det kan bare skje fordi jeg er uten lykke». </a:t>
            </a:r>
          </a:p>
          <a:p>
            <a:r>
              <a:rPr lang="nb-NO" sz="1700" b="0" i="0" dirty="0">
                <a:effectLst/>
                <a:latin typeface="Open Sans" panose="020B0606030504020204" pitchFamily="34" charset="0"/>
              </a:rPr>
              <a:t>Om den norske kongen heter det: «Så dårlig likte han dette at han drakk lite og ofte ville være alene». </a:t>
            </a:r>
          </a:p>
          <a:p>
            <a:r>
              <a:rPr lang="nb-NO" sz="1700" b="0" i="0" dirty="0">
                <a:effectLst/>
                <a:latin typeface="Open Sans" panose="020B0606030504020204" pitchFamily="34" charset="0"/>
              </a:rPr>
              <a:t>Da Astrid kom til den nedtrykte nordmannen i søsterens sted, forklarte hun at «Ingegerd bød meg å akte deg mer enn andre mennesker».</a:t>
            </a:r>
            <a:endParaRPr lang="nb-NO" sz="1700" dirty="0"/>
          </a:p>
        </p:txBody>
      </p:sp>
      <p:pic>
        <p:nvPicPr>
          <p:cNvPr id="4" name="Bilde 3">
            <a:extLst>
              <a:ext uri="{FF2B5EF4-FFF2-40B4-BE49-F238E27FC236}">
                <a16:creationId xmlns:a16="http://schemas.microsoft.com/office/drawing/2014/main" id="{806BA695-B2C1-3002-2484-FEC9607B78BE}"/>
              </a:ext>
            </a:extLst>
          </p:cNvPr>
          <p:cNvPicPr>
            <a:picLocks noChangeAspect="1"/>
          </p:cNvPicPr>
          <p:nvPr/>
        </p:nvPicPr>
        <p:blipFill>
          <a:blip r:embed="rId2"/>
          <a:stretch>
            <a:fillRect/>
          </a:stretch>
        </p:blipFill>
        <p:spPr>
          <a:xfrm>
            <a:off x="6942571" y="2184914"/>
            <a:ext cx="4342097" cy="3755915"/>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8720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1CF4F75-3EEF-824E-7BC7-A5603A55BE79}"/>
              </a:ext>
            </a:extLst>
          </p:cNvPr>
          <p:cNvSpPr>
            <a:spLocks noGrp="1"/>
          </p:cNvSpPr>
          <p:nvPr>
            <p:ph type="title"/>
          </p:nvPr>
        </p:nvSpPr>
        <p:spPr>
          <a:xfrm>
            <a:off x="4654296" y="329184"/>
            <a:ext cx="6894576" cy="1783080"/>
          </a:xfrm>
        </p:spPr>
        <p:txBody>
          <a:bodyPr anchor="b">
            <a:normAutofit/>
          </a:bodyPr>
          <a:lstStyle/>
          <a:p>
            <a:r>
              <a:rPr lang="nb-NO" sz="5400"/>
              <a:t>Fyrstinne Ingegjerd av Kyivriket</a:t>
            </a:r>
          </a:p>
        </p:txBody>
      </p:sp>
      <p:pic>
        <p:nvPicPr>
          <p:cNvPr id="5" name="Bilde 4">
            <a:extLst>
              <a:ext uri="{FF2B5EF4-FFF2-40B4-BE49-F238E27FC236}">
                <a16:creationId xmlns:a16="http://schemas.microsoft.com/office/drawing/2014/main" id="{27EA1703-62B4-FAF4-5C69-0BA9FA0EC8F9}"/>
              </a:ext>
            </a:extLst>
          </p:cNvPr>
          <p:cNvPicPr>
            <a:picLocks noChangeAspect="1"/>
          </p:cNvPicPr>
          <p:nvPr/>
        </p:nvPicPr>
        <p:blipFill rotWithShape="1">
          <a:blip r:embed="rId2"/>
          <a:srcRect r="2" b="21395"/>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6"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a:extLst>
              <a:ext uri="{FF2B5EF4-FFF2-40B4-BE49-F238E27FC236}">
                <a16:creationId xmlns:a16="http://schemas.microsoft.com/office/drawing/2014/main" id="{8F58FD07-7877-0521-D191-D81F99F0D9FE}"/>
              </a:ext>
            </a:extLst>
          </p:cNvPr>
          <p:cNvPicPr>
            <a:picLocks noChangeAspect="1"/>
          </p:cNvPicPr>
          <p:nvPr/>
        </p:nvPicPr>
        <p:blipFill rotWithShape="1">
          <a:blip r:embed="rId3"/>
          <a:srcRect t="18319" r="-3" b="2767"/>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Plassholder for innhold 3">
            <a:extLst>
              <a:ext uri="{FF2B5EF4-FFF2-40B4-BE49-F238E27FC236}">
                <a16:creationId xmlns:a16="http://schemas.microsoft.com/office/drawing/2014/main" id="{E5255307-5DE2-12EB-3FB4-FF33A6A9375D}"/>
              </a:ext>
            </a:extLst>
          </p:cNvPr>
          <p:cNvSpPr>
            <a:spLocks noGrp="1"/>
          </p:cNvSpPr>
          <p:nvPr>
            <p:ph idx="1"/>
          </p:nvPr>
        </p:nvSpPr>
        <p:spPr>
          <a:xfrm>
            <a:off x="4654296" y="2706624"/>
            <a:ext cx="6894576" cy="3483864"/>
          </a:xfrm>
        </p:spPr>
        <p:txBody>
          <a:bodyPr>
            <a:normAutofit/>
          </a:bodyPr>
          <a:lstStyle/>
          <a:p>
            <a:r>
              <a:rPr lang="nb-NO" sz="2200" dirty="0"/>
              <a:t>Olav Skötkonung giftet bort Ingegjerd til den mektige fyrst Jaroslav, den vise, av Kyiv. </a:t>
            </a:r>
          </a:p>
          <a:p>
            <a:r>
              <a:rPr lang="nb-NO" sz="2200" dirty="0"/>
              <a:t>Bryllupet skjedde i 1019</a:t>
            </a:r>
          </a:p>
          <a:p>
            <a:r>
              <a:rPr lang="nb-NO" sz="2200" dirty="0"/>
              <a:t>Ingegjerd skiftet navn til det russiske navnet Irina </a:t>
            </a:r>
          </a:p>
          <a:p>
            <a:pPr marL="0" indent="0">
              <a:buNone/>
            </a:pPr>
            <a:r>
              <a:rPr lang="nb-NO" sz="2200" dirty="0"/>
              <a:t>etter bryllupet </a:t>
            </a:r>
          </a:p>
          <a:p>
            <a:r>
              <a:rPr lang="nb-NO" sz="2200" dirty="0"/>
              <a:t>I følge sagaen fikk hun området Ingermanland i </a:t>
            </a:r>
          </a:p>
          <a:p>
            <a:pPr marL="0" indent="0">
              <a:buNone/>
            </a:pPr>
            <a:r>
              <a:rPr lang="nb-NO" sz="2200" dirty="0"/>
              <a:t>brudegave. ( se kart)</a:t>
            </a:r>
          </a:p>
          <a:p>
            <a:pPr marL="0" indent="0">
              <a:buNone/>
            </a:pPr>
            <a:r>
              <a:rPr lang="nb-NO" sz="2200" dirty="0"/>
              <a:t>Bildet er av Ingegjerd og Jaroslav  </a:t>
            </a:r>
          </a:p>
        </p:txBody>
      </p:sp>
    </p:spTree>
    <p:extLst>
      <p:ext uri="{BB962C8B-B14F-4D97-AF65-F5344CB8AC3E}">
        <p14:creationId xmlns:p14="http://schemas.microsoft.com/office/powerpoint/2010/main" val="1303112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2D877A-DDFD-7542-EFA7-E5CEF956697C}"/>
              </a:ext>
            </a:extLst>
          </p:cNvPr>
          <p:cNvSpPr>
            <a:spLocks noGrp="1"/>
          </p:cNvSpPr>
          <p:nvPr>
            <p:ph type="title"/>
          </p:nvPr>
        </p:nvSpPr>
        <p:spPr>
          <a:xfrm>
            <a:off x="4572001" y="601744"/>
            <a:ext cx="6781800" cy="1338696"/>
          </a:xfrm>
        </p:spPr>
        <p:txBody>
          <a:bodyPr>
            <a:normAutofit/>
          </a:bodyPr>
          <a:lstStyle/>
          <a:p>
            <a:r>
              <a:rPr lang="nb-NO"/>
              <a:t>Barn</a:t>
            </a:r>
            <a:endParaRPr lang="nb-NO" dirty="0"/>
          </a:p>
        </p:txBody>
      </p:sp>
      <p:pic>
        <p:nvPicPr>
          <p:cNvPr id="4" name="Bilde 3">
            <a:extLst>
              <a:ext uri="{FF2B5EF4-FFF2-40B4-BE49-F238E27FC236}">
                <a16:creationId xmlns:a16="http://schemas.microsoft.com/office/drawing/2014/main" id="{0E218366-A3C8-D79D-1DAA-6D6ADC8C730D}"/>
              </a:ext>
            </a:extLst>
          </p:cNvPr>
          <p:cNvPicPr>
            <a:picLocks noChangeAspect="1"/>
          </p:cNvPicPr>
          <p:nvPr/>
        </p:nvPicPr>
        <p:blipFill rotWithShape="1">
          <a:blip r:embed="rId2"/>
          <a:srcRect t="8449" r="1" b="616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Plassholder for innhold 2">
            <a:extLst>
              <a:ext uri="{FF2B5EF4-FFF2-40B4-BE49-F238E27FC236}">
                <a16:creationId xmlns:a16="http://schemas.microsoft.com/office/drawing/2014/main" id="{AC1EAED1-B945-3D5C-0A0F-F35460B8F2AB}"/>
              </a:ext>
            </a:extLst>
          </p:cNvPr>
          <p:cNvSpPr>
            <a:spLocks noGrp="1"/>
          </p:cNvSpPr>
          <p:nvPr>
            <p:ph idx="1"/>
          </p:nvPr>
        </p:nvSpPr>
        <p:spPr>
          <a:xfrm>
            <a:off x="4310743" y="1548882"/>
            <a:ext cx="7585788" cy="5131836"/>
          </a:xfrm>
        </p:spPr>
        <p:txBody>
          <a:bodyPr anchor="t">
            <a:normAutofit/>
          </a:bodyPr>
          <a:lstStyle/>
          <a:p>
            <a:pPr marL="0" indent="0">
              <a:buNone/>
            </a:pPr>
            <a:r>
              <a:rPr lang="nb-NO" sz="1600" b="0" i="0" dirty="0">
                <a:effectLst/>
                <a:latin typeface="Arial" panose="020B0604020202020204" pitchFamily="34" charset="0"/>
              </a:rPr>
              <a:t>Ingegjerd og Jaroslav hadde mange barn. Her er noen av dem.</a:t>
            </a:r>
          </a:p>
          <a:p>
            <a:pPr marL="0" indent="0">
              <a:buNone/>
            </a:pPr>
            <a:r>
              <a:rPr lang="nb-NO" sz="1600" b="0" i="0" dirty="0">
                <a:effectLst/>
                <a:latin typeface="Arial" panose="020B0604020202020204" pitchFamily="34" charset="0"/>
              </a:rPr>
              <a:t>Ellisiv ble gift med Olav den helliges bror Harald Hardråde som ble den siste vikingkongen.</a:t>
            </a:r>
          </a:p>
          <a:p>
            <a:pPr marL="0" indent="0">
              <a:buNone/>
            </a:pPr>
            <a:r>
              <a:rPr lang="nb-NO" sz="1600" b="0" i="0" dirty="0">
                <a:effectLst/>
                <a:latin typeface="Arial" panose="020B0604020202020204" pitchFamily="34" charset="0"/>
              </a:rPr>
              <a:t>Det vi ser er at Ingegjerd hadde etterkommere i mange kongedømmer i Europa.</a:t>
            </a:r>
          </a:p>
          <a:p>
            <a:pPr marL="0" indent="0">
              <a:buNone/>
            </a:pPr>
            <a:endParaRPr lang="nb-NO" sz="1600" b="0" i="0" dirty="0">
              <a:effectLst/>
              <a:latin typeface="Arial" panose="020B0604020202020204" pitchFamily="34" charset="0"/>
            </a:endParaRPr>
          </a:p>
          <a:p>
            <a:r>
              <a:rPr lang="nb-NO" sz="1600" b="0" i="0" dirty="0">
                <a:effectLst/>
                <a:latin typeface="Arial" panose="020B0604020202020204" pitchFamily="34" charset="0"/>
              </a:rPr>
              <a:t>Elisaveta eller </a:t>
            </a:r>
            <a:r>
              <a:rPr lang="nb-NO" sz="1600" b="0" i="0" u="none" strike="noStrike" dirty="0">
                <a:effectLst/>
                <a:latin typeface="Arial" panose="020B0604020202020204" pitchFamily="34" charset="0"/>
              </a:rPr>
              <a:t>Ellisiv av Kyiv</a:t>
            </a:r>
            <a:r>
              <a:rPr lang="nb-NO" sz="1600" b="0" i="0" dirty="0">
                <a:effectLst/>
                <a:latin typeface="Arial" panose="020B0604020202020204" pitchFamily="34" charset="0"/>
              </a:rPr>
              <a:t>, dronning av Norge, gift med </a:t>
            </a:r>
            <a:r>
              <a:rPr lang="nb-NO" sz="1600" b="0" i="0" u="none" strike="noStrike" dirty="0">
                <a:effectLst/>
                <a:latin typeface="Arial" panose="020B0604020202020204" pitchFamily="34" charset="0"/>
              </a:rPr>
              <a:t>Harald Hardråde</a:t>
            </a:r>
            <a:endParaRPr lang="nb-NO" sz="1600" b="0" i="0" dirty="0">
              <a:effectLst/>
              <a:latin typeface="Arial" panose="020B0604020202020204" pitchFamily="34" charset="0"/>
            </a:endParaRPr>
          </a:p>
          <a:p>
            <a:pPr>
              <a:buFont typeface="Arial" panose="020B0604020202020204" pitchFamily="34" charset="0"/>
              <a:buChar char="•"/>
            </a:pPr>
            <a:r>
              <a:rPr lang="nb-NO" sz="1600" i="0" dirty="0">
                <a:effectLst/>
                <a:latin typeface="Arial" panose="020B0604020202020204" pitchFamily="34" charset="0"/>
              </a:rPr>
              <a:t>Anastasia av Kyiv, </a:t>
            </a:r>
            <a:r>
              <a:rPr lang="nb-NO" sz="1600" b="0" i="0" dirty="0">
                <a:effectLst/>
                <a:latin typeface="Arial" panose="020B0604020202020204" pitchFamily="34" charset="0"/>
              </a:rPr>
              <a:t>dronning av Ungarn, gift med </a:t>
            </a:r>
            <a:r>
              <a:rPr lang="nb-NO" sz="1600" b="0" i="0" u="none" strike="noStrike" dirty="0">
                <a:effectLst/>
                <a:latin typeface="Arial" panose="020B0604020202020204" pitchFamily="34" charset="0"/>
              </a:rPr>
              <a:t>Andreas I av Ungarn</a:t>
            </a:r>
            <a:endParaRPr lang="nb-NO" sz="1600" b="0" i="0" dirty="0">
              <a:effectLst/>
              <a:latin typeface="Arial" panose="020B0604020202020204" pitchFamily="34" charset="0"/>
            </a:endParaRPr>
          </a:p>
          <a:p>
            <a:pPr>
              <a:buFont typeface="Arial" panose="020B0604020202020204" pitchFamily="34" charset="0"/>
              <a:buChar char="•"/>
            </a:pPr>
            <a:r>
              <a:rPr lang="nb-NO" sz="1600" b="0" i="0" u="none" strike="noStrike" dirty="0">
                <a:effectLst/>
                <a:latin typeface="Arial" panose="020B0604020202020204" pitchFamily="34" charset="0"/>
              </a:rPr>
              <a:t>Anne av Kyiv</a:t>
            </a:r>
            <a:r>
              <a:rPr lang="nb-NO" sz="1600" b="0" i="0" dirty="0">
                <a:effectLst/>
                <a:latin typeface="Arial" panose="020B0604020202020204" pitchFamily="34" charset="0"/>
              </a:rPr>
              <a:t>, dronning av Frankrike, gift med </a:t>
            </a:r>
            <a:r>
              <a:rPr lang="nb-NO" sz="1600" b="0" i="0" u="none" strike="noStrike" dirty="0">
                <a:effectLst/>
                <a:latin typeface="Arial" panose="020B0604020202020204" pitchFamily="34" charset="0"/>
              </a:rPr>
              <a:t>Henrik I av Frankrike</a:t>
            </a:r>
            <a:endParaRPr lang="nb-NO" sz="1600" b="0" i="0" dirty="0">
              <a:effectLst/>
              <a:latin typeface="Arial" panose="020B0604020202020204" pitchFamily="34" charset="0"/>
            </a:endParaRPr>
          </a:p>
          <a:p>
            <a:pPr>
              <a:buFont typeface="Arial" panose="020B0604020202020204" pitchFamily="34" charset="0"/>
              <a:buChar char="•"/>
            </a:pPr>
            <a:r>
              <a:rPr lang="nb-NO" sz="1600" b="0" i="0" u="none" strike="noStrike" dirty="0">
                <a:effectLst/>
                <a:latin typeface="Arial" panose="020B0604020202020204" pitchFamily="34" charset="0"/>
              </a:rPr>
              <a:t>Vladimir av Novgorod</a:t>
            </a:r>
            <a:r>
              <a:rPr lang="nb-NO" sz="1600" b="0" i="0" dirty="0">
                <a:effectLst/>
                <a:latin typeface="Arial" panose="020B0604020202020204" pitchFamily="34" charset="0"/>
              </a:rPr>
              <a:t> </a:t>
            </a:r>
          </a:p>
          <a:p>
            <a:pPr>
              <a:buFont typeface="Arial" panose="020B0604020202020204" pitchFamily="34" charset="0"/>
              <a:buChar char="•"/>
            </a:pPr>
            <a:r>
              <a:rPr lang="nb-NO" sz="1600" b="0" i="0" u="none" strike="noStrike" dirty="0" err="1">
                <a:effectLst/>
                <a:latin typeface="Arial" panose="020B0604020202020204" pitchFamily="34" charset="0"/>
              </a:rPr>
              <a:t>Izjaslav</a:t>
            </a:r>
            <a:r>
              <a:rPr lang="nb-NO" sz="1600" b="0" i="0" u="none" strike="noStrike" dirty="0">
                <a:effectLst/>
                <a:latin typeface="Arial" panose="020B0604020202020204" pitchFamily="34" charset="0"/>
              </a:rPr>
              <a:t> I av Kyiv</a:t>
            </a:r>
            <a:r>
              <a:rPr lang="nb-NO" sz="1600" b="0" i="0" dirty="0">
                <a:effectLst/>
                <a:latin typeface="Arial" panose="020B0604020202020204" pitchFamily="34" charset="0"/>
              </a:rPr>
              <a:t> </a:t>
            </a:r>
          </a:p>
          <a:p>
            <a:pPr>
              <a:buFont typeface="Arial" panose="020B0604020202020204" pitchFamily="34" charset="0"/>
              <a:buChar char="•"/>
            </a:pPr>
            <a:r>
              <a:rPr lang="nb-NO" sz="1600" b="0" i="0" u="none" strike="noStrike" dirty="0">
                <a:effectLst/>
                <a:latin typeface="Arial" panose="020B0604020202020204" pitchFamily="34" charset="0"/>
              </a:rPr>
              <a:t>Svjatoslav II av Kyiv</a:t>
            </a:r>
            <a:endParaRPr lang="nb-NO" sz="1600" b="0" i="0" dirty="0">
              <a:effectLst/>
              <a:latin typeface="Arial" panose="020B0604020202020204" pitchFamily="34" charset="0"/>
            </a:endParaRPr>
          </a:p>
          <a:p>
            <a:pPr>
              <a:buFont typeface="Arial" panose="020B0604020202020204" pitchFamily="34" charset="0"/>
              <a:buChar char="•"/>
            </a:pPr>
            <a:r>
              <a:rPr lang="nb-NO" sz="1600" b="0" i="0" u="none" strike="noStrike" dirty="0">
                <a:effectLst/>
                <a:latin typeface="Arial" panose="020B0604020202020204" pitchFamily="34" charset="0"/>
              </a:rPr>
              <a:t>Vsevolod I av Kyiv</a:t>
            </a:r>
            <a:endParaRPr lang="nb-NO" sz="1600" b="0" i="0" dirty="0">
              <a:effectLst/>
              <a:latin typeface="Arial" panose="020B0604020202020204" pitchFamily="34" charset="0"/>
            </a:endParaRPr>
          </a:p>
          <a:p>
            <a:pPr>
              <a:buFont typeface="Arial" panose="020B0604020202020204" pitchFamily="34" charset="0"/>
              <a:buChar char="•"/>
            </a:pPr>
            <a:r>
              <a:rPr lang="nb-NO" sz="1600" b="0" i="0" dirty="0">
                <a:effectLst/>
                <a:latin typeface="Arial" panose="020B0604020202020204" pitchFamily="34" charset="0"/>
              </a:rPr>
              <a:t>Igor av Volynia</a:t>
            </a:r>
          </a:p>
          <a:p>
            <a:pPr>
              <a:buFont typeface="Arial" panose="020B0604020202020204" pitchFamily="34" charset="0"/>
              <a:buChar char="•"/>
            </a:pPr>
            <a:r>
              <a:rPr lang="nb-NO" sz="1600" b="0" i="0" dirty="0" err="1">
                <a:effectLst/>
                <a:latin typeface="Arial" panose="020B0604020202020204" pitchFamily="34" charset="0"/>
              </a:rPr>
              <a:t>Vyacheslav</a:t>
            </a:r>
            <a:r>
              <a:rPr lang="nb-NO" sz="1600" b="0" i="0" dirty="0">
                <a:effectLst/>
                <a:latin typeface="Arial" panose="020B0604020202020204" pitchFamily="34" charset="0"/>
              </a:rPr>
              <a:t> av Smolensk.</a:t>
            </a:r>
          </a:p>
          <a:p>
            <a:endParaRPr lang="nb-NO" sz="1100" dirty="0"/>
          </a:p>
        </p:txBody>
      </p:sp>
    </p:spTree>
    <p:extLst>
      <p:ext uri="{BB962C8B-B14F-4D97-AF65-F5344CB8AC3E}">
        <p14:creationId xmlns:p14="http://schemas.microsoft.com/office/powerpoint/2010/main" val="152190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E8BB2C-CE09-DDF0-B939-842858189F06}"/>
              </a:ext>
            </a:extLst>
          </p:cNvPr>
          <p:cNvSpPr>
            <a:spLocks noGrp="1"/>
          </p:cNvSpPr>
          <p:nvPr>
            <p:ph type="title"/>
          </p:nvPr>
        </p:nvSpPr>
        <p:spPr>
          <a:xfrm>
            <a:off x="762000" y="1138036"/>
            <a:ext cx="4085665" cy="1402470"/>
          </a:xfrm>
        </p:spPr>
        <p:txBody>
          <a:bodyPr anchor="t">
            <a:normAutofit/>
          </a:bodyPr>
          <a:lstStyle/>
          <a:p>
            <a:r>
              <a:rPr lang="nb-NO" sz="3200"/>
              <a:t>Olav i eksil hos Jaroslav og Ingegjerd</a:t>
            </a:r>
          </a:p>
        </p:txBody>
      </p:sp>
      <p:cxnSp>
        <p:nvCxnSpPr>
          <p:cNvPr id="13"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4C4FA1D0-57E0-8D38-2228-96668C0DCE29}"/>
              </a:ext>
            </a:extLst>
          </p:cNvPr>
          <p:cNvSpPr>
            <a:spLocks noGrp="1"/>
          </p:cNvSpPr>
          <p:nvPr>
            <p:ph idx="1"/>
          </p:nvPr>
        </p:nvSpPr>
        <p:spPr>
          <a:xfrm>
            <a:off x="762000" y="2551176"/>
            <a:ext cx="4085665" cy="3591207"/>
          </a:xfrm>
        </p:spPr>
        <p:txBody>
          <a:bodyPr>
            <a:normAutofit fontScale="92500" lnSpcReduction="10000"/>
          </a:bodyPr>
          <a:lstStyle/>
          <a:p>
            <a:r>
              <a:rPr lang="nb-NO" sz="2000" dirty="0"/>
              <a:t>Olav ble jaget fra Norge i 1028.</a:t>
            </a:r>
          </a:p>
          <a:p>
            <a:r>
              <a:rPr lang="nb-NO" sz="2000" dirty="0"/>
              <a:t>Da reiste han til Jaroslav og Ingegjerd i Kyivriket</a:t>
            </a:r>
          </a:p>
          <a:p>
            <a:r>
              <a:rPr lang="nb-NO" sz="2000" dirty="0"/>
              <a:t>Han var der i to år mens han ventet på en anledning til å dra hjem igjen. Han fikk tilbudet av Jaroslav om å bli i Kyiv, og kunne styre Bulgaria for han, men Olav avslo.</a:t>
            </a:r>
          </a:p>
          <a:p>
            <a:r>
              <a:rPr lang="nb-NO" sz="2000" dirty="0"/>
              <a:t>Den anledningen kom i 1030 da han forlot Kyivriket for å dra hjem til Norge. Han kom bare til Stiklestad før han ble drept 29. juli i 1030. </a:t>
            </a:r>
          </a:p>
        </p:txBody>
      </p:sp>
      <p:pic>
        <p:nvPicPr>
          <p:cNvPr id="4" name="Bilde 3">
            <a:extLst>
              <a:ext uri="{FF2B5EF4-FFF2-40B4-BE49-F238E27FC236}">
                <a16:creationId xmlns:a16="http://schemas.microsoft.com/office/drawing/2014/main" id="{679503DD-CADB-A6BA-2F05-1A3CB66DD2D0}"/>
              </a:ext>
            </a:extLst>
          </p:cNvPr>
          <p:cNvPicPr>
            <a:picLocks noChangeAspect="1"/>
          </p:cNvPicPr>
          <p:nvPr/>
        </p:nvPicPr>
        <p:blipFill rotWithShape="1">
          <a:blip r:embed="rId2"/>
          <a:srcRect l="13224" r="23110" b="-1"/>
          <a:stretch/>
        </p:blipFill>
        <p:spPr>
          <a:xfrm>
            <a:off x="5650992" y="9"/>
            <a:ext cx="6541009" cy="6857991"/>
          </a:xfrm>
          <a:prstGeom prst="rect">
            <a:avLst/>
          </a:prstGeom>
        </p:spPr>
      </p:pic>
    </p:spTree>
    <p:extLst>
      <p:ext uri="{BB962C8B-B14F-4D97-AF65-F5344CB8AC3E}">
        <p14:creationId xmlns:p14="http://schemas.microsoft.com/office/powerpoint/2010/main" val="479650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D7F98C-EBF0-FBD3-1644-7A29210F9B08}"/>
              </a:ext>
            </a:extLst>
          </p:cNvPr>
          <p:cNvSpPr>
            <a:spLocks noGrp="1"/>
          </p:cNvSpPr>
          <p:nvPr>
            <p:ph type="title"/>
          </p:nvPr>
        </p:nvSpPr>
        <p:spPr>
          <a:xfrm>
            <a:off x="762001" y="1138265"/>
            <a:ext cx="4603376" cy="2909296"/>
          </a:xfrm>
        </p:spPr>
        <p:txBody>
          <a:bodyPr anchor="t">
            <a:normAutofit fontScale="90000"/>
          </a:bodyPr>
          <a:lstStyle/>
          <a:p>
            <a:r>
              <a:rPr lang="nb-NO" sz="3200" dirty="0"/>
              <a:t>Kjærlighets kvad </a:t>
            </a:r>
            <a:br>
              <a:rPr lang="nb-NO" sz="3200" dirty="0"/>
            </a:br>
            <a:br>
              <a:rPr lang="nb-NO" sz="3200" dirty="0"/>
            </a:br>
            <a:r>
              <a:rPr lang="nb-NO" sz="2000" dirty="0">
                <a:effectLst/>
                <a:latin typeface="Arial" panose="020B0604020202020204" pitchFamily="34" charset="0"/>
              </a:rPr>
              <a:t>Om Olav kom over sin kjærlighet til Ingegjerd er uvisst, men her er et kjærlighetskvad han diktet til henne under hans eksil i Kyiv. </a:t>
            </a:r>
            <a:br>
              <a:rPr lang="nb-NO" sz="2000" dirty="0">
                <a:effectLst/>
                <a:latin typeface="Arial" panose="020B0604020202020204" pitchFamily="34" charset="0"/>
              </a:rPr>
            </a:br>
            <a:r>
              <a:rPr lang="nb-NO" sz="2000" dirty="0">
                <a:effectLst/>
                <a:latin typeface="Arial" panose="020B0604020202020204" pitchFamily="34" charset="0"/>
              </a:rPr>
              <a:t>Det var strengt forbudt å dikte kjærlighetsviser til andre enn sin hustru, og </a:t>
            </a:r>
            <a:r>
              <a:rPr lang="nb-NO" sz="2000" dirty="0">
                <a:latin typeface="Arial" panose="020B0604020202020204" pitchFamily="34" charset="0"/>
              </a:rPr>
              <a:t>han</a:t>
            </a:r>
            <a:r>
              <a:rPr lang="nb-NO" sz="2000" dirty="0">
                <a:effectLst/>
                <a:latin typeface="Arial" panose="020B0604020202020204" pitchFamily="34" charset="0"/>
              </a:rPr>
              <a:t> kunne bli drept for dette. </a:t>
            </a:r>
            <a:br>
              <a:rPr lang="nb-NO" sz="3200" b="1" i="1" dirty="0">
                <a:effectLst/>
                <a:latin typeface="Arial" panose="020B0604020202020204" pitchFamily="34" charset="0"/>
              </a:rPr>
            </a:br>
            <a:endParaRPr lang="nb-NO" sz="3200" dirty="0"/>
          </a:p>
        </p:txBody>
      </p:sp>
      <p:cxnSp>
        <p:nvCxnSpPr>
          <p:cNvPr id="8" name="Straight Connector 7">
            <a:extLst>
              <a:ext uri="{FF2B5EF4-FFF2-40B4-BE49-F238E27FC236}">
                <a16:creationId xmlns:a16="http://schemas.microsoft.com/office/drawing/2014/main" id="{00CD8E7C-C23B-A3B9-B18A-838AED877A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9AACEF0-E7D3-672B-DD03-0B851B1807E3}"/>
              </a:ext>
            </a:extLst>
          </p:cNvPr>
          <p:cNvSpPr>
            <a:spLocks noGrp="1"/>
          </p:cNvSpPr>
          <p:nvPr>
            <p:ph idx="1"/>
          </p:nvPr>
        </p:nvSpPr>
        <p:spPr>
          <a:xfrm>
            <a:off x="6003984" y="1102664"/>
            <a:ext cx="5257800" cy="5064896"/>
          </a:xfrm>
        </p:spPr>
        <p:txBody>
          <a:bodyPr>
            <a:normAutofit/>
          </a:bodyPr>
          <a:lstStyle/>
          <a:p>
            <a:endParaRPr lang="nb-NO" sz="1400" i="1" dirty="0">
              <a:latin typeface="Arial" panose="020B0604020202020204" pitchFamily="34" charset="0"/>
            </a:endParaRPr>
          </a:p>
          <a:p>
            <a:r>
              <a:rPr lang="nb-NO" sz="1400" b="0" i="1" dirty="0" err="1">
                <a:effectLst/>
                <a:latin typeface="Arial" panose="020B0604020202020204" pitchFamily="34" charset="0"/>
              </a:rPr>
              <a:t>Høit</a:t>
            </a:r>
            <a:r>
              <a:rPr lang="nb-NO" sz="1400" b="0" i="1" dirty="0">
                <a:effectLst/>
                <a:latin typeface="Arial" panose="020B0604020202020204" pitchFamily="34" charset="0"/>
              </a:rPr>
              <a:t> fra haugen </a:t>
            </a:r>
            <a:r>
              <a:rPr lang="nb-NO" sz="1400" b="0" i="1" dirty="0" err="1">
                <a:effectLst/>
                <a:latin typeface="Arial" panose="020B0604020202020204" pitchFamily="34" charset="0"/>
              </a:rPr>
              <a:t>saa</a:t>
            </a:r>
            <a:r>
              <a:rPr lang="nb-NO" sz="1400" b="0" i="1" dirty="0">
                <a:effectLst/>
                <a:latin typeface="Arial" panose="020B0604020202020204" pitchFamily="34" charset="0"/>
              </a:rPr>
              <a:t> jeg</a:t>
            </a:r>
            <a:br>
              <a:rPr lang="nb-NO" sz="1400" b="0" i="1" dirty="0">
                <a:effectLst/>
                <a:latin typeface="Arial" panose="020B0604020202020204" pitchFamily="34" charset="0"/>
              </a:rPr>
            </a:br>
            <a:r>
              <a:rPr lang="nb-NO" sz="1400" b="0" i="1" dirty="0">
                <a:effectLst/>
                <a:latin typeface="Arial" panose="020B0604020202020204" pitchFamily="34" charset="0"/>
              </a:rPr>
              <a:t>fager ganger føre</a:t>
            </a:r>
            <a:br>
              <a:rPr lang="nb-NO" sz="1400" b="0" i="1" dirty="0">
                <a:effectLst/>
                <a:latin typeface="Arial" panose="020B0604020202020204" pitchFamily="34" charset="0"/>
              </a:rPr>
            </a:br>
            <a:r>
              <a:rPr lang="nb-NO" sz="1400" b="0" i="1" dirty="0">
                <a:effectLst/>
                <a:latin typeface="Arial" panose="020B0604020202020204" pitchFamily="34" charset="0"/>
              </a:rPr>
              <a:t>kostelig byrde: </a:t>
            </a:r>
            <a:r>
              <a:rPr lang="nb-NO" sz="1400" b="0" i="1" dirty="0" err="1">
                <a:effectLst/>
                <a:latin typeface="Arial" panose="020B0604020202020204" pitchFamily="34" charset="0"/>
              </a:rPr>
              <a:t>kvinden</a:t>
            </a:r>
            <a:br>
              <a:rPr lang="nb-NO" sz="1400" b="0" i="1" dirty="0">
                <a:effectLst/>
                <a:latin typeface="Arial" panose="020B0604020202020204" pitchFamily="34" charset="0"/>
              </a:rPr>
            </a:br>
            <a:r>
              <a:rPr lang="nb-NO" sz="1400" b="0" i="1" dirty="0">
                <a:effectLst/>
                <a:latin typeface="Arial" panose="020B0604020202020204" pitchFamily="34" charset="0"/>
              </a:rPr>
              <a:t>med klare </a:t>
            </a:r>
            <a:r>
              <a:rPr lang="nb-NO" sz="1400" b="0" i="1" dirty="0" err="1">
                <a:effectLst/>
                <a:latin typeface="Arial" panose="020B0604020202020204" pitchFamily="34" charset="0"/>
              </a:rPr>
              <a:t>øine</a:t>
            </a:r>
            <a:endParaRPr lang="nb-NO" sz="1400" b="0" i="0" dirty="0">
              <a:effectLst/>
              <a:latin typeface="Arial" panose="020B0604020202020204" pitchFamily="34" charset="0"/>
            </a:endParaRPr>
          </a:p>
          <a:p>
            <a:r>
              <a:rPr lang="nb-NO" sz="1400" b="0" i="1" dirty="0">
                <a:effectLst/>
                <a:latin typeface="Arial" panose="020B0604020202020204" pitchFamily="34" charset="0"/>
              </a:rPr>
              <a:t>– Al min ro har de røvet,</a:t>
            </a:r>
            <a:br>
              <a:rPr lang="nb-NO" sz="1400" b="0" i="1" dirty="0">
                <a:effectLst/>
                <a:latin typeface="Arial" panose="020B0604020202020204" pitchFamily="34" charset="0"/>
              </a:rPr>
            </a:br>
            <a:r>
              <a:rPr lang="nb-NO" sz="1400" b="0" i="1" dirty="0">
                <a:effectLst/>
                <a:latin typeface="Arial" panose="020B0604020202020204" pitchFamily="34" charset="0"/>
              </a:rPr>
              <a:t>hver har sin synd at bære –</a:t>
            </a:r>
            <a:br>
              <a:rPr lang="nb-NO" sz="1400" b="0" i="1" dirty="0">
                <a:effectLst/>
                <a:latin typeface="Arial" panose="020B0604020202020204" pitchFamily="34" charset="0"/>
              </a:rPr>
            </a:br>
            <a:r>
              <a:rPr lang="nb-NO" sz="1400" b="0" i="1" dirty="0" err="1">
                <a:effectLst/>
                <a:latin typeface="Arial" panose="020B0604020202020204" pitchFamily="34" charset="0"/>
              </a:rPr>
              <a:t>Venlig</a:t>
            </a:r>
            <a:r>
              <a:rPr lang="nb-NO" sz="1400" b="0" i="1" dirty="0">
                <a:effectLst/>
                <a:latin typeface="Arial" panose="020B0604020202020204" pitchFamily="34" charset="0"/>
              </a:rPr>
              <a:t> satt hun </a:t>
            </a:r>
            <a:r>
              <a:rPr lang="nb-NO" sz="1400" b="0" i="1" dirty="0" err="1">
                <a:effectLst/>
                <a:latin typeface="Arial" panose="020B0604020202020204" pitchFamily="34" charset="0"/>
              </a:rPr>
              <a:t>paa</a:t>
            </a:r>
            <a:r>
              <a:rPr lang="nb-NO" sz="1400" b="0" i="1" dirty="0">
                <a:effectLst/>
                <a:latin typeface="Arial" panose="020B0604020202020204" pitchFamily="34" charset="0"/>
              </a:rPr>
              <a:t> hesten,</a:t>
            </a:r>
            <a:br>
              <a:rPr lang="nb-NO" sz="1400" b="0" i="1" dirty="0">
                <a:effectLst/>
                <a:latin typeface="Arial" panose="020B0604020202020204" pitchFamily="34" charset="0"/>
              </a:rPr>
            </a:br>
            <a:r>
              <a:rPr lang="nb-NO" sz="1400" b="0" i="1" dirty="0">
                <a:effectLst/>
                <a:latin typeface="Arial" panose="020B0604020202020204" pitchFamily="34" charset="0"/>
              </a:rPr>
              <a:t>tvang den i trav over tunet.</a:t>
            </a:r>
            <a:endParaRPr lang="nb-NO" sz="1400" b="0" i="0" dirty="0">
              <a:effectLst/>
              <a:latin typeface="Arial" panose="020B0604020202020204" pitchFamily="34" charset="0"/>
            </a:endParaRPr>
          </a:p>
          <a:p>
            <a:r>
              <a:rPr lang="nb-NO" sz="1400" b="0" i="1" dirty="0">
                <a:effectLst/>
                <a:latin typeface="Arial" panose="020B0604020202020204" pitchFamily="34" charset="0"/>
              </a:rPr>
              <a:t>Før var hun – </a:t>
            </a:r>
            <a:r>
              <a:rPr lang="nb-NO" sz="1400" b="0" i="1" dirty="0" err="1">
                <a:effectLst/>
                <a:latin typeface="Arial" panose="020B0604020202020204" pitchFamily="34" charset="0"/>
              </a:rPr>
              <a:t>mænd</a:t>
            </a:r>
            <a:r>
              <a:rPr lang="nb-NO" sz="1400" b="0" i="1" dirty="0">
                <a:effectLst/>
                <a:latin typeface="Arial" panose="020B0604020202020204" pitchFamily="34" charset="0"/>
              </a:rPr>
              <a:t> det </a:t>
            </a:r>
            <a:r>
              <a:rPr lang="nb-NO" sz="1400" b="0" i="1" dirty="0" err="1">
                <a:effectLst/>
                <a:latin typeface="Arial" panose="020B0604020202020204" pitchFamily="34" charset="0"/>
              </a:rPr>
              <a:t>mindes</a:t>
            </a:r>
            <a:r>
              <a:rPr lang="nb-NO" sz="1400" b="0" i="1" dirty="0">
                <a:effectLst/>
                <a:latin typeface="Arial" panose="020B0604020202020204" pitchFamily="34" charset="0"/>
              </a:rPr>
              <a:t> –</a:t>
            </a:r>
            <a:br>
              <a:rPr lang="nb-NO" sz="1400" b="0" i="1" dirty="0">
                <a:effectLst/>
                <a:latin typeface="Arial" panose="020B0604020202020204" pitchFamily="34" charset="0"/>
              </a:rPr>
            </a:br>
            <a:r>
              <a:rPr lang="nb-NO" sz="1400" b="0" i="1" dirty="0">
                <a:effectLst/>
                <a:latin typeface="Arial" panose="020B0604020202020204" pitchFamily="34" charset="0"/>
              </a:rPr>
              <a:t>lik det frodige, fagre</a:t>
            </a:r>
            <a:br>
              <a:rPr lang="nb-NO" sz="1400" b="0" i="1" dirty="0">
                <a:effectLst/>
                <a:latin typeface="Arial" panose="020B0604020202020204" pitchFamily="34" charset="0"/>
              </a:rPr>
            </a:br>
            <a:r>
              <a:rPr lang="nb-NO" sz="1400" b="0" i="1" dirty="0">
                <a:effectLst/>
                <a:latin typeface="Arial" panose="020B0604020202020204" pitchFamily="34" charset="0"/>
              </a:rPr>
              <a:t>træ som trives og trofast</a:t>
            </a:r>
            <a:br>
              <a:rPr lang="nb-NO" sz="1400" b="0" i="1" dirty="0">
                <a:effectLst/>
                <a:latin typeface="Arial" panose="020B0604020202020204" pitchFamily="34" charset="0"/>
              </a:rPr>
            </a:br>
            <a:r>
              <a:rPr lang="nb-NO" sz="1400" b="0" i="1" dirty="0">
                <a:effectLst/>
                <a:latin typeface="Arial" panose="020B0604020202020204" pitchFamily="34" charset="0"/>
              </a:rPr>
              <a:t>blomstrer </a:t>
            </a:r>
            <a:r>
              <a:rPr lang="nb-NO" sz="1400" b="0" i="1" dirty="0" err="1">
                <a:effectLst/>
                <a:latin typeface="Arial" panose="020B0604020202020204" pitchFamily="34" charset="0"/>
              </a:rPr>
              <a:t>aar</a:t>
            </a:r>
            <a:r>
              <a:rPr lang="nb-NO" sz="1400" b="0" i="1" dirty="0">
                <a:effectLst/>
                <a:latin typeface="Arial" panose="020B0604020202020204" pitchFamily="34" charset="0"/>
              </a:rPr>
              <a:t> efter andet.</a:t>
            </a:r>
            <a:endParaRPr lang="nb-NO" sz="1400" b="0" i="0" dirty="0">
              <a:effectLst/>
              <a:latin typeface="Arial" panose="020B0604020202020204" pitchFamily="34" charset="0"/>
            </a:endParaRPr>
          </a:p>
          <a:p>
            <a:r>
              <a:rPr lang="nb-NO" sz="1400" b="0" i="1" dirty="0" err="1">
                <a:effectLst/>
                <a:latin typeface="Arial" panose="020B0604020202020204" pitchFamily="34" charset="0"/>
              </a:rPr>
              <a:t>Braatt</a:t>
            </a:r>
            <a:r>
              <a:rPr lang="nb-NO" sz="1400" b="0" i="1" dirty="0">
                <a:effectLst/>
                <a:latin typeface="Arial" panose="020B0604020202020204" pitchFamily="34" charset="0"/>
              </a:rPr>
              <a:t> er det bleknet i Gardar,</a:t>
            </a:r>
            <a:br>
              <a:rPr lang="nb-NO" sz="1400" b="0" i="1" dirty="0">
                <a:effectLst/>
                <a:latin typeface="Arial" panose="020B0604020202020204" pitchFamily="34" charset="0"/>
              </a:rPr>
            </a:br>
            <a:r>
              <a:rPr lang="nb-NO" sz="1400" b="0" i="1" dirty="0" err="1">
                <a:effectLst/>
                <a:latin typeface="Arial" panose="020B0604020202020204" pitchFamily="34" charset="0"/>
              </a:rPr>
              <a:t>træets</a:t>
            </a:r>
            <a:r>
              <a:rPr lang="nb-NO" sz="1400" b="0" i="1" dirty="0">
                <a:effectLst/>
                <a:latin typeface="Arial" panose="020B0604020202020204" pitchFamily="34" charset="0"/>
              </a:rPr>
              <a:t> lysende løv,  –</a:t>
            </a:r>
            <a:br>
              <a:rPr lang="nb-NO" sz="1400" b="0" i="1" dirty="0">
                <a:effectLst/>
                <a:latin typeface="Arial" panose="020B0604020202020204" pitchFamily="34" charset="0"/>
              </a:rPr>
            </a:br>
            <a:r>
              <a:rPr lang="nb-NO" sz="1400" b="0" i="1" dirty="0" err="1">
                <a:effectLst/>
                <a:latin typeface="Arial" panose="020B0604020202020204" pitchFamily="34" charset="0"/>
              </a:rPr>
              <a:t>endda</a:t>
            </a:r>
            <a:r>
              <a:rPr lang="nb-NO" sz="1400" b="0" i="1" dirty="0">
                <a:effectLst/>
                <a:latin typeface="Arial" panose="020B0604020202020204" pitchFamily="34" charset="0"/>
              </a:rPr>
              <a:t> den </a:t>
            </a:r>
            <a:r>
              <a:rPr lang="nb-NO" sz="1400" b="0" i="1" dirty="0" err="1">
                <a:effectLst/>
                <a:latin typeface="Arial" panose="020B0604020202020204" pitchFamily="34" charset="0"/>
              </a:rPr>
              <a:t>altid</a:t>
            </a:r>
            <a:r>
              <a:rPr lang="nb-NO" sz="1400" b="0" i="1" dirty="0">
                <a:effectLst/>
                <a:latin typeface="Arial" panose="020B0604020202020204" pitchFamily="34" charset="0"/>
              </a:rPr>
              <a:t> er vakker,</a:t>
            </a:r>
            <a:br>
              <a:rPr lang="nb-NO" sz="1400" b="0" i="1" dirty="0">
                <a:effectLst/>
                <a:latin typeface="Arial" panose="020B0604020202020204" pitchFamily="34" charset="0"/>
              </a:rPr>
            </a:br>
            <a:r>
              <a:rPr lang="nb-NO" sz="1400" b="0" i="1" dirty="0" err="1">
                <a:effectLst/>
                <a:latin typeface="Arial" panose="020B0604020202020204" pitchFamily="34" charset="0"/>
              </a:rPr>
              <a:t>panden</a:t>
            </a:r>
            <a:r>
              <a:rPr lang="nb-NO" sz="1400" b="0" i="1" dirty="0">
                <a:effectLst/>
                <a:latin typeface="Arial" panose="020B0604020202020204" pitchFamily="34" charset="0"/>
              </a:rPr>
              <a:t>, den </a:t>
            </a:r>
            <a:r>
              <a:rPr lang="nb-NO" sz="1400" b="0" i="1" dirty="0" err="1">
                <a:effectLst/>
                <a:latin typeface="Arial" panose="020B0604020202020204" pitchFamily="34" charset="0"/>
              </a:rPr>
              <a:t>guldbaand</a:t>
            </a:r>
            <a:r>
              <a:rPr lang="nb-NO" sz="1400" b="0" i="1" dirty="0">
                <a:effectLst/>
                <a:latin typeface="Arial" panose="020B0604020202020204" pitchFamily="34" charset="0"/>
              </a:rPr>
              <a:t>-prydede.</a:t>
            </a:r>
            <a:endParaRPr lang="nb-NO" sz="1400" b="0" i="0" dirty="0">
              <a:effectLst/>
              <a:latin typeface="Arial" panose="020B0604020202020204" pitchFamily="34" charset="0"/>
            </a:endParaRPr>
          </a:p>
          <a:p>
            <a:endParaRPr lang="nb-NO" sz="1400" dirty="0"/>
          </a:p>
        </p:txBody>
      </p:sp>
      <p:pic>
        <p:nvPicPr>
          <p:cNvPr id="10" name="Bilde 9">
            <a:extLst>
              <a:ext uri="{FF2B5EF4-FFF2-40B4-BE49-F238E27FC236}">
                <a16:creationId xmlns:a16="http://schemas.microsoft.com/office/drawing/2014/main" id="{C84E6647-2480-D73D-1423-808F07B793C0}"/>
              </a:ext>
            </a:extLst>
          </p:cNvPr>
          <p:cNvPicPr>
            <a:picLocks noChangeAspect="1"/>
          </p:cNvPicPr>
          <p:nvPr/>
        </p:nvPicPr>
        <p:blipFill>
          <a:blip r:embed="rId2"/>
          <a:stretch>
            <a:fillRect/>
          </a:stretch>
        </p:blipFill>
        <p:spPr>
          <a:xfrm>
            <a:off x="9481601" y="1634217"/>
            <a:ext cx="1780183" cy="2555228"/>
          </a:xfrm>
          <a:prstGeom prst="rect">
            <a:avLst/>
          </a:prstGeom>
        </p:spPr>
      </p:pic>
    </p:spTree>
    <p:extLst>
      <p:ext uri="{BB962C8B-B14F-4D97-AF65-F5344CB8AC3E}">
        <p14:creationId xmlns:p14="http://schemas.microsoft.com/office/powerpoint/2010/main" val="2487024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2A86C-3EA5-17B4-3872-E96EF187B641}"/>
              </a:ext>
            </a:extLst>
          </p:cNvPr>
          <p:cNvSpPr>
            <a:spLocks noGrp="1"/>
          </p:cNvSpPr>
          <p:nvPr>
            <p:ph type="title"/>
          </p:nvPr>
        </p:nvSpPr>
        <p:spPr>
          <a:xfrm>
            <a:off x="6417733" y="490537"/>
            <a:ext cx="5291663" cy="1628775"/>
          </a:xfrm>
        </p:spPr>
        <p:txBody>
          <a:bodyPr anchor="b">
            <a:normAutofit/>
          </a:bodyPr>
          <a:lstStyle/>
          <a:p>
            <a:r>
              <a:rPr lang="nb-NO" sz="4000"/>
              <a:t>Olavskorset</a:t>
            </a:r>
          </a:p>
        </p:txBody>
      </p:sp>
      <p:pic>
        <p:nvPicPr>
          <p:cNvPr id="4" name="Plassholder for innhold 3">
            <a:extLst>
              <a:ext uri="{FF2B5EF4-FFF2-40B4-BE49-F238E27FC236}">
                <a16:creationId xmlns:a16="http://schemas.microsoft.com/office/drawing/2014/main" id="{EE159492-5B40-DCAD-96F4-94A159E47DD7}"/>
              </a:ext>
            </a:extLst>
          </p:cNvPr>
          <p:cNvPicPr>
            <a:picLocks noChangeAspect="1"/>
          </p:cNvPicPr>
          <p:nvPr/>
        </p:nvPicPr>
        <p:blipFill rotWithShape="1">
          <a:blip r:embed="rId2"/>
          <a:srcRect r="-1" b="2146"/>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5" name="Content Placeholder 7">
            <a:extLst>
              <a:ext uri="{FF2B5EF4-FFF2-40B4-BE49-F238E27FC236}">
                <a16:creationId xmlns:a16="http://schemas.microsoft.com/office/drawing/2014/main" id="{572DBB65-FC20-A437-67DE-119D407997B4}"/>
              </a:ext>
            </a:extLst>
          </p:cNvPr>
          <p:cNvSpPr>
            <a:spLocks noGrp="1"/>
          </p:cNvSpPr>
          <p:nvPr>
            <p:ph idx="1"/>
          </p:nvPr>
        </p:nvSpPr>
        <p:spPr>
          <a:xfrm>
            <a:off x="6417734" y="2614612"/>
            <a:ext cx="5291663" cy="3752849"/>
          </a:xfrm>
        </p:spPr>
        <p:txBody>
          <a:bodyPr>
            <a:normAutofit/>
          </a:bodyPr>
          <a:lstStyle/>
          <a:p>
            <a:r>
              <a:rPr lang="nb-NO" sz="3200" dirty="0"/>
              <a:t>Her ses Olavskorset allerede på 1400 på en altertavle.</a:t>
            </a:r>
          </a:p>
          <a:p>
            <a:pPr marL="0" indent="0">
              <a:buNone/>
            </a:pPr>
            <a:r>
              <a:rPr lang="nb-NO" sz="3200" dirty="0"/>
              <a:t> 
I følge legenden var det Dronning Ingegjerd som broderte Kong Olavs merke før han reiste fra Kyiv til Stiklestad</a:t>
            </a:r>
          </a:p>
          <a:p>
            <a:endParaRPr lang="en-US" sz="1800" dirty="0"/>
          </a:p>
        </p:txBody>
      </p:sp>
    </p:spTree>
    <p:extLst>
      <p:ext uri="{BB962C8B-B14F-4D97-AF65-F5344CB8AC3E}">
        <p14:creationId xmlns:p14="http://schemas.microsoft.com/office/powerpoint/2010/main" val="358169529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1239</Words>
  <Application>Microsoft Office PowerPoint</Application>
  <PresentationFormat>Widescreen</PresentationFormat>
  <Paragraphs>90</Paragraphs>
  <Slides>15</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15</vt:i4>
      </vt:variant>
    </vt:vector>
  </HeadingPairs>
  <TitlesOfParts>
    <vt:vector size="20" baseType="lpstr">
      <vt:lpstr>Arial</vt:lpstr>
      <vt:lpstr>Calibri</vt:lpstr>
      <vt:lpstr>Calibri Light</vt:lpstr>
      <vt:lpstr>Open Sans</vt:lpstr>
      <vt:lpstr>Office-tema</vt:lpstr>
      <vt:lpstr>Dronning Ingegjerd av Kyivriket</vt:lpstr>
      <vt:lpstr>Prinsesse Ingegjerd  </vt:lpstr>
      <vt:lpstr>Forlovet med Olav den hellige</vt:lpstr>
      <vt:lpstr>Mer enn en allianse </vt:lpstr>
      <vt:lpstr>Fyrstinne Ingegjerd av Kyivriket</vt:lpstr>
      <vt:lpstr>Barn</vt:lpstr>
      <vt:lpstr>Olav i eksil hos Jaroslav og Ingegjerd</vt:lpstr>
      <vt:lpstr>Kjærlighets kvad   Om Olav kom over sin kjærlighet til Ingegjerd er uvisst, men her er et kjærlighetskvad han diktet til henne under hans eksil i Kyiv.  Det var strengt forbudt å dikte kjærlighetsviser til andre enn sin hustru, og han kunne bli drept for dette.  </vt:lpstr>
      <vt:lpstr>Olavskorset</vt:lpstr>
      <vt:lpstr>Magnus Olavsson, den gode </vt:lpstr>
      <vt:lpstr>Hellige Anna</vt:lpstr>
      <vt:lpstr>St. Sofia- katedralen i Kyiv</vt:lpstr>
      <vt:lpstr>Det ortodokse kapellet på Stiklestad</vt:lpstr>
      <vt:lpstr>Hymne til hellige Anna</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Dronning Ingegjerd av Kyivriket</dc:title>
  <dc:creator>Storholmen, Åse</dc:creator>
  <cp:lastModifiedBy>Storholmen, Åse</cp:lastModifiedBy>
  <cp:revision>9</cp:revision>
  <dcterms:created xsi:type="dcterms:W3CDTF">2023-10-24T08:46:17Z</dcterms:created>
  <dcterms:modified xsi:type="dcterms:W3CDTF">2023-10-27T09:59:19Z</dcterms:modified>
</cp:coreProperties>
</file>