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C2CFFD-5DDA-C283-12C7-9F73613A4AE5}" v="673" dt="2023-11-13T12:32:59.946"/>
    <p1510:client id="{668C9B2B-A219-EB5D-D01E-F694B4B2EA15}" v="240" dt="2023-11-07T11:52:47.133"/>
    <p1510:client id="{67E94DD3-C079-E639-8EE0-A18CDDF08331}" v="1655" dt="2023-11-14T11:42:02.720"/>
    <p1510:client id="{B5CD3169-E79B-476E-940F-D2FF5566BC28}" v="1075" dt="2023-11-07T10:57:40.425"/>
    <p1510:client id="{D5AE1467-C027-795D-5B8F-2121C94D239E}" v="1134" dt="2023-11-09T11:44:46.2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8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8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6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1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ortodoks.org/Kirkeside/NO/sider/TEMA13/Tema13I.htm" TargetMode="External"/><Relationship Id="rId2" Type="http://schemas.openxmlformats.org/officeDocument/2006/relationships/hyperlink" Target="https://www.katolsk.no/biografier/historisk/annanov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v.wikipedia.org/wiki/Sankt_Olofs_kyrkoruin" TargetMode="External"/><Relationship Id="rId4" Type="http://schemas.openxmlformats.org/officeDocument/2006/relationships/hyperlink" Target="https://forskning.no/historie-vikingtiden/prinsessen-fra-kyiv-var-norges-siste-vikingdronning/211477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4600">
                <a:latin typeface="Batang"/>
                <a:ea typeface="Batang"/>
                <a:cs typeface="Calibri Light"/>
              </a:rPr>
              <a:t>Королева </a:t>
            </a:r>
            <a:r>
              <a:rPr lang="en-US" sz="4600">
                <a:latin typeface="Batang"/>
                <a:ea typeface="+mj-lt"/>
                <a:cs typeface="+mj-lt"/>
              </a:rPr>
              <a:t>Київської Русі</a:t>
            </a:r>
            <a:br>
              <a:rPr lang="en-US" sz="4600">
                <a:latin typeface="Batang"/>
                <a:ea typeface="+mj-lt"/>
                <a:cs typeface="+mj-lt"/>
              </a:rPr>
            </a:br>
            <a:r>
              <a:rPr lang="en-US" sz="4600">
                <a:latin typeface="Batang"/>
                <a:ea typeface="+mj-lt"/>
                <a:cs typeface="+mj-lt"/>
              </a:rPr>
              <a:t>Інгігерда</a:t>
            </a:r>
            <a:endParaRPr lang="en-US" sz="4600">
              <a:latin typeface="Batang"/>
              <a:ea typeface="Batang"/>
              <a:cs typeface="Calibri Light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err="1">
                <a:latin typeface="Batang"/>
                <a:ea typeface="Batang"/>
                <a:cs typeface="Calibri"/>
              </a:rPr>
              <a:t>Заручена</a:t>
            </a:r>
            <a:r>
              <a:rPr lang="en-US">
                <a:latin typeface="Batang"/>
                <a:ea typeface="Batang"/>
                <a:cs typeface="Calibri"/>
              </a:rPr>
              <a:t> з </a:t>
            </a:r>
            <a:r>
              <a:rPr lang="en-US" err="1">
                <a:latin typeface="Batang"/>
                <a:ea typeface="Batang"/>
                <a:cs typeface="Calibri"/>
              </a:rPr>
              <a:t>Улафом</a:t>
            </a:r>
            <a:r>
              <a:rPr lang="en-US">
                <a:latin typeface="Batang"/>
                <a:ea typeface="Batang"/>
                <a:cs typeface="Calibri"/>
              </a:rPr>
              <a:t> </a:t>
            </a:r>
            <a:r>
              <a:rPr lang="en-US" err="1">
                <a:latin typeface="Batang"/>
                <a:ea typeface="Batang"/>
                <a:cs typeface="Calibri"/>
              </a:rPr>
              <a:t>Св</a:t>
            </a:r>
            <a:r>
              <a:rPr lang="en-US" err="1">
                <a:latin typeface="Batang"/>
                <a:ea typeface="+mn-lt"/>
                <a:cs typeface="+mn-lt"/>
              </a:rPr>
              <a:t>ятим</a:t>
            </a:r>
            <a:endParaRPr lang="en-US">
              <a:latin typeface="Batang"/>
              <a:ea typeface="+mn-lt"/>
              <a:cs typeface="+mn-lt"/>
            </a:endParaRPr>
          </a:p>
          <a:p>
            <a:pPr algn="l"/>
            <a:r>
              <a:rPr lang="en-US">
                <a:latin typeface="Batang"/>
                <a:ea typeface="Batang"/>
                <a:cs typeface="Calibri"/>
              </a:rPr>
              <a:t>У </a:t>
            </a:r>
            <a:r>
              <a:rPr lang="en-US" err="1">
                <a:latin typeface="Batang"/>
                <a:ea typeface="Batang"/>
                <a:cs typeface="Calibri"/>
              </a:rPr>
              <a:t>шлюбі</a:t>
            </a:r>
            <a:r>
              <a:rPr lang="en-US">
                <a:latin typeface="Batang"/>
                <a:ea typeface="Batang"/>
                <a:cs typeface="Calibri"/>
              </a:rPr>
              <a:t> з </a:t>
            </a:r>
            <a:r>
              <a:rPr lang="en-US" err="1">
                <a:latin typeface="Batang"/>
                <a:ea typeface="Batang"/>
                <a:cs typeface="Calibri"/>
              </a:rPr>
              <a:t>Ярославом</a:t>
            </a:r>
            <a:r>
              <a:rPr lang="en-US">
                <a:latin typeface="Batang"/>
                <a:ea typeface="Batang"/>
                <a:cs typeface="Calibri"/>
              </a:rPr>
              <a:t> </a:t>
            </a:r>
            <a:r>
              <a:rPr lang="en-US" err="1">
                <a:latin typeface="Batang"/>
                <a:ea typeface="Batang"/>
                <a:cs typeface="Calibri"/>
              </a:rPr>
              <a:t>Мудрим</a:t>
            </a:r>
            <a:r>
              <a:rPr lang="en-US">
                <a:latin typeface="Batang"/>
                <a:ea typeface="Batang"/>
                <a:cs typeface="Calibri"/>
              </a:rPr>
              <a:t>, </a:t>
            </a:r>
            <a:r>
              <a:rPr lang="en-US" err="1">
                <a:latin typeface="Batang"/>
                <a:ea typeface="Batang"/>
                <a:cs typeface="Calibri"/>
              </a:rPr>
              <a:t>Великим</a:t>
            </a:r>
            <a:r>
              <a:rPr lang="en-US">
                <a:latin typeface="Batang"/>
                <a:ea typeface="Batang"/>
                <a:cs typeface="Calibri"/>
              </a:rPr>
              <a:t> </a:t>
            </a:r>
            <a:r>
              <a:rPr lang="en-US" err="1">
                <a:latin typeface="Batang"/>
                <a:ea typeface="Batang"/>
                <a:cs typeface="Calibri"/>
              </a:rPr>
              <a:t>князем</a:t>
            </a:r>
            <a:r>
              <a:rPr lang="en-US">
                <a:latin typeface="Batang"/>
                <a:ea typeface="Batang"/>
                <a:cs typeface="Calibri"/>
              </a:rPr>
              <a:t> </a:t>
            </a:r>
            <a:r>
              <a:rPr lang="en-US" err="1">
                <a:latin typeface="Batang"/>
                <a:ea typeface="Batang"/>
                <a:cs typeface="Calibri"/>
              </a:rPr>
              <a:t>Київським</a:t>
            </a:r>
            <a:endParaRPr lang="en-US">
              <a:latin typeface="Batang"/>
              <a:ea typeface="Batang"/>
              <a:cs typeface="Calibri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AECD0F2-6797-A7B7-182B-628E1C68B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" r="4420" b="-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24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2D837-BDF1-ED91-41DE-FA831D0E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4200">
                <a:latin typeface="Batang"/>
                <a:ea typeface="Calibri Light"/>
                <a:cs typeface="Calibri Light"/>
              </a:rPr>
              <a:t>Маґнус Улафссон</a:t>
            </a:r>
            <a:endParaRPr lang="en-US" sz="4200">
              <a:latin typeface="Batang"/>
              <a:ea typeface="Batang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033D7-7512-6EE2-BB18-8A9A1D0F9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>
                <a:latin typeface="Batang"/>
                <a:ea typeface="Calibri"/>
                <a:cs typeface="Calibri"/>
              </a:rPr>
              <a:t>Син Улафа, Маґнус Улафссон, разом зі своїм батьком тікав з Норвегії до Київської Русі.</a:t>
            </a:r>
          </a:p>
          <a:p>
            <a:r>
              <a:rPr lang="en-US" sz="1500">
                <a:latin typeface="Batang"/>
                <a:ea typeface="Calibri"/>
                <a:cs typeface="Calibri"/>
              </a:rPr>
              <a:t>Маґнус залишився у Ярослава та </a:t>
            </a:r>
            <a:r>
              <a:rPr lang="en-US" sz="1500">
                <a:latin typeface="Batang"/>
                <a:ea typeface="+mn-lt"/>
                <a:cs typeface="+mn-lt"/>
              </a:rPr>
              <a:t>Інгігерд після того як Улаф повернувся до Стіклестад, де його і вбили.</a:t>
            </a:r>
          </a:p>
          <a:p>
            <a:r>
              <a:rPr lang="en-US" sz="1500">
                <a:latin typeface="Batang"/>
                <a:ea typeface="+mn-lt"/>
                <a:cs typeface="+mn-lt"/>
              </a:rPr>
              <a:t>У 1035 році, Кальв Арнессон та Ейнар Тамбарскельфір забрали Маянуса назад в Норвегію для того, щоб той став королем.</a:t>
            </a:r>
          </a:p>
          <a:p>
            <a:r>
              <a:rPr lang="en-US" sz="1500">
                <a:latin typeface="Batang"/>
                <a:ea typeface="+mn-lt"/>
                <a:cs typeface="+mn-lt"/>
              </a:rPr>
              <a:t>Маґнус Улафссон був королем Норвегії до своєї смерті у 1047 році. У 1042-1047 роках він також був уоролем Данії.</a:t>
            </a:r>
          </a:p>
          <a:p>
            <a:r>
              <a:rPr lang="en-US" sz="1500">
                <a:latin typeface="Batang"/>
                <a:ea typeface="+mn-lt"/>
                <a:cs typeface="+mn-lt"/>
              </a:rPr>
              <a:t>У 1046-1047 роках Маґнус був королем разом з Харальдом Суворим, який був одружений на донці Ярослава та Інгігерд - Єлизаветі.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0F759D4-5E5D-64D5-647B-7B315667E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981193"/>
            <a:ext cx="5458968" cy="489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84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5BD2C-0F45-0693-8179-C4178C6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6600">
                <a:latin typeface="Batang"/>
                <a:ea typeface="Calibri Light"/>
                <a:cs typeface="Calibri Light"/>
              </a:rPr>
              <a:t>Свята Анна</a:t>
            </a:r>
            <a:endParaRPr lang="en-US" sz="6600">
              <a:latin typeface="Batang"/>
              <a:ea typeface="Batang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CDF1F-5095-351A-931A-436230A7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>
                <a:latin typeface="Batang"/>
                <a:ea typeface="Batang"/>
              </a:rPr>
              <a:t>Останні роки свого життя </a:t>
            </a:r>
            <a:r>
              <a:rPr lang="en-US" sz="1700">
                <a:latin typeface="Batang"/>
                <a:ea typeface="+mn-lt"/>
                <a:cs typeface="+mn-lt"/>
              </a:rPr>
              <a:t>Інгігерд відвідувала монастир</a:t>
            </a:r>
          </a:p>
          <a:p>
            <a:r>
              <a:rPr lang="en-US" sz="1700">
                <a:latin typeface="Batang"/>
                <a:ea typeface="Calibri"/>
                <a:cs typeface="Calibri"/>
              </a:rPr>
              <a:t>Вона була прив'язана до монастиря Святої Ірени, який сама і побудувала</a:t>
            </a:r>
          </a:p>
          <a:p>
            <a:r>
              <a:rPr lang="en-US" sz="1700">
                <a:latin typeface="Batang"/>
                <a:ea typeface="Calibri"/>
                <a:cs typeface="Calibri"/>
              </a:rPr>
              <a:t>В монастирі вона отримала ім'я Анна</a:t>
            </a:r>
          </a:p>
          <a:p>
            <a:r>
              <a:rPr lang="en-US" sz="1700">
                <a:latin typeface="Batang"/>
                <a:ea typeface="Calibri"/>
                <a:cs typeface="Calibri"/>
              </a:rPr>
              <a:t>Вона померла 10 лютого 1050 року в Новгороді і цей день відзначається в православній церкві до сих пір</a:t>
            </a:r>
          </a:p>
          <a:p>
            <a:r>
              <a:rPr lang="en-US" sz="1700">
                <a:latin typeface="Batang"/>
                <a:ea typeface="Calibri"/>
                <a:cs typeface="Calibri"/>
              </a:rPr>
              <a:t>Вона стала святою, благовірною Анною Новгородською</a:t>
            </a:r>
          </a:p>
          <a:p>
            <a:r>
              <a:rPr lang="en-US" sz="1700">
                <a:latin typeface="Batang"/>
                <a:ea typeface="Calibri"/>
                <a:cs typeface="Calibri"/>
              </a:rPr>
              <a:t>Її вважали одною зі святих покровителей</a:t>
            </a:r>
          </a:p>
          <a:p>
            <a:r>
              <a:rPr lang="en-US" sz="1700">
                <a:latin typeface="Batang"/>
                <a:ea typeface="Calibri"/>
                <a:cs typeface="Calibri"/>
              </a:rPr>
              <a:t>Їх реліквії досі зберігаються в соборі Святої Софії в Києві та в новгородському соборі</a:t>
            </a:r>
          </a:p>
          <a:p>
            <a:endParaRPr lang="en-US" sz="1700">
              <a:latin typeface="Batang"/>
              <a:ea typeface="Calibri"/>
              <a:cs typeface="Calibri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2FA9A3E-D2B9-2015-7812-B118FD1C9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30" b="10154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06660D7-FBAC-0FA0-5307-F2E5B78CA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08" r="-1" b="-1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8621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10E22D-207F-D0A3-4901-EF9DF68AA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Batang"/>
                <a:ea typeface="Calibri Light"/>
                <a:cs typeface="Calibri Light"/>
              </a:rPr>
              <a:t>Софія Київська</a:t>
            </a:r>
            <a:endParaRPr lang="en-US" sz="5400">
              <a:latin typeface="Batang"/>
              <a:ea typeface="Batang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EC9C4-715B-7E41-063B-BBA06A2B6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908005"/>
            <a:ext cx="5295015" cy="32689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>
                <a:latin typeface="Batang"/>
                <a:ea typeface="+mn-lt"/>
                <a:cs typeface="+mn-lt"/>
              </a:rPr>
              <a:t>Інгігерд взяла на себе ініціативу розпочати будівництво Софіївського собору і це відбувалося під наглядом Ярослава</a:t>
            </a:r>
          </a:p>
          <a:p>
            <a:r>
              <a:rPr lang="en-US" sz="1500">
                <a:latin typeface="Batang"/>
                <a:ea typeface="Calibri"/>
                <a:cs typeface="Calibri"/>
              </a:rPr>
              <a:t>В соборі знаходилася картина всього княжого роду</a:t>
            </a:r>
          </a:p>
          <a:p>
            <a:r>
              <a:rPr lang="en-US" sz="1500">
                <a:latin typeface="Batang"/>
                <a:ea typeface="Calibri"/>
                <a:cs typeface="Calibri"/>
              </a:rPr>
              <a:t>На сьогоднішній день зберіглися лише деякі частини цієї картини. На картині зображені княжі доньки, під номером два - Єлизавета, королева Норвегії</a:t>
            </a:r>
          </a:p>
          <a:p>
            <a:r>
              <a:rPr lang="en-US" sz="1500">
                <a:latin typeface="Batang"/>
                <a:ea typeface="Calibri"/>
                <a:cs typeface="Calibri"/>
              </a:rPr>
              <a:t>Саркофаг Ярослава знаходиться в соборі і багато хто вважає, що </a:t>
            </a:r>
            <a:r>
              <a:rPr lang="en-US" sz="1500">
                <a:latin typeface="Batang"/>
                <a:ea typeface="+mn-lt"/>
                <a:cs typeface="+mn-lt"/>
              </a:rPr>
              <a:t>Інгігерд знаходиться разом з ним</a:t>
            </a:r>
            <a:endParaRPr lang="en-US" sz="1500">
              <a:latin typeface="Batang"/>
              <a:ea typeface="Calibri"/>
              <a:cs typeface="Calibri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7D0AAF7-6434-A3C2-A7FE-9882DF8B4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320" y="362384"/>
            <a:ext cx="2415759" cy="288448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326A7BE-7BEE-337A-F922-FA895BF23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328" y="714368"/>
            <a:ext cx="2603605" cy="2180519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5B9D7D3-962E-DBED-5964-84FC189CA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352" y="3426258"/>
            <a:ext cx="4015626" cy="27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79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490E1-4C5A-81FD-DEC7-BF333250C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019" y="554009"/>
            <a:ext cx="4789763" cy="1662878"/>
          </a:xfrm>
        </p:spPr>
        <p:txBody>
          <a:bodyPr>
            <a:normAutofit/>
          </a:bodyPr>
          <a:lstStyle/>
          <a:p>
            <a:r>
              <a:rPr lang="en-US" sz="3700">
                <a:latin typeface="Batang"/>
                <a:ea typeface="Calibri Light" panose="020F0302020204030204"/>
                <a:cs typeface="Calibri Light" panose="020F0302020204030204"/>
              </a:rPr>
              <a:t>Православна каплиця в Стіклестад</a:t>
            </a:r>
            <a:endParaRPr lang="en-US" sz="3700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58B6D49-5D41-B7E0-6C10-5D9EA4D16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-2"/>
          <a:stretch/>
        </p:blipFill>
        <p:spPr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9D36369-E092-AC41-3426-71E2049811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" r="3" b="3"/>
          <a:stretch/>
        </p:blipFill>
        <p:spPr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80A4EEE-FBCF-4440-B949-A4FCB7FE1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46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65234CF-AECF-C804-4F1D-15EEBBFBD2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" r="3" b="3"/>
          <a:stretch/>
        </p:blipFill>
        <p:spPr>
          <a:xfrm>
            <a:off x="3180256" y="2395057"/>
            <a:ext cx="3016307" cy="205532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25377F7-3F13-D582-0152-5DEB313831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8" r="3" b="3"/>
          <a:stretch/>
        </p:blipFill>
        <p:spPr>
          <a:xfrm>
            <a:off x="3180257" y="4629236"/>
            <a:ext cx="3016307" cy="22287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19A1D-E6DC-6BA8-FEFF-C7DC1D085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019" y="2412009"/>
            <a:ext cx="4789763" cy="37138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latin typeface="Batang"/>
                <a:ea typeface="Batang"/>
              </a:rPr>
              <a:t>В 2014 </a:t>
            </a:r>
            <a:r>
              <a:rPr lang="en-US" sz="1600" dirty="0" err="1">
                <a:latin typeface="Batang"/>
                <a:ea typeface="Batang"/>
              </a:rPr>
              <a:t>році</a:t>
            </a:r>
            <a:r>
              <a:rPr lang="en-US" sz="1600" dirty="0">
                <a:latin typeface="Batang"/>
                <a:ea typeface="Batang"/>
              </a:rPr>
              <a:t> </a:t>
            </a:r>
            <a:r>
              <a:rPr lang="en-US" sz="1600" dirty="0" err="1">
                <a:latin typeface="Batang"/>
                <a:ea typeface="Batang"/>
              </a:rPr>
              <a:t>була</a:t>
            </a:r>
            <a:r>
              <a:rPr lang="en-US" sz="1600" dirty="0">
                <a:latin typeface="Batang"/>
                <a:ea typeface="Batang"/>
              </a:rPr>
              <a:t> </a:t>
            </a:r>
            <a:r>
              <a:rPr lang="en-US" sz="1600" dirty="0" err="1">
                <a:latin typeface="Batang"/>
                <a:ea typeface="Batang"/>
              </a:rPr>
              <a:t>створена</a:t>
            </a:r>
            <a:r>
              <a:rPr lang="en-US" sz="1600" dirty="0">
                <a:latin typeface="Batang"/>
                <a:ea typeface="Batang"/>
              </a:rPr>
              <a:t> </a:t>
            </a:r>
            <a:r>
              <a:rPr lang="en-US" sz="1600" dirty="0" err="1">
                <a:latin typeface="Batang"/>
                <a:ea typeface="Batang"/>
              </a:rPr>
              <a:t>православна</a:t>
            </a:r>
            <a:r>
              <a:rPr lang="en-US" sz="1600" dirty="0">
                <a:latin typeface="Batang"/>
                <a:ea typeface="Batang"/>
              </a:rPr>
              <a:t> </a:t>
            </a:r>
            <a:r>
              <a:rPr lang="en-US" sz="1600" dirty="0" err="1">
                <a:latin typeface="Batang"/>
                <a:ea typeface="Batang"/>
              </a:rPr>
              <a:t>каплиця</a:t>
            </a:r>
            <a:r>
              <a:rPr lang="en-US" sz="1600" dirty="0">
                <a:latin typeface="Batang"/>
                <a:ea typeface="Batang"/>
              </a:rPr>
              <a:t> в </a:t>
            </a:r>
            <a:r>
              <a:rPr lang="en-US" sz="1600" dirty="0" err="1">
                <a:latin typeface="Batang"/>
                <a:ea typeface="Batang"/>
              </a:rPr>
              <a:t>Стіклестад</a:t>
            </a:r>
            <a:r>
              <a:rPr lang="en-US" sz="1600" dirty="0">
                <a:latin typeface="Batang"/>
                <a:ea typeface="Batang"/>
              </a:rPr>
              <a:t>.</a:t>
            </a:r>
          </a:p>
          <a:p>
            <a:r>
              <a:rPr lang="en-US" sz="1600" dirty="0">
                <a:latin typeface="Batang"/>
                <a:ea typeface="Batang"/>
              </a:rPr>
              <a:t>В </a:t>
            </a:r>
            <a:r>
              <a:rPr lang="en-US" sz="1600" dirty="0" err="1">
                <a:latin typeface="Batang"/>
                <a:ea typeface="Batang"/>
              </a:rPr>
              <a:t>Стіклестад</a:t>
            </a:r>
            <a:r>
              <a:rPr lang="en-US" sz="1600" dirty="0">
                <a:latin typeface="Batang"/>
                <a:ea typeface="Batang"/>
              </a:rPr>
              <a:t> є </a:t>
            </a:r>
            <a:r>
              <a:rPr lang="en-US" sz="1600" dirty="0" err="1">
                <a:latin typeface="Batang"/>
                <a:ea typeface="Batang"/>
              </a:rPr>
              <a:t>три</a:t>
            </a:r>
            <a:r>
              <a:rPr lang="en-US" sz="1600" dirty="0">
                <a:latin typeface="Batang"/>
                <a:ea typeface="Batang"/>
              </a:rPr>
              <a:t> </a:t>
            </a:r>
            <a:r>
              <a:rPr lang="en-US" sz="1600" dirty="0" err="1">
                <a:latin typeface="Batang"/>
                <a:ea typeface="Batang"/>
              </a:rPr>
              <a:t>різні</a:t>
            </a:r>
            <a:r>
              <a:rPr lang="en-US" sz="1600" dirty="0">
                <a:latin typeface="Batang"/>
                <a:ea typeface="Batang"/>
              </a:rPr>
              <a:t> </a:t>
            </a:r>
            <a:r>
              <a:rPr lang="en-US" sz="1600" dirty="0" err="1">
                <a:latin typeface="Batang"/>
                <a:ea typeface="Batang"/>
              </a:rPr>
              <a:t>цереви</a:t>
            </a:r>
            <a:r>
              <a:rPr lang="en-US" sz="1600" dirty="0">
                <a:latin typeface="Batang"/>
                <a:ea typeface="Batang"/>
              </a:rPr>
              <a:t>, </a:t>
            </a:r>
            <a:r>
              <a:rPr lang="en-US" sz="1600" dirty="0" err="1">
                <a:latin typeface="Batang"/>
                <a:ea typeface="Batang"/>
              </a:rPr>
              <a:t>які</a:t>
            </a:r>
            <a:r>
              <a:rPr lang="en-US" sz="1600" dirty="0">
                <a:latin typeface="Batang"/>
                <a:ea typeface="Batang"/>
              </a:rPr>
              <a:t> </a:t>
            </a:r>
            <a:r>
              <a:rPr lang="en-US" sz="1600" dirty="0" err="1">
                <a:latin typeface="Batang"/>
                <a:ea typeface="Batang"/>
              </a:rPr>
              <a:t>знаходяться</a:t>
            </a:r>
            <a:r>
              <a:rPr lang="en-US" sz="1600" dirty="0">
                <a:latin typeface="Batang"/>
                <a:ea typeface="Batang"/>
              </a:rPr>
              <a:t> в </a:t>
            </a:r>
            <a:r>
              <a:rPr lang="en-US" sz="1600" dirty="0" err="1">
                <a:latin typeface="Batang"/>
                <a:ea typeface="Batang"/>
              </a:rPr>
              <a:t>радіусі</a:t>
            </a:r>
            <a:r>
              <a:rPr lang="en-US" sz="1600" dirty="0">
                <a:latin typeface="Batang"/>
                <a:ea typeface="Batang"/>
              </a:rPr>
              <a:t> 100 м.</a:t>
            </a:r>
          </a:p>
          <a:p>
            <a:r>
              <a:rPr lang="en-US" sz="1600" dirty="0" err="1">
                <a:latin typeface="Batang"/>
                <a:ea typeface="Batang"/>
              </a:rPr>
              <a:t>Православною</a:t>
            </a:r>
            <a:r>
              <a:rPr lang="en-US" sz="1600" dirty="0">
                <a:latin typeface="Batang"/>
                <a:ea typeface="Batang"/>
              </a:rPr>
              <a:t> </a:t>
            </a:r>
            <a:r>
              <a:rPr lang="en-US" sz="1600" dirty="0" err="1">
                <a:latin typeface="Batang"/>
                <a:ea typeface="Batang"/>
              </a:rPr>
              <a:t>каплицею</a:t>
            </a:r>
            <a:r>
              <a:rPr lang="en-US" sz="1600" dirty="0">
                <a:latin typeface="Batang"/>
                <a:ea typeface="Batang"/>
              </a:rPr>
              <a:t> </a:t>
            </a:r>
            <a:r>
              <a:rPr lang="en-US" sz="1600" dirty="0" err="1">
                <a:latin typeface="Batang"/>
                <a:ea typeface="Batang"/>
              </a:rPr>
              <a:t>керують</a:t>
            </a:r>
            <a:r>
              <a:rPr lang="en-US" sz="1600" dirty="0">
                <a:latin typeface="Batang"/>
                <a:ea typeface="Batang"/>
              </a:rPr>
              <a:t> </a:t>
            </a:r>
            <a:r>
              <a:rPr lang="en-US" sz="1600" dirty="0" err="1">
                <a:latin typeface="Batang"/>
                <a:ea typeface="Batang"/>
              </a:rPr>
              <a:t>конгрегація</a:t>
            </a:r>
            <a:r>
              <a:rPr lang="en-US" sz="1600" dirty="0">
                <a:latin typeface="Batang"/>
                <a:ea typeface="Batang"/>
              </a:rPr>
              <a:t> </a:t>
            </a:r>
            <a:r>
              <a:rPr lang="en-US" sz="1600" dirty="0" err="1">
                <a:latin typeface="Batang"/>
                <a:ea typeface="Batang"/>
              </a:rPr>
              <a:t>святої</a:t>
            </a:r>
            <a:r>
              <a:rPr lang="en-US" sz="1600" dirty="0">
                <a:latin typeface="Batang"/>
                <a:ea typeface="Batang"/>
              </a:rPr>
              <a:t> </a:t>
            </a:r>
            <a:r>
              <a:rPr lang="en-US" sz="1600" dirty="0" err="1">
                <a:latin typeface="Batang"/>
                <a:ea typeface="Batang"/>
              </a:rPr>
              <a:t>Анни</a:t>
            </a:r>
            <a:r>
              <a:rPr lang="en-US" sz="1600" dirty="0">
                <a:latin typeface="Batang"/>
                <a:ea typeface="Batang"/>
              </a:rPr>
              <a:t> </a:t>
            </a:r>
            <a:r>
              <a:rPr lang="en-US" sz="1600" dirty="0" err="1">
                <a:latin typeface="Batang"/>
                <a:ea typeface="Batang"/>
              </a:rPr>
              <a:t>та</a:t>
            </a:r>
            <a:r>
              <a:rPr lang="en-US" sz="1600" dirty="0">
                <a:latin typeface="Batang"/>
                <a:ea typeface="Batang"/>
              </a:rPr>
              <a:t> </a:t>
            </a:r>
            <a:r>
              <a:rPr lang="en-US" sz="1600" dirty="0" err="1">
                <a:latin typeface="Batang"/>
                <a:ea typeface="Batang"/>
              </a:rPr>
              <a:t>святої</a:t>
            </a:r>
            <a:r>
              <a:rPr lang="en-US" sz="1600" dirty="0">
                <a:latin typeface="Batang"/>
                <a:ea typeface="Batang"/>
              </a:rPr>
              <a:t> </a:t>
            </a:r>
            <a:r>
              <a:rPr lang="en-US" sz="1600" dirty="0" err="1">
                <a:latin typeface="Batang"/>
                <a:ea typeface="Batang"/>
              </a:rPr>
              <a:t>Ольги</a:t>
            </a:r>
            <a:r>
              <a:rPr lang="en-US" sz="1600" dirty="0">
                <a:latin typeface="Batang"/>
                <a:ea typeface="Batang"/>
              </a:rPr>
              <a:t>.</a:t>
            </a:r>
          </a:p>
          <a:p>
            <a:r>
              <a:rPr lang="en-US" sz="1600" dirty="0" err="1">
                <a:latin typeface="Batang"/>
                <a:ea typeface="Batang"/>
              </a:rPr>
              <a:t>Кільце</a:t>
            </a:r>
            <a:r>
              <a:rPr lang="en-US" sz="1600" dirty="0">
                <a:latin typeface="Batang"/>
                <a:ea typeface="Batang"/>
              </a:rPr>
              <a:t> </a:t>
            </a:r>
            <a:r>
              <a:rPr lang="en-US" sz="1600" dirty="0" err="1">
                <a:latin typeface="Batang"/>
                <a:ea typeface="Batang"/>
              </a:rPr>
              <a:t>замкнулося</a:t>
            </a:r>
            <a:r>
              <a:rPr lang="en-US" sz="1600" dirty="0">
                <a:latin typeface="Batang"/>
                <a:ea typeface="Batang"/>
              </a:rPr>
              <a:t> </a:t>
            </a:r>
            <a:r>
              <a:rPr lang="en-US" sz="1600" dirty="0" err="1">
                <a:latin typeface="Batang"/>
                <a:ea typeface="Batang"/>
              </a:rPr>
              <a:t>із</a:t>
            </a:r>
            <a:r>
              <a:rPr lang="en-US" sz="1600" dirty="0">
                <a:latin typeface="Batang"/>
                <a:ea typeface="Batang"/>
              </a:rPr>
              <a:t> </a:t>
            </a:r>
            <a:r>
              <a:rPr lang="en-US" sz="1600" dirty="0" err="1">
                <a:latin typeface="Batang"/>
                <a:ea typeface="Batang"/>
              </a:rPr>
              <a:t>сметрю</a:t>
            </a:r>
            <a:r>
              <a:rPr lang="en-US" sz="1600" dirty="0">
                <a:latin typeface="Batang"/>
                <a:ea typeface="Batang"/>
              </a:rPr>
              <a:t> </a:t>
            </a:r>
            <a:r>
              <a:rPr lang="en-US" sz="1600" dirty="0" err="1">
                <a:latin typeface="Batang"/>
                <a:ea typeface="Batang"/>
              </a:rPr>
              <a:t>Улафа</a:t>
            </a:r>
            <a:r>
              <a:rPr lang="en-US" sz="1600" dirty="0">
                <a:latin typeface="Batang"/>
                <a:ea typeface="Batang"/>
              </a:rPr>
              <a:t> в </a:t>
            </a:r>
            <a:r>
              <a:rPr lang="en-US" sz="1600" dirty="0" err="1">
                <a:latin typeface="Batang"/>
                <a:ea typeface="Batang"/>
              </a:rPr>
              <a:t>Стіклестад</a:t>
            </a:r>
            <a:r>
              <a:rPr lang="en-US" sz="1600" dirty="0">
                <a:latin typeface="Batang"/>
                <a:ea typeface="Batang"/>
              </a:rPr>
              <a:t> і </a:t>
            </a:r>
            <a:r>
              <a:rPr lang="en-US" sz="1600" dirty="0" err="1">
                <a:latin typeface="Batang"/>
                <a:ea typeface="Batang"/>
              </a:rPr>
              <a:t>його</a:t>
            </a:r>
            <a:r>
              <a:rPr lang="en-US" sz="1600" dirty="0">
                <a:latin typeface="Batang"/>
                <a:ea typeface="Batang"/>
              </a:rPr>
              <a:t> </a:t>
            </a:r>
            <a:r>
              <a:rPr lang="en-US" sz="1600" dirty="0" err="1">
                <a:latin typeface="Batang"/>
                <a:ea typeface="Batang"/>
              </a:rPr>
              <a:t>наібільшим</a:t>
            </a:r>
            <a:r>
              <a:rPr lang="en-US" sz="1600" dirty="0">
                <a:latin typeface="Batang"/>
                <a:ea typeface="Batang"/>
              </a:rPr>
              <a:t> </a:t>
            </a:r>
            <a:r>
              <a:rPr lang="en-US" sz="1600" dirty="0" err="1">
                <a:latin typeface="Batang"/>
                <a:ea typeface="Batang"/>
              </a:rPr>
              <a:t>коханням</a:t>
            </a:r>
            <a:r>
              <a:rPr lang="en-US" sz="1600" dirty="0">
                <a:latin typeface="Batang"/>
                <a:ea typeface="Batang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Інгігерд</a:t>
            </a:r>
            <a:r>
              <a:rPr lang="en-US" sz="1600" dirty="0">
                <a:latin typeface="Batang"/>
                <a:ea typeface="+mn-lt"/>
                <a:cs typeface="+mn-lt"/>
              </a:rPr>
              <a:t>, </a:t>
            </a:r>
            <a:r>
              <a:rPr lang="en-US" sz="1600" dirty="0" err="1">
                <a:latin typeface="Batang"/>
                <a:ea typeface="+mn-lt"/>
                <a:cs typeface="+mn-lt"/>
              </a:rPr>
              <a:t>чия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конгрегація</a:t>
            </a:r>
            <a:r>
              <a:rPr lang="en-US" sz="1600" dirty="0">
                <a:latin typeface="Batang"/>
                <a:ea typeface="+mn-lt"/>
                <a:cs typeface="+mn-lt"/>
              </a:rPr>
              <a:t> </a:t>
            </a:r>
            <a:r>
              <a:rPr lang="en-US" sz="1600" dirty="0" err="1">
                <a:latin typeface="Batang"/>
                <a:ea typeface="+mn-lt"/>
                <a:cs typeface="+mn-lt"/>
              </a:rPr>
              <a:t>керує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каплицею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на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місці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його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смерті</a:t>
            </a:r>
            <a:r>
              <a:rPr lang="en-US" sz="1600" dirty="0">
                <a:latin typeface="Batang"/>
                <a:ea typeface="+mn-lt"/>
                <a:cs typeface="+mn-lt"/>
              </a:rPr>
              <a:t>. </a:t>
            </a:r>
            <a:r>
              <a:rPr lang="en-US" sz="1600" dirty="0" err="1">
                <a:latin typeface="Batang"/>
                <a:ea typeface="+mn-lt"/>
                <a:cs typeface="+mn-lt"/>
              </a:rPr>
              <a:t>Від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статуї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Улафа</a:t>
            </a:r>
            <a:r>
              <a:rPr lang="en-US" sz="1600" dirty="0">
                <a:latin typeface="Batang"/>
                <a:ea typeface="+mn-lt"/>
                <a:cs typeface="+mn-lt"/>
              </a:rPr>
              <a:t> </a:t>
            </a:r>
            <a:r>
              <a:rPr lang="en-US" sz="1600" dirty="0" err="1">
                <a:latin typeface="Batang"/>
                <a:ea typeface="+mn-lt"/>
                <a:cs typeface="+mn-lt"/>
              </a:rPr>
              <a:t>до</a:t>
            </a:r>
            <a:r>
              <a:rPr lang="en-US" sz="1600" dirty="0">
                <a:latin typeface="Batang"/>
                <a:ea typeface="+mn-lt"/>
                <a:cs typeface="+mn-lt"/>
              </a:rPr>
              <a:t> </a:t>
            </a:r>
            <a:r>
              <a:rPr lang="en-US" sz="1600" dirty="0" err="1">
                <a:latin typeface="Batang"/>
                <a:ea typeface="+mn-lt"/>
                <a:cs typeface="+mn-lt"/>
              </a:rPr>
              <a:t>православної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капельні</a:t>
            </a:r>
            <a:r>
              <a:rPr lang="en-US" sz="1600" dirty="0">
                <a:latin typeface="Batang"/>
                <a:ea typeface="+mn-lt"/>
                <a:cs typeface="+mn-lt"/>
              </a:rPr>
              <a:t> </a:t>
            </a:r>
            <a:r>
              <a:rPr lang="en-US" sz="1600" dirty="0" err="1">
                <a:latin typeface="Batang"/>
                <a:ea typeface="+mn-lt"/>
                <a:cs typeface="+mn-lt"/>
              </a:rPr>
              <a:t>всього</a:t>
            </a:r>
            <a:r>
              <a:rPr lang="en-US" sz="1600" dirty="0">
                <a:latin typeface="Batang"/>
                <a:ea typeface="+mn-lt"/>
                <a:cs typeface="+mn-lt"/>
              </a:rPr>
              <a:t> 100 </a:t>
            </a:r>
            <a:r>
              <a:rPr lang="en-US" sz="1600" dirty="0" err="1">
                <a:latin typeface="Batang"/>
                <a:ea typeface="+mn-lt"/>
                <a:cs typeface="+mn-lt"/>
              </a:rPr>
              <a:t>метрів</a:t>
            </a:r>
            <a:r>
              <a:rPr lang="en-US" sz="1600">
                <a:latin typeface="Batang"/>
                <a:ea typeface="+mn-lt"/>
                <a:cs typeface="+mn-lt"/>
              </a:rPr>
              <a:t>.</a:t>
            </a:r>
            <a:endParaRPr lang="en-US" sz="1600" dirty="0">
              <a:latin typeface="Batang"/>
              <a:ea typeface="+mn-lt"/>
              <a:cs typeface="+mn-lt"/>
            </a:endParaRPr>
          </a:p>
          <a:p>
            <a:r>
              <a:rPr lang="nb-NO" sz="1600" dirty="0"/>
              <a:t>https://youtu.be/ThKhGDyzvXE</a:t>
            </a:r>
          </a:p>
          <a:p>
            <a:endParaRPr lang="en-US" sz="1600" dirty="0">
              <a:latin typeface="Batang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6243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41629-0B4F-4488-75B7-19E4296F4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Batang"/>
                <a:ea typeface="Batang"/>
              </a:rPr>
              <a:t>Гімн святійАнні</a:t>
            </a:r>
            <a:endParaRPr lang="en-US" sz="5400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4" name="Bilde 3" descr="Et bilde som inneholder tekst, Menneskeansikt, klær, Profet&#10;&#10;Automatisk generert beskrivelse">
            <a:extLst>
              <a:ext uri="{FF2B5EF4-FFF2-40B4-BE49-F238E27FC236}">
                <a16:creationId xmlns:a16="http://schemas.microsoft.com/office/drawing/2014/main" id="{74D14814-C088-E153-E3F8-08118F2A7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943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E87D6-BB6A-F05E-599C-D188FAA87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>
                <a:latin typeface="Batang"/>
                <a:ea typeface="Batang"/>
              </a:rPr>
              <a:t>Уривок з православного гімну на честь святої Анни:</a:t>
            </a:r>
            <a:endParaRPr lang="en-US" sz="20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2000">
              <a:latin typeface="Batang"/>
              <a:ea typeface="Batang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i="1">
                <a:latin typeface="Batang"/>
                <a:ea typeface="Batang"/>
                <a:cs typeface="Calibri" panose="020F0502020204030204"/>
              </a:rPr>
              <a:t>"Як зірка небесна з'явилася ти з Заходу. Ти удостоїлася прийняти віру православну і в ній принесла благодатний плід для святої Руської землі, свята благовірна княгиня Анно. Ти всім серцем полюбила Христа і зберігла його правду і закони. По сей день святкуємо ми пресвяту пам'ять твою, і завдяки твоїм молитвам відпускаємо гріхи."</a:t>
            </a:r>
          </a:p>
        </p:txBody>
      </p:sp>
    </p:spTree>
    <p:extLst>
      <p:ext uri="{BB962C8B-B14F-4D97-AF65-F5344CB8AC3E}">
        <p14:creationId xmlns:p14="http://schemas.microsoft.com/office/powerpoint/2010/main" val="3689336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370BB7-7DE2-36FE-6AAB-C57A5FAF6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Den hellige Anna av Holmgard (1001-1050) — Den katolske kirke</a:t>
            </a:r>
            <a:endParaRPr lang="nb-NO" dirty="0"/>
          </a:p>
          <a:p>
            <a:r>
              <a:rPr lang="nb-NO" dirty="0">
                <a:hlinkClick r:id="rId3"/>
              </a:rPr>
              <a:t>Hl. Nikolai ortodokse menighet - Mellom Midgard og Miklagard. (Thomas </a:t>
            </a:r>
            <a:r>
              <a:rPr lang="nb-NO" dirty="0" err="1">
                <a:hlinkClick r:id="rId3"/>
              </a:rPr>
              <a:t>Arentzen</a:t>
            </a:r>
            <a:r>
              <a:rPr lang="nb-NO" dirty="0">
                <a:hlinkClick r:id="rId3"/>
              </a:rPr>
              <a:t>)</a:t>
            </a:r>
            <a:endParaRPr lang="nb-NO" dirty="0"/>
          </a:p>
          <a:p>
            <a:r>
              <a:rPr lang="nb-NO" dirty="0">
                <a:hlinkClick r:id="rId4"/>
              </a:rPr>
              <a:t>Prinsesse </a:t>
            </a:r>
            <a:r>
              <a:rPr lang="nb-NO" dirty="0" err="1">
                <a:hlinkClick r:id="rId4"/>
              </a:rPr>
              <a:t>Elisiv</a:t>
            </a:r>
            <a:r>
              <a:rPr lang="nb-NO" dirty="0">
                <a:hlinkClick r:id="rId4"/>
              </a:rPr>
              <a:t> fra Kyiv var vikingdronning og gift med Harald Hardråde (forskning.no)</a:t>
            </a:r>
            <a:endParaRPr lang="nb-NO" dirty="0"/>
          </a:p>
          <a:p>
            <a:r>
              <a:rPr lang="nb-NO" dirty="0"/>
              <a:t>Ingegjerd </a:t>
            </a:r>
            <a:r>
              <a:rPr lang="nb-NO" dirty="0" err="1"/>
              <a:t>Olofsdatter</a:t>
            </a:r>
            <a:r>
              <a:rPr lang="nb-NO" dirty="0"/>
              <a:t> – Wikipedia</a:t>
            </a:r>
          </a:p>
          <a:p>
            <a:r>
              <a:rPr lang="nb-NO" dirty="0">
                <a:hlinkClick r:id="rId5"/>
              </a:rPr>
              <a:t>Sankt Olofs </a:t>
            </a:r>
            <a:r>
              <a:rPr lang="nb-NO" dirty="0" err="1">
                <a:hlinkClick r:id="rId5"/>
              </a:rPr>
              <a:t>kyrkoruin</a:t>
            </a:r>
            <a:r>
              <a:rPr lang="nb-NO" dirty="0">
                <a:hlinkClick r:id="rId5"/>
              </a:rPr>
              <a:t> – Wikipedia</a:t>
            </a:r>
            <a:endParaRPr lang="nb-NO" dirty="0"/>
          </a:p>
          <a:p>
            <a:r>
              <a:rPr lang="nb-NO" dirty="0"/>
              <a:t>Bilder hentet fra google</a:t>
            </a:r>
          </a:p>
          <a:p>
            <a:endParaRPr lang="nb-NO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44A533C-8308-D4DA-322A-BCCF054163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532895"/>
            <a:ext cx="3419269" cy="99002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nb-NO" sz="6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Джерела</a:t>
            </a:r>
            <a:r>
              <a:rPr kumimoji="0" lang="uk-UA" altLang="nb-NO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nb-NO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41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39772-6CED-183A-F68A-60686697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3549649" cy="1616203"/>
          </a:xfrm>
        </p:spPr>
        <p:txBody>
          <a:bodyPr anchor="b">
            <a:normAutofit/>
          </a:bodyPr>
          <a:lstStyle/>
          <a:p>
            <a:r>
              <a:rPr lang="en-US" sz="3200">
                <a:latin typeface="Batang"/>
                <a:ea typeface="Batang"/>
                <a:cs typeface="Calibri Light"/>
              </a:rPr>
              <a:t>Принцеса Інгігерда</a:t>
            </a:r>
            <a:endParaRPr lang="en-US" sz="3200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5C9FA-E612-63D2-0FD4-64D5A345B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346964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latin typeface="Batang"/>
                <a:ea typeface="Batang"/>
                <a:cs typeface="Calibri"/>
              </a:rPr>
              <a:t>1001 р. - 10 лютого 1050 р.</a:t>
            </a:r>
          </a:p>
          <a:p>
            <a:r>
              <a:rPr lang="en-US" sz="1700">
                <a:latin typeface="Batang"/>
                <a:ea typeface="Batang"/>
                <a:cs typeface="Calibri"/>
              </a:rPr>
              <a:t>Батько - шведський король Улоф Шетконунг</a:t>
            </a:r>
          </a:p>
          <a:p>
            <a:r>
              <a:rPr lang="en-US" sz="1700">
                <a:latin typeface="Batang"/>
                <a:ea typeface="Batang"/>
                <a:cs typeface="Calibri"/>
              </a:rPr>
              <a:t>Брат - Анунд Якоб</a:t>
            </a:r>
          </a:p>
          <a:p>
            <a:r>
              <a:rPr lang="en-US" sz="1700">
                <a:latin typeface="Batang"/>
                <a:ea typeface="Batang"/>
                <a:cs typeface="Calibri"/>
              </a:rPr>
              <a:t>Народилася та виросла у місті Сіґтуна, Швеція</a:t>
            </a:r>
          </a:p>
          <a:p>
            <a:r>
              <a:rPr lang="en-US" sz="1700">
                <a:latin typeface="Batang"/>
                <a:ea typeface="Batang"/>
                <a:cs typeface="Calibri"/>
              </a:rPr>
              <a:t>Улаф Гаральдссон бажає одружитися на Інгігерд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1CA0645-B86E-515A-229B-76EE22E8F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1" r="5902" b="-1"/>
          <a:stretch/>
        </p:blipFill>
        <p:spPr>
          <a:xfrm>
            <a:off x="5089243" y="877413"/>
            <a:ext cx="6222628" cy="5043096"/>
          </a:xfrm>
          <a:prstGeom prst="rect">
            <a:avLst/>
          </a:prstGeom>
        </p:spPr>
      </p:pic>
      <p:grpSp>
        <p:nvGrpSpPr>
          <p:cNvPr id="13" name="Group 8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89243" y="5858828"/>
            <a:ext cx="6226463" cy="123363"/>
            <a:chOff x="7015162" y="5858828"/>
            <a:chExt cx="4300544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256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2E2428-58BA-458D-AA54-05502E63F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F4478-3732-B093-7C41-633D70EC3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881026" cy="1322887"/>
          </a:xfrm>
        </p:spPr>
        <p:txBody>
          <a:bodyPr>
            <a:normAutofit/>
          </a:bodyPr>
          <a:lstStyle/>
          <a:p>
            <a:r>
              <a:rPr lang="en-US" err="1">
                <a:latin typeface="Batang"/>
                <a:ea typeface="Batang"/>
                <a:cs typeface="Calibri Light"/>
              </a:rPr>
              <a:t>Заручення</a:t>
            </a:r>
            <a:r>
              <a:rPr lang="en-US">
                <a:latin typeface="Batang"/>
                <a:ea typeface="Batang"/>
                <a:cs typeface="Calibri Light"/>
              </a:rPr>
              <a:t> з </a:t>
            </a:r>
            <a:r>
              <a:rPr lang="en-US" err="1">
                <a:latin typeface="Batang"/>
                <a:ea typeface="Batang"/>
                <a:cs typeface="Calibri Light"/>
              </a:rPr>
              <a:t>Улафом</a:t>
            </a:r>
            <a:r>
              <a:rPr lang="en-US">
                <a:latin typeface="Batang"/>
                <a:ea typeface="Batang"/>
                <a:cs typeface="Calibri Light"/>
              </a:rPr>
              <a:t> </a:t>
            </a:r>
            <a:r>
              <a:rPr lang="en-US" err="1">
                <a:latin typeface="Batang"/>
                <a:ea typeface="Batang"/>
                <a:cs typeface="Calibri Light"/>
              </a:rPr>
              <a:t>Святим</a:t>
            </a:r>
            <a:endParaRPr lang="en-US" err="1">
              <a:latin typeface="Batang"/>
              <a:ea typeface="Batang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C45FE-327C-BB1B-6177-C47973EA7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6573951" cy="390858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>
                <a:latin typeface="Batang"/>
                <a:ea typeface="Batang"/>
                <a:cs typeface="Calibri"/>
              </a:rPr>
              <a:t>Улоф Шетконунг був проти шлюбу Інгігерд з Улафом Гаральдссоном.</a:t>
            </a:r>
          </a:p>
          <a:p>
            <a:r>
              <a:rPr lang="en-US" sz="1600">
                <a:latin typeface="Batang"/>
                <a:ea typeface="Batang"/>
                <a:cs typeface="Calibri"/>
              </a:rPr>
              <a:t>Для забезпечення миру між шведами, селяни погрожували вбити Улофа Шетконунга, якщо він буде заперечувати зарученню У. Гаральдссона з Інгігерд.</a:t>
            </a:r>
          </a:p>
          <a:p>
            <a:r>
              <a:rPr lang="en-US" sz="1600">
                <a:latin typeface="Batang"/>
                <a:ea typeface="Batang"/>
                <a:cs typeface="Calibri"/>
              </a:rPr>
              <a:t>Сладається враження, що У. Гаральдссон подобаєтья Інгігерд: "</a:t>
            </a:r>
            <a:r>
              <a:rPr lang="en-US" sz="1600" i="1">
                <a:latin typeface="Batang"/>
                <a:ea typeface="Batang"/>
                <a:cs typeface="Calibri"/>
              </a:rPr>
              <a:t>Якщо Улаф є насправді таким чудовим чоловіком, яким ти ого описуєш, то я не можу бажати для себе кращого чоловіка</a:t>
            </a:r>
            <a:r>
              <a:rPr lang="en-US" sz="1600">
                <a:latin typeface="Batang"/>
                <a:ea typeface="Batang"/>
                <a:cs typeface="Calibri"/>
              </a:rPr>
              <a:t>, - сказала Інгігерд красніючи."</a:t>
            </a:r>
          </a:p>
          <a:p>
            <a:r>
              <a:rPr lang="en-US" sz="1600">
                <a:latin typeface="Batang"/>
                <a:ea typeface="Batang"/>
                <a:cs typeface="Calibri"/>
              </a:rPr>
              <a:t>Улаф Шетконунг відкладав їх заручення все літо, в той час як У. Гаральдссон чекав на Інгігерд у місті </a:t>
            </a:r>
            <a:r>
              <a:rPr lang="en-US" sz="1600" i="1">
                <a:latin typeface="Batang"/>
                <a:ea typeface="Batang"/>
                <a:cs typeface="Calibri"/>
              </a:rPr>
              <a:t>Kongehelle, </a:t>
            </a:r>
            <a:r>
              <a:rPr lang="en-US" sz="1600">
                <a:latin typeface="Batang"/>
                <a:ea typeface="Batang"/>
                <a:cs typeface="Calibri"/>
              </a:rPr>
              <a:t>але</a:t>
            </a:r>
            <a:r>
              <a:rPr lang="en-US" sz="1600" i="1">
                <a:latin typeface="Batang"/>
                <a:ea typeface="Batang"/>
                <a:cs typeface="Calibri"/>
              </a:rPr>
              <a:t> </a:t>
            </a:r>
            <a:r>
              <a:rPr lang="en-US" sz="1600">
                <a:latin typeface="Batang"/>
                <a:ea typeface="Batang"/>
                <a:cs typeface="Calibri"/>
              </a:rPr>
              <a:t>У. Шетконунг порушив свою обіцянку і видав заміж за Улафа Гаральдссона свою доньку Астрід замість </a:t>
            </a:r>
            <a:r>
              <a:rPr lang="en-US" sz="1600">
                <a:latin typeface="Batang"/>
                <a:ea typeface="+mn-lt"/>
                <a:cs typeface="+mn-lt"/>
              </a:rPr>
              <a:t>Інгігерд.</a:t>
            </a:r>
          </a:p>
          <a:p>
            <a:endParaRPr lang="en-US" sz="1600">
              <a:latin typeface="Batang"/>
              <a:ea typeface="Batang"/>
              <a:cs typeface="Calibri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3800ACA-71B0-42BF-6C61-DE8CA556E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701" y="846160"/>
            <a:ext cx="2623532" cy="519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31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AF83-062C-58CF-5EA2-C5429254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Batang"/>
                <a:ea typeface="Batang"/>
                <a:cs typeface="Calibri Light"/>
              </a:rPr>
              <a:t>Більше</a:t>
            </a:r>
            <a:r>
              <a:rPr lang="en-US" sz="5400" dirty="0">
                <a:latin typeface="Batang"/>
                <a:ea typeface="Batang"/>
                <a:cs typeface="Calibri Light"/>
              </a:rPr>
              <a:t>, </a:t>
            </a:r>
            <a:r>
              <a:rPr lang="en-US" sz="5400">
                <a:latin typeface="Batang"/>
                <a:ea typeface="Batang"/>
                <a:cs typeface="Calibri Light"/>
              </a:rPr>
              <a:t>аніж</a:t>
            </a:r>
            <a:r>
              <a:rPr lang="en-US" sz="5400" dirty="0">
                <a:latin typeface="Batang"/>
                <a:ea typeface="Batang"/>
                <a:cs typeface="Calibri Light"/>
              </a:rPr>
              <a:t> </a:t>
            </a:r>
            <a:r>
              <a:rPr lang="en-US" sz="5400">
                <a:latin typeface="Batang"/>
                <a:ea typeface="Batang"/>
                <a:cs typeface="Calibri Light"/>
              </a:rPr>
              <a:t>просто</a:t>
            </a:r>
            <a:r>
              <a:rPr lang="en-US" sz="5400" dirty="0">
                <a:latin typeface="Batang"/>
                <a:ea typeface="Batang"/>
                <a:cs typeface="Calibri Light"/>
              </a:rPr>
              <a:t> </a:t>
            </a:r>
            <a:r>
              <a:rPr lang="en-US" sz="5400">
                <a:latin typeface="Batang"/>
                <a:ea typeface="Batang"/>
                <a:cs typeface="Calibri Light"/>
              </a:rPr>
              <a:t>союз</a:t>
            </a:r>
            <a:endParaRPr lang="en-US" sz="5400">
              <a:latin typeface="Batang"/>
              <a:ea typeface="Batang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DF78F-546B-4632-67A8-068F2DAF6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>
                <a:latin typeface="Batang"/>
                <a:ea typeface="Batang"/>
                <a:cs typeface="Calibri"/>
              </a:rPr>
              <a:t>Розлучення дуже негативно повпливало на</a:t>
            </a:r>
            <a:r>
              <a:rPr lang="en-US" sz="1900">
                <a:cs typeface="Calibri"/>
              </a:rPr>
              <a:t> </a:t>
            </a:r>
            <a:r>
              <a:rPr lang="en-US" sz="1900">
                <a:latin typeface="Batang"/>
                <a:ea typeface="Batang"/>
                <a:cs typeface="Calibri"/>
              </a:rPr>
              <a:t>Інгігерд та Улафа Гаральдссона.</a:t>
            </a:r>
          </a:p>
          <a:p>
            <a:r>
              <a:rPr lang="en-US" sz="1900">
                <a:latin typeface="Batang"/>
                <a:ea typeface="Batang"/>
                <a:cs typeface="Calibri"/>
              </a:rPr>
              <a:t>Багато джерел вказують на те, що їх взаємини були більше, аніж просто союз. "Легендарна сага про Улафа" розповідає, що </a:t>
            </a:r>
            <a:r>
              <a:rPr lang="en-US" sz="1900">
                <a:latin typeface="Batang"/>
                <a:ea typeface="+mn-lt"/>
                <a:cs typeface="+mn-lt"/>
              </a:rPr>
              <a:t>Інгігерд, з болем в серці, дорікала свого батька через перешкоду їх шлюбу.</a:t>
            </a:r>
          </a:p>
          <a:p>
            <a:r>
              <a:rPr lang="en-US" sz="1900">
                <a:latin typeface="Batang"/>
                <a:ea typeface="Calibri"/>
                <a:cs typeface="Calibri"/>
              </a:rPr>
              <a:t>Щодо норвезького короля (У. Гаральдссона): "Він настільки це погано спрйняв, що майже нічого не пив і хотів бути наодинці".</a:t>
            </a:r>
          </a:p>
          <a:p>
            <a:r>
              <a:rPr lang="en-US" sz="1900">
                <a:latin typeface="Batang"/>
                <a:ea typeface="Calibri"/>
                <a:cs typeface="Calibri"/>
              </a:rPr>
              <a:t>Коли Астрід приїхала до пригніченого норвежця, вона розповіла йому</a:t>
            </a:r>
            <a:r>
              <a:rPr lang="en-US" sz="1900">
                <a:latin typeface="Batang"/>
                <a:ea typeface="+mn-lt"/>
                <a:cs typeface="+mn-lt"/>
              </a:rPr>
              <a:t>, що "</a:t>
            </a:r>
            <a:r>
              <a:rPr lang="en-US" sz="1900" i="1">
                <a:latin typeface="Batang"/>
                <a:ea typeface="+mn-lt"/>
                <a:cs typeface="+mn-lt"/>
              </a:rPr>
              <a:t>Інгігерд попросила мене доглядати за тобою більше за всіх людей</a:t>
            </a:r>
            <a:r>
              <a:rPr lang="en-US" sz="1900">
                <a:latin typeface="Batang"/>
                <a:ea typeface="+mn-lt"/>
                <a:cs typeface="+mn-lt"/>
              </a:rPr>
              <a:t>".</a:t>
            </a:r>
            <a:endParaRPr lang="en-US" sz="1900">
              <a:latin typeface="Batang"/>
              <a:ea typeface="Calibri"/>
              <a:cs typeface="Calibri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252572D-28F2-6479-BDAE-277F91ACB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41" r="4" b="4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67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B8A94-4855-5CDB-8643-BCFCCD01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Batang"/>
                <a:ea typeface="Calibri Light"/>
                <a:cs typeface="Calibri Light"/>
              </a:rPr>
              <a:t>Княгиня Київської Русі </a:t>
            </a:r>
            <a:r>
              <a:rPr lang="en-US" sz="5400">
                <a:latin typeface="Batang"/>
                <a:ea typeface="+mj-lt"/>
                <a:cs typeface="+mj-lt"/>
              </a:rPr>
              <a:t>Інгігерд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51310-E5EE-B1CA-D964-0D844A451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latin typeface="Batang"/>
                <a:ea typeface="Calibri"/>
                <a:cs typeface="Calibri"/>
              </a:rPr>
              <a:t>Улаф Шетконунг віддав Інгігерд заміж за князя Київської Русі Ярослава.</a:t>
            </a:r>
            <a:endParaRPr lang="en-US" sz="2200"/>
          </a:p>
          <a:p>
            <a:r>
              <a:rPr lang="en-US" sz="2200">
                <a:latin typeface="Batang"/>
                <a:ea typeface="Calibri"/>
                <a:cs typeface="Calibri"/>
              </a:rPr>
              <a:t>Весілля відбулося у 1019 році.</a:t>
            </a:r>
          </a:p>
          <a:p>
            <a:r>
              <a:rPr lang="en-US" sz="2200">
                <a:latin typeface="Batang"/>
                <a:ea typeface="+mn-lt"/>
                <a:cs typeface="+mn-lt"/>
              </a:rPr>
              <a:t>Після весілля, Інгігерд змінила своє ім'я на руське Ірина.</a:t>
            </a:r>
          </a:p>
          <a:p>
            <a:r>
              <a:rPr lang="en-US" sz="2200">
                <a:latin typeface="Batang"/>
                <a:ea typeface="Calibri"/>
                <a:cs typeface="Calibri"/>
              </a:rPr>
              <a:t>В сазі розповідається про те, що </a:t>
            </a:r>
            <a:r>
              <a:rPr lang="en-US" sz="2200">
                <a:latin typeface="Batang"/>
                <a:ea typeface="+mn-lt"/>
                <a:cs typeface="+mn-lt"/>
              </a:rPr>
              <a:t>Інгігерд в якості весільного подарунка отримала частину землі (Ingermanland, Інгермандляндія).</a:t>
            </a:r>
          </a:p>
          <a:p>
            <a:pPr marL="0" indent="0">
              <a:buNone/>
            </a:pPr>
            <a:endParaRPr lang="en-US" sz="2200">
              <a:latin typeface="Batang"/>
              <a:ea typeface="+mn-lt"/>
              <a:cs typeface="+mn-lt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5D15654-EF08-1FC5-C03B-97D40A639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275" y="329183"/>
            <a:ext cx="3301345" cy="3429969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A4D4D75-3000-AA53-A47A-0CA7CBAAE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591" y="4079193"/>
            <a:ext cx="3400425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21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B66D7F65-E9B6-4775-8355-D095CC73C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D2BBD4-CCF6-597F-C21D-F28187FF9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6" y="502022"/>
            <a:ext cx="6173262" cy="675026"/>
          </a:xfrm>
        </p:spPr>
        <p:txBody>
          <a:bodyPr anchor="b">
            <a:normAutofit/>
          </a:bodyPr>
          <a:lstStyle/>
          <a:p>
            <a:r>
              <a:rPr lang="en-US" sz="4000" dirty="0" err="1">
                <a:latin typeface="Batang"/>
                <a:ea typeface="Calibri Light"/>
                <a:cs typeface="Calibri Light"/>
              </a:rPr>
              <a:t>Діти</a:t>
            </a:r>
            <a:endParaRPr lang="en-US" sz="4000" dirty="0">
              <a:latin typeface="Batang"/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BD0DD-8A0D-1551-24FF-EB2290A8C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26" y="1189566"/>
            <a:ext cx="6667633" cy="475403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1600" dirty="0" err="1">
                <a:latin typeface="Batang"/>
                <a:ea typeface="+mn-lt"/>
                <a:cs typeface="+mn-lt"/>
              </a:rPr>
              <a:t>Інгігерд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та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Ярослав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мали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багато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дітей</a:t>
            </a:r>
            <a:r>
              <a:rPr lang="en-US" sz="1600" dirty="0">
                <a:latin typeface="Batang"/>
                <a:ea typeface="+mn-lt"/>
                <a:cs typeface="+mn-lt"/>
              </a:rPr>
              <a:t>. </a:t>
            </a:r>
            <a:r>
              <a:rPr lang="en-US" sz="1600" dirty="0" err="1">
                <a:latin typeface="Batang"/>
                <a:ea typeface="+mn-lt"/>
                <a:cs typeface="+mn-lt"/>
              </a:rPr>
              <a:t>Ось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деякі</a:t>
            </a:r>
            <a:r>
              <a:rPr lang="en-US" sz="1600" dirty="0">
                <a:latin typeface="Batang"/>
                <a:ea typeface="+mn-lt"/>
                <a:cs typeface="+mn-lt"/>
              </a:rPr>
              <a:t> з </a:t>
            </a:r>
            <a:r>
              <a:rPr lang="en-US" sz="1600" dirty="0" err="1">
                <a:latin typeface="Batang"/>
                <a:ea typeface="+mn-lt"/>
                <a:cs typeface="+mn-lt"/>
              </a:rPr>
              <a:t>них</a:t>
            </a:r>
            <a:r>
              <a:rPr lang="en-US" sz="1600" dirty="0">
                <a:latin typeface="Batang"/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Єлизавета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вийшла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заміж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за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 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брата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Улафа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Гаральдссона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 -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Харальда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 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Суворого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,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який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був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останнім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королем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вікінгів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.</a:t>
            </a:r>
          </a:p>
          <a:p>
            <a:pPr marL="0" indent="0">
              <a:buNone/>
            </a:pP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У </a:t>
            </a:r>
            <a:r>
              <a:rPr lang="en-US" sz="1600" dirty="0" err="1">
                <a:latin typeface="Batang"/>
                <a:ea typeface="+mn-lt"/>
                <a:cs typeface="+mn-lt"/>
              </a:rPr>
              <a:t>Інгігерд</a:t>
            </a:r>
            <a:r>
              <a:rPr lang="en-US" sz="1600" dirty="0">
                <a:latin typeface="Batang"/>
                <a:ea typeface="+mn-lt"/>
                <a:cs typeface="+mn-lt"/>
              </a:rPr>
              <a:t> </a:t>
            </a:r>
            <a:r>
              <a:rPr lang="en-US" sz="1600" dirty="0" err="1">
                <a:latin typeface="Batang"/>
                <a:ea typeface="+mn-lt"/>
                <a:cs typeface="+mn-lt"/>
              </a:rPr>
              <a:t>було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багато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наслідників</a:t>
            </a:r>
            <a:r>
              <a:rPr lang="en-US" sz="1600" dirty="0">
                <a:latin typeface="Batang"/>
                <a:ea typeface="+mn-lt"/>
                <a:cs typeface="+mn-lt"/>
              </a:rPr>
              <a:t> в </a:t>
            </a:r>
            <a:r>
              <a:rPr lang="en-US" sz="1600" dirty="0" err="1">
                <a:latin typeface="Batang"/>
                <a:ea typeface="+mn-lt"/>
                <a:cs typeface="+mn-lt"/>
              </a:rPr>
              <a:t>Європейських</a:t>
            </a:r>
            <a:r>
              <a:rPr lang="en-US" sz="1600" dirty="0">
                <a:latin typeface="Batang"/>
                <a:ea typeface="+mn-lt"/>
                <a:cs typeface="+mn-lt"/>
              </a:rPr>
              <a:t> </a:t>
            </a:r>
            <a:r>
              <a:rPr lang="en-US" sz="1600" dirty="0" err="1">
                <a:latin typeface="Batang"/>
                <a:ea typeface="+mn-lt"/>
                <a:cs typeface="+mn-lt"/>
              </a:rPr>
              <a:t>королівствах</a:t>
            </a:r>
            <a:r>
              <a:rPr lang="en-US" sz="1600" dirty="0">
                <a:latin typeface="Batang"/>
                <a:ea typeface="+mn-lt"/>
                <a:cs typeface="+mn-lt"/>
              </a:rPr>
              <a:t>:</a:t>
            </a:r>
          </a:p>
          <a:p>
            <a:pPr marL="342900" indent="-342900"/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Єлизавета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 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Київська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,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королева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Норвегії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, в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шлюбі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з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Харальдом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Суворим</a:t>
            </a:r>
            <a:endParaRPr lang="en-US" sz="1600" dirty="0">
              <a:latin typeface="Batang"/>
              <a:ea typeface="Calibri" panose="020F0502020204030204"/>
              <a:cs typeface="Calibri" panose="020F0502020204030204"/>
            </a:endParaRPr>
          </a:p>
          <a:p>
            <a:pPr marL="342900" indent="-342900"/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Анастасія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Київська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,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королева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Угорщини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, в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шлюбі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з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Андреасом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II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Угорським</a:t>
            </a:r>
            <a:endParaRPr lang="en-US" sz="1600" dirty="0">
              <a:latin typeface="Batang"/>
              <a:ea typeface="Calibri" panose="020F0502020204030204"/>
              <a:cs typeface="Calibri" panose="020F0502020204030204"/>
            </a:endParaRPr>
          </a:p>
          <a:p>
            <a:pPr marL="342900" indent="-342900"/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Анна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Київська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,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королева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Франції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, в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шлюбі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з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Генріком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I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Французьким</a:t>
            </a:r>
            <a:endParaRPr lang="en-US" sz="1600" dirty="0">
              <a:latin typeface="Batang"/>
              <a:ea typeface="Calibri" panose="020F0502020204030204"/>
              <a:cs typeface="Calibri" panose="020F0502020204030204"/>
            </a:endParaRPr>
          </a:p>
          <a:p>
            <a:pPr marL="342900" indent="-342900"/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Володимир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Новогородський</a:t>
            </a:r>
            <a:endParaRPr lang="en-US" sz="1600" dirty="0">
              <a:latin typeface="Batang"/>
              <a:ea typeface="Calibri" panose="020F0502020204030204"/>
              <a:cs typeface="Calibri" panose="020F0502020204030204"/>
            </a:endParaRPr>
          </a:p>
          <a:p>
            <a:pPr marL="342900" indent="-342900"/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Cвятослав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 II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Київський</a:t>
            </a:r>
            <a:endParaRPr lang="en-US" sz="1600" dirty="0">
              <a:latin typeface="Batang"/>
              <a:ea typeface="Calibri" panose="020F0502020204030204"/>
              <a:cs typeface="Calibri" panose="020F0502020204030204"/>
            </a:endParaRPr>
          </a:p>
          <a:p>
            <a:pPr marL="342900" indent="-342900"/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Всеволод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 II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Київський</a:t>
            </a:r>
            <a:endParaRPr lang="en-US" sz="1600" dirty="0">
              <a:latin typeface="Batang"/>
              <a:ea typeface="Calibri" panose="020F0502020204030204"/>
              <a:cs typeface="Calibri" panose="020F0502020204030204"/>
            </a:endParaRPr>
          </a:p>
          <a:p>
            <a:pPr marL="342900" indent="-342900"/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Ігор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Волинський</a:t>
            </a:r>
            <a:endParaRPr lang="en-US" sz="1600" dirty="0">
              <a:latin typeface="Batang"/>
              <a:ea typeface="Calibri" panose="020F0502020204030204"/>
              <a:cs typeface="Calibri" panose="020F0502020204030204"/>
            </a:endParaRPr>
          </a:p>
          <a:p>
            <a:pPr marL="342900" indent="-342900"/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Вячеслав</a:t>
            </a:r>
            <a:r>
              <a:rPr lang="en-US" sz="16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dirty="0" err="1">
                <a:latin typeface="Batang"/>
                <a:ea typeface="Calibri" panose="020F0502020204030204"/>
                <a:cs typeface="Calibri" panose="020F0502020204030204"/>
              </a:rPr>
              <a:t>Смоленський</a:t>
            </a:r>
            <a:endParaRPr lang="en-US" sz="1600" dirty="0">
              <a:latin typeface="Batang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D78963B-919F-D253-93CD-14F53B27A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98"/>
          <a:stretch/>
        </p:blipFill>
        <p:spPr>
          <a:xfrm>
            <a:off x="8115300" y="-12515"/>
            <a:ext cx="4076700" cy="6418631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7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50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F5F32-C736-76BC-EB01-A29617FAF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3000">
                <a:latin typeface="Batang"/>
                <a:ea typeface="Calibri Light"/>
                <a:cs typeface="Calibri Light"/>
              </a:rPr>
              <a:t>Улаф Гаральдссон в укритті у Ярослава та </a:t>
            </a:r>
            <a:r>
              <a:rPr lang="en-US" sz="3000">
                <a:latin typeface="Batang"/>
                <a:ea typeface="+mj-lt"/>
                <a:cs typeface="+mj-lt"/>
              </a:rPr>
              <a:t>Інгігерд</a:t>
            </a:r>
            <a:endParaRPr lang="en-US" sz="3000">
              <a:latin typeface="Batang"/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BB781-3036-CF2D-5665-7780F9C62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latin typeface="Batang"/>
                <a:ea typeface="Calibri"/>
                <a:cs typeface="Calibri"/>
              </a:rPr>
              <a:t>Улафа вигнали з Норвегії у 1028 році.</a:t>
            </a:r>
          </a:p>
          <a:p>
            <a:r>
              <a:rPr lang="en-US" sz="1700">
                <a:latin typeface="Batang"/>
                <a:ea typeface="Calibri"/>
                <a:cs typeface="Calibri"/>
              </a:rPr>
              <a:t>Він поїхав до Ярослава та </a:t>
            </a:r>
            <a:r>
              <a:rPr lang="en-US" sz="1700">
                <a:latin typeface="Batang"/>
                <a:ea typeface="+mn-lt"/>
                <a:cs typeface="+mn-lt"/>
              </a:rPr>
              <a:t>Інгігерд в Київську Русь.</a:t>
            </a:r>
          </a:p>
          <a:p>
            <a:r>
              <a:rPr lang="en-US" sz="1700">
                <a:latin typeface="Batang"/>
                <a:ea typeface="Calibri"/>
                <a:cs typeface="Calibri"/>
              </a:rPr>
              <a:t>Улаф прожив там два роки, перш ніж з</a:t>
            </a:r>
            <a:r>
              <a:rPr lang="en-US" sz="1700">
                <a:latin typeface="Batang"/>
                <a:ea typeface="+mn-lt"/>
                <a:cs typeface="+mn-lt"/>
              </a:rPr>
              <a:t>'явилася</a:t>
            </a:r>
            <a:r>
              <a:rPr lang="en-US" sz="1700">
                <a:latin typeface="Batang"/>
                <a:ea typeface="Calibri"/>
                <a:cs typeface="Calibri"/>
              </a:rPr>
              <a:t> </a:t>
            </a:r>
            <a:r>
              <a:rPr lang="en-US" sz="1700">
                <a:latin typeface="Batang"/>
                <a:ea typeface="+mn-lt"/>
                <a:cs typeface="+mn-lt"/>
              </a:rPr>
              <a:t>можливість повернутися додому. Він отримав пропозицію від Ярослава залишитися в Києві і управляти Болгарією за нього, але Улаф відмовився.</a:t>
            </a:r>
          </a:p>
          <a:p>
            <a:r>
              <a:rPr lang="en-US" sz="1700">
                <a:latin typeface="Batang"/>
                <a:ea typeface="Calibri"/>
                <a:cs typeface="Calibri"/>
              </a:rPr>
              <a:t>Можливість повернутися в Норвегію з</a:t>
            </a:r>
            <a:r>
              <a:rPr lang="en-US" sz="1700">
                <a:latin typeface="Batang"/>
                <a:ea typeface="+mn-lt"/>
                <a:cs typeface="+mn-lt"/>
              </a:rPr>
              <a:t>'явилася у 1030 році. Йому тільки вдалося добратися до Стіклестад, де він і був вбитий 29-го липня 1030 р.</a:t>
            </a:r>
          </a:p>
          <a:p>
            <a:endParaRPr lang="en-US" sz="1700">
              <a:latin typeface="Batang"/>
              <a:ea typeface="Calibri"/>
              <a:cs typeface="Calibri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F22C06A-3CB7-56CF-1C4F-74B22473D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113" y="640080"/>
            <a:ext cx="532683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66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08F45-3F0C-D0D0-EE01-9BC581811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>
                <a:latin typeface="Batang"/>
                <a:ea typeface="Calibri Light"/>
                <a:cs typeface="Calibri Light"/>
              </a:rPr>
              <a:t>Поезія</a:t>
            </a:r>
            <a:r>
              <a:rPr lang="en-US" dirty="0">
                <a:latin typeface="Batang"/>
                <a:ea typeface="Calibri Light"/>
                <a:cs typeface="Calibri Light"/>
              </a:rPr>
              <a:t> </a:t>
            </a:r>
            <a:r>
              <a:rPr lang="en-US" err="1">
                <a:latin typeface="Batang"/>
                <a:ea typeface="Calibri Light"/>
                <a:cs typeface="Calibri Light"/>
              </a:rPr>
              <a:t>коханню</a:t>
            </a:r>
            <a:endParaRPr lang="en-US">
              <a:latin typeface="Batang"/>
              <a:ea typeface="Batang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CA2C8-B5AB-8325-5BA5-D2246BECB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0907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err="1">
                <a:latin typeface="Batang"/>
                <a:ea typeface="Calibri" panose="020F0502020204030204"/>
                <a:cs typeface="Calibri" panose="020F0502020204030204"/>
              </a:rPr>
              <a:t>Чи</a:t>
            </a:r>
            <a:r>
              <a:rPr lang="en-US" sz="2400" dirty="0">
                <a:latin typeface="Batang"/>
                <a:ea typeface="Calibri" panose="020F0502020204030204"/>
                <a:cs typeface="Calibri" panose="020F0502020204030204"/>
              </a:rPr>
              <a:t> </a:t>
            </a:r>
            <a:r>
              <a:rPr lang="en-US" sz="2400" err="1">
                <a:latin typeface="Batang"/>
                <a:ea typeface="Calibri" panose="020F0502020204030204"/>
                <a:cs typeface="Calibri" panose="020F0502020204030204"/>
              </a:rPr>
              <a:t>припинилася</a:t>
            </a:r>
            <a:r>
              <a:rPr lang="en-US" sz="24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2400" err="1">
                <a:latin typeface="Batang"/>
                <a:ea typeface="Calibri" panose="020F0502020204030204"/>
                <a:cs typeface="Calibri" panose="020F0502020204030204"/>
              </a:rPr>
              <a:t>любов</a:t>
            </a:r>
            <a:r>
              <a:rPr lang="en-US" sz="24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2400" err="1">
                <a:latin typeface="Batang"/>
                <a:ea typeface="Calibri" panose="020F0502020204030204"/>
                <a:cs typeface="Calibri" panose="020F0502020204030204"/>
              </a:rPr>
              <a:t>Улафа</a:t>
            </a:r>
            <a:r>
              <a:rPr lang="en-US" sz="2400" dirty="0"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2400" err="1">
                <a:latin typeface="Batang"/>
                <a:ea typeface="Calibri" panose="020F0502020204030204"/>
                <a:cs typeface="Calibri" panose="020F0502020204030204"/>
              </a:rPr>
              <a:t>до</a:t>
            </a:r>
            <a:r>
              <a:rPr lang="en-US" sz="2400" dirty="0">
                <a:latin typeface="Batang"/>
                <a:ea typeface="Calibri" panose="020F0502020204030204"/>
                <a:cs typeface="Calibri" panose="020F0502020204030204"/>
              </a:rPr>
              <a:t> </a:t>
            </a:r>
            <a:r>
              <a:rPr lang="en-US" sz="2400" err="1">
                <a:solidFill>
                  <a:srgbClr val="202122"/>
                </a:solidFill>
                <a:latin typeface="Batang"/>
                <a:ea typeface="+mn-lt"/>
                <a:cs typeface="+mn-lt"/>
              </a:rPr>
              <a:t>Інгігерд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+mn-lt"/>
                <a:cs typeface="+mn-lt"/>
              </a:rPr>
              <a:t>неідомо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+mn-lt"/>
                <a:cs typeface="+mn-lt"/>
              </a:rPr>
              <a:t>але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+mn-lt"/>
                <a:cs typeface="+mn-lt"/>
              </a:rPr>
              <a:t> </a:t>
            </a:r>
            <a:r>
              <a:rPr lang="en-US" sz="2400" err="1">
                <a:solidFill>
                  <a:srgbClr val="202122"/>
                </a:solidFill>
                <a:latin typeface="Batang"/>
                <a:ea typeface="+mn-lt"/>
                <a:cs typeface="+mn-lt"/>
              </a:rPr>
              <a:t>ось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+mn-lt"/>
                <a:cs typeface="+mn-lt"/>
              </a:rPr>
              <a:t> </a:t>
            </a:r>
            <a:r>
              <a:rPr lang="en-US" sz="2400" err="1">
                <a:solidFill>
                  <a:srgbClr val="202122"/>
                </a:solidFill>
                <a:latin typeface="Batang"/>
                <a:ea typeface="+mn-lt"/>
                <a:cs typeface="+mn-lt"/>
              </a:rPr>
              <a:t>ода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+mn-lt"/>
                <a:cs typeface="+mn-lt"/>
              </a:rPr>
              <a:t>любові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+mn-lt"/>
                <a:cs typeface="+mn-lt"/>
              </a:rPr>
              <a:t>присвячений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+mn-lt"/>
                <a:cs typeface="+mn-lt"/>
              </a:rPr>
              <a:t>їй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+mn-lt"/>
                <a:cs typeface="+mn-lt"/>
              </a:rPr>
              <a:t>який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+mn-lt"/>
                <a:cs typeface="+mn-lt"/>
              </a:rPr>
              <a:t>він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+mn-lt"/>
                <a:cs typeface="+mn-lt"/>
              </a:rPr>
              <a:t>написав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+mn-lt"/>
                <a:cs typeface="+mn-lt"/>
              </a:rPr>
              <a:t>поки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+mn-lt"/>
                <a:cs typeface="+mn-lt"/>
              </a:rPr>
              <a:t>переховувався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+mn-lt"/>
                <a:cs typeface="+mn-lt"/>
              </a:rPr>
              <a:t> в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+mn-lt"/>
                <a:cs typeface="+mn-lt"/>
              </a:rPr>
              <a:t>Києві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На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той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час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було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суворо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заборонено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 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писати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вірші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про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 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любов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присвячені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 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іншим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,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окрім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власної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дружини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.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За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таке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порушення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 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могли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вбити</a:t>
            </a:r>
            <a:r>
              <a:rPr lang="en-US" sz="2400" dirty="0">
                <a:solidFill>
                  <a:srgbClr val="202122"/>
                </a:solidFill>
                <a:latin typeface="Batang"/>
                <a:ea typeface="Calibri" panose="020F0502020204030204"/>
                <a:cs typeface="Calibri" panose="020F0502020204030204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B40955-9EBD-2D2D-A1E1-FFE621087644}"/>
              </a:ext>
            </a:extLst>
          </p:cNvPr>
          <p:cNvSpPr txBox="1"/>
          <p:nvPr/>
        </p:nvSpPr>
        <p:spPr>
          <a:xfrm>
            <a:off x="6267173" y="1711738"/>
            <a:ext cx="5201478" cy="42780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Високо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з 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пагорбу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побачив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я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прекрасні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часи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,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що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несуть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дорогоціннийвантаж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: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жінка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з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ясними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очима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1" dirty="0">
              <a:latin typeface="Batang"/>
              <a:ea typeface="Batang"/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-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Вони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відібрали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весь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мій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спокій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,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кожен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має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за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плечима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свійгріх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- </a:t>
            </a:r>
          </a:p>
          <a:p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  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Як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тендітно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вона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сіла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на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коня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,</a:t>
            </a:r>
          </a:p>
          <a:p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  І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поскакаля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рисою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по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двору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.</a:t>
            </a:r>
          </a:p>
          <a:p>
            <a:endParaRPr lang="en-US" sz="1600" i="1" dirty="0">
              <a:latin typeface="Batang"/>
              <a:ea typeface="Batang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Раніше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вона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була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-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поки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це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пам'ятається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-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схожа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на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те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пишне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,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прекрасне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дерево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,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яке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вірно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розквітає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рік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за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роком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sz="1600" i="1" dirty="0">
              <a:latin typeface="Batang"/>
              <a:ea typeface="Batang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Різко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стемніло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у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Гардарі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,</a:t>
            </a:r>
          </a:p>
          <a:p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  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сіяюче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листя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дерева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, -</a:t>
            </a:r>
          </a:p>
          <a:p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  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воно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таке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саме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dirty="0" err="1">
                <a:latin typeface="Batang"/>
                <a:ea typeface="Batang"/>
                <a:cs typeface="Calibri" panose="020F0502020204030204"/>
              </a:rPr>
              <a:t>красиве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, </a:t>
            </a:r>
          </a:p>
          <a:p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   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гарне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,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золотисте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 </a:t>
            </a:r>
            <a:r>
              <a:rPr lang="en-US" sz="1600" i="1" err="1">
                <a:latin typeface="Batang"/>
                <a:ea typeface="Batang"/>
                <a:cs typeface="Calibri" panose="020F0502020204030204"/>
              </a:rPr>
              <a:t>чоло</a:t>
            </a:r>
            <a:r>
              <a:rPr lang="en-US" sz="1600" i="1" dirty="0">
                <a:latin typeface="Batang"/>
                <a:ea typeface="Batang"/>
                <a:cs typeface="Calibri" panose="020F0502020204030204"/>
              </a:rPr>
              <a:t>.</a:t>
            </a:r>
            <a:endParaRPr lang="en-US" i="1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584A256-875E-F172-593D-3B1AA8801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80186" cy="18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10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A3929-35D2-A3F6-1D91-CFB2DE357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Batang"/>
                <a:ea typeface="Calibri Light"/>
                <a:cs typeface="Calibri Light"/>
              </a:rPr>
              <a:t>Хрест Улафа</a:t>
            </a:r>
            <a:endParaRPr lang="en-US" sz="5400">
              <a:latin typeface="Batang"/>
              <a:ea typeface="Batang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1F2B66C-E834-EBEC-F461-5C381E8FC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9" r="23055"/>
          <a:stretch/>
        </p:blipFill>
        <p:spPr>
          <a:xfrm>
            <a:off x="19" y="1"/>
            <a:ext cx="4484431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054AA-00F4-0E12-B4BC-4C7DB3C89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latin typeface="Batang"/>
                <a:ea typeface="Calibri"/>
                <a:cs typeface="Calibri"/>
              </a:rPr>
              <a:t>Тут ми бачимо Хрест Улафа, зображений на вівтарі 1400-го року.</a:t>
            </a:r>
          </a:p>
          <a:p>
            <a:endParaRPr lang="en-US" sz="2200">
              <a:latin typeface="Batang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200">
                <a:latin typeface="Batang"/>
                <a:ea typeface="Calibri"/>
                <a:cs typeface="Calibri"/>
              </a:rPr>
              <a:t>Легенда каже, що королева </a:t>
            </a:r>
            <a:r>
              <a:rPr lang="en-US" sz="2200">
                <a:latin typeface="Batang"/>
                <a:ea typeface="+mn-lt"/>
                <a:cs typeface="+mn-lt"/>
              </a:rPr>
              <a:t>Інгігерд вишила символ короля Улафа перед тим як він поїхав з Києва до Стіклестад.</a:t>
            </a:r>
          </a:p>
        </p:txBody>
      </p:sp>
    </p:spTree>
    <p:extLst>
      <p:ext uri="{BB962C8B-B14F-4D97-AF65-F5344CB8AC3E}">
        <p14:creationId xmlns:p14="http://schemas.microsoft.com/office/powerpoint/2010/main" val="3339742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1112</Words>
  <Application>Microsoft Office PowerPoint</Application>
  <PresentationFormat>Widescreen</PresentationFormat>
  <Paragraphs>96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1" baseType="lpstr">
      <vt:lpstr>Batang</vt:lpstr>
      <vt:lpstr>Arial</vt:lpstr>
      <vt:lpstr>Calibri</vt:lpstr>
      <vt:lpstr>Calibri Light</vt:lpstr>
      <vt:lpstr>inherit</vt:lpstr>
      <vt:lpstr>Office-tema</vt:lpstr>
      <vt:lpstr>Королева Київської Русі Інгігерда</vt:lpstr>
      <vt:lpstr>Принцеса Інгігерда</vt:lpstr>
      <vt:lpstr>Заручення з Улафом Святим</vt:lpstr>
      <vt:lpstr>Більше, аніж просто союз</vt:lpstr>
      <vt:lpstr>Княгиня Київської Русі Інгігерд</vt:lpstr>
      <vt:lpstr>Діти</vt:lpstr>
      <vt:lpstr>Улаф Гаральдссон в укритті у Ярослава та Інгігерд</vt:lpstr>
      <vt:lpstr>Поезія коханню</vt:lpstr>
      <vt:lpstr>Хрест Улафа</vt:lpstr>
      <vt:lpstr>Маґнус Улафссон</vt:lpstr>
      <vt:lpstr>Свята Анна</vt:lpstr>
      <vt:lpstr>Софія Київська</vt:lpstr>
      <vt:lpstr>Православна каплиця в Стіклестад</vt:lpstr>
      <vt:lpstr>Гімн святійАнні</vt:lpstr>
      <vt:lpstr>Джерела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Storholmen, Åse</dc:creator>
  <cp:lastModifiedBy>Storholmen, Åse</cp:lastModifiedBy>
  <cp:revision>989</cp:revision>
  <dcterms:created xsi:type="dcterms:W3CDTF">2023-11-07T09:20:12Z</dcterms:created>
  <dcterms:modified xsi:type="dcterms:W3CDTF">2023-11-17T10:46:01Z</dcterms:modified>
</cp:coreProperties>
</file>