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70" r:id="rId5"/>
    <p:sldId id="259" r:id="rId6"/>
    <p:sldId id="282" r:id="rId7"/>
    <p:sldId id="284" r:id="rId8"/>
    <p:sldId id="283" r:id="rId9"/>
    <p:sldId id="285" r:id="rId10"/>
    <p:sldId id="260" r:id="rId11"/>
    <p:sldId id="266" r:id="rId12"/>
    <p:sldId id="276" r:id="rId13"/>
    <p:sldId id="271" r:id="rId14"/>
    <p:sldId id="273" r:id="rId15"/>
    <p:sldId id="267" r:id="rId16"/>
    <p:sldId id="272" r:id="rId17"/>
    <p:sldId id="261" r:id="rId18"/>
    <p:sldId id="274" r:id="rId19"/>
    <p:sldId id="286" r:id="rId20"/>
    <p:sldId id="268" r:id="rId21"/>
    <p:sldId id="262" r:id="rId22"/>
    <p:sldId id="277" r:id="rId23"/>
    <p:sldId id="278" r:id="rId24"/>
    <p:sldId id="263" r:id="rId25"/>
    <p:sldId id="281" r:id="rId26"/>
    <p:sldId id="264" r:id="rId27"/>
    <p:sldId id="265" r:id="rId28"/>
    <p:sldId id="269" r:id="rId29"/>
    <p:sldId id="279" r:id="rId30"/>
    <p:sldId id="275" r:id="rId3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54446B-BF6F-4C2C-BB01-82ACBE16DE8A}" v="10" dt="2023-02-17T07:22:29.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7" d="100"/>
          <a:sy n="67" d="100"/>
        </p:scale>
        <p:origin x="60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orholmen, Åse" userId="970ffbd3-6f3d-45c6-9a91-3ac150428195" providerId="ADAL" clId="{9754446B-BF6F-4C2C-BB01-82ACBE16DE8A}"/>
    <pc:docChg chg="undo custSel mod addSld delSld modSld">
      <pc:chgData name="Storholmen, Åse" userId="970ffbd3-6f3d-45c6-9a91-3ac150428195" providerId="ADAL" clId="{9754446B-BF6F-4C2C-BB01-82ACBE16DE8A}" dt="2023-02-17T07:22:29.922" v="78"/>
      <pc:docMkLst>
        <pc:docMk/>
      </pc:docMkLst>
      <pc:sldChg chg="modSp">
        <pc:chgData name="Storholmen, Åse" userId="970ffbd3-6f3d-45c6-9a91-3ac150428195" providerId="ADAL" clId="{9754446B-BF6F-4C2C-BB01-82ACBE16DE8A}" dt="2023-02-16T16:26:25.028" v="1" actId="20577"/>
        <pc:sldMkLst>
          <pc:docMk/>
          <pc:sldMk cId="2832793489" sldId="256"/>
        </pc:sldMkLst>
        <pc:spChg chg="mod">
          <ac:chgData name="Storholmen, Åse" userId="970ffbd3-6f3d-45c6-9a91-3ac150428195" providerId="ADAL" clId="{9754446B-BF6F-4C2C-BB01-82ACBE16DE8A}" dt="2023-02-16T16:26:25.028" v="1" actId="20577"/>
          <ac:spMkLst>
            <pc:docMk/>
            <pc:sldMk cId="2832793489" sldId="256"/>
            <ac:spMk id="3" creationId="{98995BEA-412B-C9E1-36D2-1AD9C0441DDF}"/>
          </ac:spMkLst>
        </pc:spChg>
      </pc:sldChg>
      <pc:sldChg chg="addSp delSp modSp">
        <pc:chgData name="Storholmen, Åse" userId="970ffbd3-6f3d-45c6-9a91-3ac150428195" providerId="ADAL" clId="{9754446B-BF6F-4C2C-BB01-82ACBE16DE8A}" dt="2023-02-16T16:42:54.794" v="74" actId="14100"/>
        <pc:sldMkLst>
          <pc:docMk/>
          <pc:sldMk cId="560658380" sldId="263"/>
        </pc:sldMkLst>
        <pc:spChg chg="mod">
          <ac:chgData name="Storholmen, Åse" userId="970ffbd3-6f3d-45c6-9a91-3ac150428195" providerId="ADAL" clId="{9754446B-BF6F-4C2C-BB01-82ACBE16DE8A}" dt="2023-02-16T16:42:24.867" v="70" actId="1076"/>
          <ac:spMkLst>
            <pc:docMk/>
            <pc:sldMk cId="560658380" sldId="263"/>
            <ac:spMk id="2" creationId="{BF74B6B1-0376-B90B-455E-A331F4FDA937}"/>
          </ac:spMkLst>
        </pc:spChg>
        <pc:spChg chg="mod">
          <ac:chgData name="Storholmen, Åse" userId="970ffbd3-6f3d-45c6-9a91-3ac150428195" providerId="ADAL" clId="{9754446B-BF6F-4C2C-BB01-82ACBE16DE8A}" dt="2023-02-16T16:40:16.221" v="66" actId="26606"/>
          <ac:spMkLst>
            <pc:docMk/>
            <pc:sldMk cId="560658380" sldId="263"/>
            <ac:spMk id="3" creationId="{FC9AC8C0-4472-B48E-F417-190F863E258B}"/>
          </ac:spMkLst>
        </pc:spChg>
        <pc:spChg chg="del">
          <ac:chgData name="Storholmen, Åse" userId="970ffbd3-6f3d-45c6-9a91-3ac150428195" providerId="ADAL" clId="{9754446B-BF6F-4C2C-BB01-82ACBE16DE8A}" dt="2023-02-16T16:39:03.372" v="61" actId="26606"/>
          <ac:spMkLst>
            <pc:docMk/>
            <pc:sldMk cId="560658380" sldId="263"/>
            <ac:spMk id="10" creationId="{7B831B6F-405A-4B47-B9BB-5CA88F285844}"/>
          </ac:spMkLst>
        </pc:spChg>
        <pc:spChg chg="del">
          <ac:chgData name="Storholmen, Åse" userId="970ffbd3-6f3d-45c6-9a91-3ac150428195" providerId="ADAL" clId="{9754446B-BF6F-4C2C-BB01-82ACBE16DE8A}" dt="2023-02-16T16:39:03.372" v="61" actId="26606"/>
          <ac:spMkLst>
            <pc:docMk/>
            <pc:sldMk cId="560658380" sldId="263"/>
            <ac:spMk id="12" creationId="{953EE71A-6488-4203-A7C4-77102FD0DCCA}"/>
          </ac:spMkLst>
        </pc:spChg>
        <pc:spChg chg="add del">
          <ac:chgData name="Storholmen, Åse" userId="970ffbd3-6f3d-45c6-9a91-3ac150428195" providerId="ADAL" clId="{9754446B-BF6F-4C2C-BB01-82ACBE16DE8A}" dt="2023-02-16T16:40:16.221" v="66" actId="26606"/>
          <ac:spMkLst>
            <pc:docMk/>
            <pc:sldMk cId="560658380" sldId="263"/>
            <ac:spMk id="17" creationId="{84DF55BE-B4AB-4BA1-BDE1-E9F7FB3F110A}"/>
          </ac:spMkLst>
        </pc:spChg>
        <pc:spChg chg="add del">
          <ac:chgData name="Storholmen, Åse" userId="970ffbd3-6f3d-45c6-9a91-3ac150428195" providerId="ADAL" clId="{9754446B-BF6F-4C2C-BB01-82ACBE16DE8A}" dt="2023-02-16T16:40:16.221" v="66" actId="26606"/>
          <ac:spMkLst>
            <pc:docMk/>
            <pc:sldMk cId="560658380" sldId="263"/>
            <ac:spMk id="22" creationId="{352BEC0E-22F8-46D0-9632-375DB541B06C}"/>
          </ac:spMkLst>
        </pc:spChg>
        <pc:spChg chg="add del">
          <ac:chgData name="Storholmen, Åse" userId="970ffbd3-6f3d-45c6-9a91-3ac150428195" providerId="ADAL" clId="{9754446B-BF6F-4C2C-BB01-82ACBE16DE8A}" dt="2023-02-16T16:40:16.221" v="66" actId="26606"/>
          <ac:spMkLst>
            <pc:docMk/>
            <pc:sldMk cId="560658380" sldId="263"/>
            <ac:spMk id="24" creationId="{3FCFB1DE-0B7E-48CC-BA90-B2AB0889F9D6}"/>
          </ac:spMkLst>
        </pc:spChg>
        <pc:picChg chg="add del mod ord">
          <ac:chgData name="Storholmen, Åse" userId="970ffbd3-6f3d-45c6-9a91-3ac150428195" providerId="ADAL" clId="{9754446B-BF6F-4C2C-BB01-82ACBE16DE8A}" dt="2023-02-16T16:42:20.222" v="69" actId="478"/>
          <ac:picMkLst>
            <pc:docMk/>
            <pc:sldMk cId="560658380" sldId="263"/>
            <ac:picMk id="4" creationId="{5CB769D7-53B1-402E-A37D-94BC85E4D6D7}"/>
          </ac:picMkLst>
        </pc:picChg>
        <pc:picChg chg="mod ord">
          <ac:chgData name="Storholmen, Åse" userId="970ffbd3-6f3d-45c6-9a91-3ac150428195" providerId="ADAL" clId="{9754446B-BF6F-4C2C-BB01-82ACBE16DE8A}" dt="2023-02-16T16:42:54.794" v="74" actId="14100"/>
          <ac:picMkLst>
            <pc:docMk/>
            <pc:sldMk cId="560658380" sldId="263"/>
            <ac:picMk id="5" creationId="{2F31E8ED-B06C-1935-313E-DF370906D430}"/>
          </ac:picMkLst>
        </pc:picChg>
        <pc:picChg chg="add mod">
          <ac:chgData name="Storholmen, Åse" userId="970ffbd3-6f3d-45c6-9a91-3ac150428195" providerId="ADAL" clId="{9754446B-BF6F-4C2C-BB01-82ACBE16DE8A}" dt="2023-02-16T16:42:46.622" v="73" actId="14100"/>
          <ac:picMkLst>
            <pc:docMk/>
            <pc:sldMk cId="560658380" sldId="263"/>
            <ac:picMk id="6" creationId="{31640FB3-6714-4373-82B8-E4A8D09034D2}"/>
          </ac:picMkLst>
        </pc:picChg>
      </pc:sldChg>
      <pc:sldChg chg="addSp modSp mod setBg">
        <pc:chgData name="Storholmen, Åse" userId="970ffbd3-6f3d-45c6-9a91-3ac150428195" providerId="ADAL" clId="{9754446B-BF6F-4C2C-BB01-82ACBE16DE8A}" dt="2023-02-17T07:22:29.922" v="78"/>
        <pc:sldMkLst>
          <pc:docMk/>
          <pc:sldMk cId="1224558944" sldId="275"/>
        </pc:sldMkLst>
        <pc:spChg chg="mod">
          <ac:chgData name="Storholmen, Åse" userId="970ffbd3-6f3d-45c6-9a91-3ac150428195" providerId="ADAL" clId="{9754446B-BF6F-4C2C-BB01-82ACBE16DE8A}" dt="2023-02-16T16:40:39.019" v="68" actId="26606"/>
          <ac:spMkLst>
            <pc:docMk/>
            <pc:sldMk cId="1224558944" sldId="275"/>
            <ac:spMk id="2" creationId="{9061C26E-CFEF-477D-1A6D-3B9197F92B95}"/>
          </ac:spMkLst>
        </pc:spChg>
        <pc:spChg chg="mod">
          <ac:chgData name="Storholmen, Åse" userId="970ffbd3-6f3d-45c6-9a91-3ac150428195" providerId="ADAL" clId="{9754446B-BF6F-4C2C-BB01-82ACBE16DE8A}" dt="2023-02-17T07:22:29.922" v="78"/>
          <ac:spMkLst>
            <pc:docMk/>
            <pc:sldMk cId="1224558944" sldId="275"/>
            <ac:spMk id="3" creationId="{AFEC0BF0-D97E-0BD9-2BB1-5B64E2A24885}"/>
          </ac:spMkLst>
        </pc:spChg>
        <pc:spChg chg="add">
          <ac:chgData name="Storholmen, Åse" userId="970ffbd3-6f3d-45c6-9a91-3ac150428195" providerId="ADAL" clId="{9754446B-BF6F-4C2C-BB01-82ACBE16DE8A}" dt="2023-02-16T16:40:39.019" v="68" actId="26606"/>
          <ac:spMkLst>
            <pc:docMk/>
            <pc:sldMk cId="1224558944" sldId="275"/>
            <ac:spMk id="8" creationId="{777A147A-9ED8-46B4-8660-1B3C2AA880B5}"/>
          </ac:spMkLst>
        </pc:spChg>
        <pc:spChg chg="add">
          <ac:chgData name="Storholmen, Åse" userId="970ffbd3-6f3d-45c6-9a91-3ac150428195" providerId="ADAL" clId="{9754446B-BF6F-4C2C-BB01-82ACBE16DE8A}" dt="2023-02-16T16:40:39.019" v="68" actId="26606"/>
          <ac:spMkLst>
            <pc:docMk/>
            <pc:sldMk cId="1224558944" sldId="275"/>
            <ac:spMk id="10" creationId="{5D6C15A0-C087-4593-8414-2B4EC1CDC3DE}"/>
          </ac:spMkLst>
        </pc:spChg>
      </pc:sldChg>
      <pc:sldChg chg="addSp modSp mod setBg">
        <pc:chgData name="Storholmen, Åse" userId="970ffbd3-6f3d-45c6-9a91-3ac150428195" providerId="ADAL" clId="{9754446B-BF6F-4C2C-BB01-82ACBE16DE8A}" dt="2023-02-17T07:22:24.440" v="76"/>
        <pc:sldMkLst>
          <pc:docMk/>
          <pc:sldMk cId="4290892375" sldId="279"/>
        </pc:sldMkLst>
        <pc:spChg chg="mod">
          <ac:chgData name="Storholmen, Åse" userId="970ffbd3-6f3d-45c6-9a91-3ac150428195" providerId="ADAL" clId="{9754446B-BF6F-4C2C-BB01-82ACBE16DE8A}" dt="2023-02-16T16:40:33.307" v="67" actId="26606"/>
          <ac:spMkLst>
            <pc:docMk/>
            <pc:sldMk cId="4290892375" sldId="279"/>
            <ac:spMk id="2" creationId="{B803C779-6E8C-7754-C288-6A4680E67A04}"/>
          </ac:spMkLst>
        </pc:spChg>
        <pc:spChg chg="mod">
          <ac:chgData name="Storholmen, Åse" userId="970ffbd3-6f3d-45c6-9a91-3ac150428195" providerId="ADAL" clId="{9754446B-BF6F-4C2C-BB01-82ACBE16DE8A}" dt="2023-02-17T07:22:24.440" v="76"/>
          <ac:spMkLst>
            <pc:docMk/>
            <pc:sldMk cId="4290892375" sldId="279"/>
            <ac:spMk id="3" creationId="{152E7905-65FE-0486-9AFD-755A9F2AF465}"/>
          </ac:spMkLst>
        </pc:spChg>
        <pc:spChg chg="add">
          <ac:chgData name="Storholmen, Åse" userId="970ffbd3-6f3d-45c6-9a91-3ac150428195" providerId="ADAL" clId="{9754446B-BF6F-4C2C-BB01-82ACBE16DE8A}" dt="2023-02-16T16:40:33.307" v="67" actId="26606"/>
          <ac:spMkLst>
            <pc:docMk/>
            <pc:sldMk cId="4290892375" sldId="279"/>
            <ac:spMk id="8" creationId="{100EDD19-6802-4EC3-95CE-CFFAB042CFD6}"/>
          </ac:spMkLst>
        </pc:spChg>
        <pc:spChg chg="add">
          <ac:chgData name="Storholmen, Åse" userId="970ffbd3-6f3d-45c6-9a91-3ac150428195" providerId="ADAL" clId="{9754446B-BF6F-4C2C-BB01-82ACBE16DE8A}" dt="2023-02-16T16:40:33.307" v="67" actId="26606"/>
          <ac:spMkLst>
            <pc:docMk/>
            <pc:sldMk cId="4290892375" sldId="279"/>
            <ac:spMk id="10" creationId="{DB17E863-922E-4C26-BD64-E8FD41D28661}"/>
          </ac:spMkLst>
        </pc:spChg>
      </pc:sldChg>
      <pc:sldChg chg="addSp delSp modSp">
        <pc:chgData name="Storholmen, Åse" userId="970ffbd3-6f3d-45c6-9a91-3ac150428195" providerId="ADAL" clId="{9754446B-BF6F-4C2C-BB01-82ACBE16DE8A}" dt="2023-02-16T16:37:27.711" v="57" actId="20577"/>
        <pc:sldMkLst>
          <pc:docMk/>
          <pc:sldMk cId="643937854" sldId="286"/>
        </pc:sldMkLst>
        <pc:spChg chg="mod">
          <ac:chgData name="Storholmen, Åse" userId="970ffbd3-6f3d-45c6-9a91-3ac150428195" providerId="ADAL" clId="{9754446B-BF6F-4C2C-BB01-82ACBE16DE8A}" dt="2023-02-16T16:37:27.711" v="57" actId="20577"/>
          <ac:spMkLst>
            <pc:docMk/>
            <pc:sldMk cId="643937854" sldId="286"/>
            <ac:spMk id="2" creationId="{4948440F-483E-758D-8712-055850BA1B8F}"/>
          </ac:spMkLst>
        </pc:spChg>
        <pc:spChg chg="del">
          <ac:chgData name="Storholmen, Åse" userId="970ffbd3-6f3d-45c6-9a91-3ac150428195" providerId="ADAL" clId="{9754446B-BF6F-4C2C-BB01-82ACBE16DE8A}" dt="2023-02-16T16:27:34.901" v="2"/>
          <ac:spMkLst>
            <pc:docMk/>
            <pc:sldMk cId="643937854" sldId="286"/>
            <ac:spMk id="3" creationId="{A1AEECBA-506A-2697-0543-A3FD7D9555C3}"/>
          </ac:spMkLst>
        </pc:spChg>
        <pc:picChg chg="add mod">
          <ac:chgData name="Storholmen, Åse" userId="970ffbd3-6f3d-45c6-9a91-3ac150428195" providerId="ADAL" clId="{9754446B-BF6F-4C2C-BB01-82ACBE16DE8A}" dt="2023-02-16T16:37:12.259" v="53" actId="1076"/>
          <ac:picMkLst>
            <pc:docMk/>
            <pc:sldMk cId="643937854" sldId="286"/>
            <ac:picMk id="4" creationId="{EE4D8B94-C8AD-4CC2-BCF9-2A068622D4EB}"/>
          </ac:picMkLst>
        </pc:picChg>
        <pc:picChg chg="add mod">
          <ac:chgData name="Storholmen, Åse" userId="970ffbd3-6f3d-45c6-9a91-3ac150428195" providerId="ADAL" clId="{9754446B-BF6F-4C2C-BB01-82ACBE16DE8A}" dt="2023-02-16T16:36:18.591" v="47" actId="1076"/>
          <ac:picMkLst>
            <pc:docMk/>
            <pc:sldMk cId="643937854" sldId="286"/>
            <ac:picMk id="5" creationId="{5506B877-54C4-427D-9CC4-D72AA8FDA5C5}"/>
          </ac:picMkLst>
        </pc:picChg>
        <pc:picChg chg="add del mod">
          <ac:chgData name="Storholmen, Åse" userId="970ffbd3-6f3d-45c6-9a91-3ac150428195" providerId="ADAL" clId="{9754446B-BF6F-4C2C-BB01-82ACBE16DE8A}" dt="2023-02-16T16:35:29.673" v="44" actId="478"/>
          <ac:picMkLst>
            <pc:docMk/>
            <pc:sldMk cId="643937854" sldId="286"/>
            <ac:picMk id="6" creationId="{6D4C4AF8-2E2B-4770-8314-6730DAC2E3C9}"/>
          </ac:picMkLst>
        </pc:picChg>
        <pc:picChg chg="add mod">
          <ac:chgData name="Storholmen, Åse" userId="970ffbd3-6f3d-45c6-9a91-3ac150428195" providerId="ADAL" clId="{9754446B-BF6F-4C2C-BB01-82ACBE16DE8A}" dt="2023-02-16T16:36:44.776" v="50" actId="1076"/>
          <ac:picMkLst>
            <pc:docMk/>
            <pc:sldMk cId="643937854" sldId="286"/>
            <ac:picMk id="7" creationId="{825E0353-D307-42A8-968F-B0C567E497D1}"/>
          </ac:picMkLst>
        </pc:picChg>
      </pc:sldChg>
      <pc:sldChg chg="addSp delSp modSp add del">
        <pc:chgData name="Storholmen, Åse" userId="970ffbd3-6f3d-45c6-9a91-3ac150428195" providerId="ADAL" clId="{9754446B-BF6F-4C2C-BB01-82ACBE16DE8A}" dt="2023-02-16T16:39:50.706" v="64" actId="2696"/>
        <pc:sldMkLst>
          <pc:docMk/>
          <pc:sldMk cId="1315245503" sldId="287"/>
        </pc:sldMkLst>
        <pc:spChg chg="del">
          <ac:chgData name="Storholmen, Åse" userId="970ffbd3-6f3d-45c6-9a91-3ac150428195" providerId="ADAL" clId="{9754446B-BF6F-4C2C-BB01-82ACBE16DE8A}" dt="2023-02-16T16:38:37.517" v="59"/>
          <ac:spMkLst>
            <pc:docMk/>
            <pc:sldMk cId="1315245503" sldId="287"/>
            <ac:spMk id="3" creationId="{0930D8EF-506E-4453-822B-BC9E7785B922}"/>
          </ac:spMkLst>
        </pc:spChg>
        <pc:picChg chg="add mod">
          <ac:chgData name="Storholmen, Åse" userId="970ffbd3-6f3d-45c6-9a91-3ac150428195" providerId="ADAL" clId="{9754446B-BF6F-4C2C-BB01-82ACBE16DE8A}" dt="2023-02-16T16:38:37.517" v="59"/>
          <ac:picMkLst>
            <pc:docMk/>
            <pc:sldMk cId="1315245503" sldId="287"/>
            <ac:picMk id="4" creationId="{2CFE5F4E-BD7A-415C-B2CA-1D4A47C6DFC0}"/>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F1AB56-2B0C-D3D7-D58A-20A1A50AA563}"/>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EC2CBDDA-DF94-E50B-9F9F-02E37FBD40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10524E53-B2D3-7A38-42E9-7B88224BF782}"/>
              </a:ext>
            </a:extLst>
          </p:cNvPr>
          <p:cNvSpPr>
            <a:spLocks noGrp="1"/>
          </p:cNvSpPr>
          <p:nvPr>
            <p:ph type="dt" sz="half" idx="10"/>
          </p:nvPr>
        </p:nvSpPr>
        <p:spPr/>
        <p:txBody>
          <a:bodyPr/>
          <a:lstStyle/>
          <a:p>
            <a:fld id="{F43C0C9E-C1C2-4232-9D3E-AFCBD4DE244C}" type="datetimeFigureOut">
              <a:rPr lang="nb-NO" smtClean="0"/>
              <a:t>17.02.2023</a:t>
            </a:fld>
            <a:endParaRPr lang="nb-NO"/>
          </a:p>
        </p:txBody>
      </p:sp>
      <p:sp>
        <p:nvSpPr>
          <p:cNvPr id="5" name="Plassholder for bunntekst 4">
            <a:extLst>
              <a:ext uri="{FF2B5EF4-FFF2-40B4-BE49-F238E27FC236}">
                <a16:creationId xmlns:a16="http://schemas.microsoft.com/office/drawing/2014/main" id="{4F4DFE1B-243D-B34B-7CB7-C646EA5EA54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E400E4F-5866-BFD7-5FE5-A5E484358D26}"/>
              </a:ext>
            </a:extLst>
          </p:cNvPr>
          <p:cNvSpPr>
            <a:spLocks noGrp="1"/>
          </p:cNvSpPr>
          <p:nvPr>
            <p:ph type="sldNum" sz="quarter" idx="12"/>
          </p:nvPr>
        </p:nvSpPr>
        <p:spPr/>
        <p:txBody>
          <a:bodyPr/>
          <a:lstStyle/>
          <a:p>
            <a:fld id="{3CABF6D6-74D4-437C-B8B9-FB5DD577D587}" type="slidenum">
              <a:rPr lang="nb-NO" smtClean="0"/>
              <a:t>‹#›</a:t>
            </a:fld>
            <a:endParaRPr lang="nb-NO"/>
          </a:p>
        </p:txBody>
      </p:sp>
    </p:spTree>
    <p:extLst>
      <p:ext uri="{BB962C8B-B14F-4D97-AF65-F5344CB8AC3E}">
        <p14:creationId xmlns:p14="http://schemas.microsoft.com/office/powerpoint/2010/main" val="84248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0C17EAF-5B74-5FD2-7CCE-454B29B1AC21}"/>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B539F8F8-4396-FEDA-599D-EC2A1BDD51D3}"/>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6BD617A-EB1D-CB7C-308E-E074A6F2445B}"/>
              </a:ext>
            </a:extLst>
          </p:cNvPr>
          <p:cNvSpPr>
            <a:spLocks noGrp="1"/>
          </p:cNvSpPr>
          <p:nvPr>
            <p:ph type="dt" sz="half" idx="10"/>
          </p:nvPr>
        </p:nvSpPr>
        <p:spPr/>
        <p:txBody>
          <a:bodyPr/>
          <a:lstStyle/>
          <a:p>
            <a:fld id="{F43C0C9E-C1C2-4232-9D3E-AFCBD4DE244C}" type="datetimeFigureOut">
              <a:rPr lang="nb-NO" smtClean="0"/>
              <a:t>17.02.2023</a:t>
            </a:fld>
            <a:endParaRPr lang="nb-NO"/>
          </a:p>
        </p:txBody>
      </p:sp>
      <p:sp>
        <p:nvSpPr>
          <p:cNvPr id="5" name="Plassholder for bunntekst 4">
            <a:extLst>
              <a:ext uri="{FF2B5EF4-FFF2-40B4-BE49-F238E27FC236}">
                <a16:creationId xmlns:a16="http://schemas.microsoft.com/office/drawing/2014/main" id="{7B7A5ABB-40CB-6C9D-93C7-C6FBFC61342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3CAB917-F7E7-9EAD-FD98-F657BCE36743}"/>
              </a:ext>
            </a:extLst>
          </p:cNvPr>
          <p:cNvSpPr>
            <a:spLocks noGrp="1"/>
          </p:cNvSpPr>
          <p:nvPr>
            <p:ph type="sldNum" sz="quarter" idx="12"/>
          </p:nvPr>
        </p:nvSpPr>
        <p:spPr/>
        <p:txBody>
          <a:bodyPr/>
          <a:lstStyle/>
          <a:p>
            <a:fld id="{3CABF6D6-74D4-437C-B8B9-FB5DD577D587}" type="slidenum">
              <a:rPr lang="nb-NO" smtClean="0"/>
              <a:t>‹#›</a:t>
            </a:fld>
            <a:endParaRPr lang="nb-NO"/>
          </a:p>
        </p:txBody>
      </p:sp>
    </p:spTree>
    <p:extLst>
      <p:ext uri="{BB962C8B-B14F-4D97-AF65-F5344CB8AC3E}">
        <p14:creationId xmlns:p14="http://schemas.microsoft.com/office/powerpoint/2010/main" val="356408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B2C32DCC-AA2C-012A-84CB-F799C939521B}"/>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F6BA5E30-D40A-2AF7-C467-44F95C52CB37}"/>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7D529DB-E0AE-5441-9632-A6570CCD0F13}"/>
              </a:ext>
            </a:extLst>
          </p:cNvPr>
          <p:cNvSpPr>
            <a:spLocks noGrp="1"/>
          </p:cNvSpPr>
          <p:nvPr>
            <p:ph type="dt" sz="half" idx="10"/>
          </p:nvPr>
        </p:nvSpPr>
        <p:spPr/>
        <p:txBody>
          <a:bodyPr/>
          <a:lstStyle/>
          <a:p>
            <a:fld id="{F43C0C9E-C1C2-4232-9D3E-AFCBD4DE244C}" type="datetimeFigureOut">
              <a:rPr lang="nb-NO" smtClean="0"/>
              <a:t>17.02.2023</a:t>
            </a:fld>
            <a:endParaRPr lang="nb-NO"/>
          </a:p>
        </p:txBody>
      </p:sp>
      <p:sp>
        <p:nvSpPr>
          <p:cNvPr id="5" name="Plassholder for bunntekst 4">
            <a:extLst>
              <a:ext uri="{FF2B5EF4-FFF2-40B4-BE49-F238E27FC236}">
                <a16:creationId xmlns:a16="http://schemas.microsoft.com/office/drawing/2014/main" id="{9BE948FA-EAC0-F25A-DF66-BE0CAAA18B6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C0F4623-1365-EC03-C4F3-C51978EF8C3D}"/>
              </a:ext>
            </a:extLst>
          </p:cNvPr>
          <p:cNvSpPr>
            <a:spLocks noGrp="1"/>
          </p:cNvSpPr>
          <p:nvPr>
            <p:ph type="sldNum" sz="quarter" idx="12"/>
          </p:nvPr>
        </p:nvSpPr>
        <p:spPr/>
        <p:txBody>
          <a:bodyPr/>
          <a:lstStyle/>
          <a:p>
            <a:fld id="{3CABF6D6-74D4-437C-B8B9-FB5DD577D587}" type="slidenum">
              <a:rPr lang="nb-NO" smtClean="0"/>
              <a:t>‹#›</a:t>
            </a:fld>
            <a:endParaRPr lang="nb-NO"/>
          </a:p>
        </p:txBody>
      </p:sp>
    </p:spTree>
    <p:extLst>
      <p:ext uri="{BB962C8B-B14F-4D97-AF65-F5344CB8AC3E}">
        <p14:creationId xmlns:p14="http://schemas.microsoft.com/office/powerpoint/2010/main" val="1366168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46F18BB-A821-CA03-5853-B62C1710EF0A}"/>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9B2F902B-44B5-D256-118C-DC69E36F83BA}"/>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0C6D9CF-DEB6-9542-BCF6-4974DEF9D701}"/>
              </a:ext>
            </a:extLst>
          </p:cNvPr>
          <p:cNvSpPr>
            <a:spLocks noGrp="1"/>
          </p:cNvSpPr>
          <p:nvPr>
            <p:ph type="dt" sz="half" idx="10"/>
          </p:nvPr>
        </p:nvSpPr>
        <p:spPr/>
        <p:txBody>
          <a:bodyPr/>
          <a:lstStyle/>
          <a:p>
            <a:fld id="{F43C0C9E-C1C2-4232-9D3E-AFCBD4DE244C}" type="datetimeFigureOut">
              <a:rPr lang="nb-NO" smtClean="0"/>
              <a:t>17.02.2023</a:t>
            </a:fld>
            <a:endParaRPr lang="nb-NO"/>
          </a:p>
        </p:txBody>
      </p:sp>
      <p:sp>
        <p:nvSpPr>
          <p:cNvPr id="5" name="Plassholder for bunntekst 4">
            <a:extLst>
              <a:ext uri="{FF2B5EF4-FFF2-40B4-BE49-F238E27FC236}">
                <a16:creationId xmlns:a16="http://schemas.microsoft.com/office/drawing/2014/main" id="{0E81DA59-BD80-DBA4-8471-8161EA8E62B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EC248A7-A61E-EFA3-693F-08BED241FD84}"/>
              </a:ext>
            </a:extLst>
          </p:cNvPr>
          <p:cNvSpPr>
            <a:spLocks noGrp="1"/>
          </p:cNvSpPr>
          <p:nvPr>
            <p:ph type="sldNum" sz="quarter" idx="12"/>
          </p:nvPr>
        </p:nvSpPr>
        <p:spPr/>
        <p:txBody>
          <a:bodyPr/>
          <a:lstStyle/>
          <a:p>
            <a:fld id="{3CABF6D6-74D4-437C-B8B9-FB5DD577D587}" type="slidenum">
              <a:rPr lang="nb-NO" smtClean="0"/>
              <a:t>‹#›</a:t>
            </a:fld>
            <a:endParaRPr lang="nb-NO"/>
          </a:p>
        </p:txBody>
      </p:sp>
    </p:spTree>
    <p:extLst>
      <p:ext uri="{BB962C8B-B14F-4D97-AF65-F5344CB8AC3E}">
        <p14:creationId xmlns:p14="http://schemas.microsoft.com/office/powerpoint/2010/main" val="218001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88983D4-D1E5-463A-7A9D-EE674CB9B829}"/>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4912DE4D-8EB4-3A07-B7F6-106CFAB86C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551EEBE-5252-5191-C537-4507561CB48F}"/>
              </a:ext>
            </a:extLst>
          </p:cNvPr>
          <p:cNvSpPr>
            <a:spLocks noGrp="1"/>
          </p:cNvSpPr>
          <p:nvPr>
            <p:ph type="dt" sz="half" idx="10"/>
          </p:nvPr>
        </p:nvSpPr>
        <p:spPr/>
        <p:txBody>
          <a:bodyPr/>
          <a:lstStyle/>
          <a:p>
            <a:fld id="{F43C0C9E-C1C2-4232-9D3E-AFCBD4DE244C}" type="datetimeFigureOut">
              <a:rPr lang="nb-NO" smtClean="0"/>
              <a:t>17.02.2023</a:t>
            </a:fld>
            <a:endParaRPr lang="nb-NO"/>
          </a:p>
        </p:txBody>
      </p:sp>
      <p:sp>
        <p:nvSpPr>
          <p:cNvPr id="5" name="Plassholder for bunntekst 4">
            <a:extLst>
              <a:ext uri="{FF2B5EF4-FFF2-40B4-BE49-F238E27FC236}">
                <a16:creationId xmlns:a16="http://schemas.microsoft.com/office/drawing/2014/main" id="{3BAB6327-67D9-0936-88CA-80C9D43943B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70764D5-EDD1-6E3F-2DD6-83544BD0A1E9}"/>
              </a:ext>
            </a:extLst>
          </p:cNvPr>
          <p:cNvSpPr>
            <a:spLocks noGrp="1"/>
          </p:cNvSpPr>
          <p:nvPr>
            <p:ph type="sldNum" sz="quarter" idx="12"/>
          </p:nvPr>
        </p:nvSpPr>
        <p:spPr/>
        <p:txBody>
          <a:bodyPr/>
          <a:lstStyle/>
          <a:p>
            <a:fld id="{3CABF6D6-74D4-437C-B8B9-FB5DD577D587}" type="slidenum">
              <a:rPr lang="nb-NO" smtClean="0"/>
              <a:t>‹#›</a:t>
            </a:fld>
            <a:endParaRPr lang="nb-NO"/>
          </a:p>
        </p:txBody>
      </p:sp>
    </p:spTree>
    <p:extLst>
      <p:ext uri="{BB962C8B-B14F-4D97-AF65-F5344CB8AC3E}">
        <p14:creationId xmlns:p14="http://schemas.microsoft.com/office/powerpoint/2010/main" val="2625583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1656B0-5A6B-099C-9269-292A96C7D6C7}"/>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9AA2C7CE-9F5A-4240-DBBD-B92F243021CB}"/>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A8AD96C0-1415-4F7D-11C5-F5F8C7C7C2C8}"/>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FF6E143E-FC6C-710F-949C-480F9A727BE2}"/>
              </a:ext>
            </a:extLst>
          </p:cNvPr>
          <p:cNvSpPr>
            <a:spLocks noGrp="1"/>
          </p:cNvSpPr>
          <p:nvPr>
            <p:ph type="dt" sz="half" idx="10"/>
          </p:nvPr>
        </p:nvSpPr>
        <p:spPr/>
        <p:txBody>
          <a:bodyPr/>
          <a:lstStyle/>
          <a:p>
            <a:fld id="{F43C0C9E-C1C2-4232-9D3E-AFCBD4DE244C}" type="datetimeFigureOut">
              <a:rPr lang="nb-NO" smtClean="0"/>
              <a:t>17.02.2023</a:t>
            </a:fld>
            <a:endParaRPr lang="nb-NO"/>
          </a:p>
        </p:txBody>
      </p:sp>
      <p:sp>
        <p:nvSpPr>
          <p:cNvPr id="6" name="Plassholder for bunntekst 5">
            <a:extLst>
              <a:ext uri="{FF2B5EF4-FFF2-40B4-BE49-F238E27FC236}">
                <a16:creationId xmlns:a16="http://schemas.microsoft.com/office/drawing/2014/main" id="{57E832F6-5D40-36E1-2428-0AB4014D7E9F}"/>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CAEF007C-5C54-6CEA-C93A-A5CB11F7DFFA}"/>
              </a:ext>
            </a:extLst>
          </p:cNvPr>
          <p:cNvSpPr>
            <a:spLocks noGrp="1"/>
          </p:cNvSpPr>
          <p:nvPr>
            <p:ph type="sldNum" sz="quarter" idx="12"/>
          </p:nvPr>
        </p:nvSpPr>
        <p:spPr/>
        <p:txBody>
          <a:bodyPr/>
          <a:lstStyle/>
          <a:p>
            <a:fld id="{3CABF6D6-74D4-437C-B8B9-FB5DD577D587}" type="slidenum">
              <a:rPr lang="nb-NO" smtClean="0"/>
              <a:t>‹#›</a:t>
            </a:fld>
            <a:endParaRPr lang="nb-NO"/>
          </a:p>
        </p:txBody>
      </p:sp>
    </p:spTree>
    <p:extLst>
      <p:ext uri="{BB962C8B-B14F-4D97-AF65-F5344CB8AC3E}">
        <p14:creationId xmlns:p14="http://schemas.microsoft.com/office/powerpoint/2010/main" val="308797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28DF932-2C8A-B6B8-409F-8484AA95B744}"/>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76807051-2F0A-BC0B-B374-7EE3783D85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295DB344-3149-DF0B-767E-EB290417EF6A}"/>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92D6E8D3-B944-8B7E-55D8-40C0703214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5FA1901B-9A8C-FA47-653E-4DE6AEE32A96}"/>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611F9B0C-2F23-DB57-BF20-8B3080BA19F5}"/>
              </a:ext>
            </a:extLst>
          </p:cNvPr>
          <p:cNvSpPr>
            <a:spLocks noGrp="1"/>
          </p:cNvSpPr>
          <p:nvPr>
            <p:ph type="dt" sz="half" idx="10"/>
          </p:nvPr>
        </p:nvSpPr>
        <p:spPr/>
        <p:txBody>
          <a:bodyPr/>
          <a:lstStyle/>
          <a:p>
            <a:fld id="{F43C0C9E-C1C2-4232-9D3E-AFCBD4DE244C}" type="datetimeFigureOut">
              <a:rPr lang="nb-NO" smtClean="0"/>
              <a:t>17.02.2023</a:t>
            </a:fld>
            <a:endParaRPr lang="nb-NO"/>
          </a:p>
        </p:txBody>
      </p:sp>
      <p:sp>
        <p:nvSpPr>
          <p:cNvPr id="8" name="Plassholder for bunntekst 7">
            <a:extLst>
              <a:ext uri="{FF2B5EF4-FFF2-40B4-BE49-F238E27FC236}">
                <a16:creationId xmlns:a16="http://schemas.microsoft.com/office/drawing/2014/main" id="{BE6693D5-43BA-F16D-FF0E-2265C7605C78}"/>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7026449A-90A2-CA21-1903-C7044E5B2DD0}"/>
              </a:ext>
            </a:extLst>
          </p:cNvPr>
          <p:cNvSpPr>
            <a:spLocks noGrp="1"/>
          </p:cNvSpPr>
          <p:nvPr>
            <p:ph type="sldNum" sz="quarter" idx="12"/>
          </p:nvPr>
        </p:nvSpPr>
        <p:spPr/>
        <p:txBody>
          <a:bodyPr/>
          <a:lstStyle/>
          <a:p>
            <a:fld id="{3CABF6D6-74D4-437C-B8B9-FB5DD577D587}" type="slidenum">
              <a:rPr lang="nb-NO" smtClean="0"/>
              <a:t>‹#›</a:t>
            </a:fld>
            <a:endParaRPr lang="nb-NO"/>
          </a:p>
        </p:txBody>
      </p:sp>
    </p:spTree>
    <p:extLst>
      <p:ext uri="{BB962C8B-B14F-4D97-AF65-F5344CB8AC3E}">
        <p14:creationId xmlns:p14="http://schemas.microsoft.com/office/powerpoint/2010/main" val="1818963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74A0F08-7E09-4CF6-F153-46E7802391AF}"/>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F750FC6E-6BC4-31B2-3CF1-A622BB86C153}"/>
              </a:ext>
            </a:extLst>
          </p:cNvPr>
          <p:cNvSpPr>
            <a:spLocks noGrp="1"/>
          </p:cNvSpPr>
          <p:nvPr>
            <p:ph type="dt" sz="half" idx="10"/>
          </p:nvPr>
        </p:nvSpPr>
        <p:spPr/>
        <p:txBody>
          <a:bodyPr/>
          <a:lstStyle/>
          <a:p>
            <a:fld id="{F43C0C9E-C1C2-4232-9D3E-AFCBD4DE244C}" type="datetimeFigureOut">
              <a:rPr lang="nb-NO" smtClean="0"/>
              <a:t>17.02.2023</a:t>
            </a:fld>
            <a:endParaRPr lang="nb-NO"/>
          </a:p>
        </p:txBody>
      </p:sp>
      <p:sp>
        <p:nvSpPr>
          <p:cNvPr id="4" name="Plassholder for bunntekst 3">
            <a:extLst>
              <a:ext uri="{FF2B5EF4-FFF2-40B4-BE49-F238E27FC236}">
                <a16:creationId xmlns:a16="http://schemas.microsoft.com/office/drawing/2014/main" id="{E4C057E0-9933-881E-10C7-DC41474AF158}"/>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43FD9A08-6B3D-F1AE-077D-35EA3D507107}"/>
              </a:ext>
            </a:extLst>
          </p:cNvPr>
          <p:cNvSpPr>
            <a:spLocks noGrp="1"/>
          </p:cNvSpPr>
          <p:nvPr>
            <p:ph type="sldNum" sz="quarter" idx="12"/>
          </p:nvPr>
        </p:nvSpPr>
        <p:spPr/>
        <p:txBody>
          <a:bodyPr/>
          <a:lstStyle/>
          <a:p>
            <a:fld id="{3CABF6D6-74D4-437C-B8B9-FB5DD577D587}" type="slidenum">
              <a:rPr lang="nb-NO" smtClean="0"/>
              <a:t>‹#›</a:t>
            </a:fld>
            <a:endParaRPr lang="nb-NO"/>
          </a:p>
        </p:txBody>
      </p:sp>
    </p:spTree>
    <p:extLst>
      <p:ext uri="{BB962C8B-B14F-4D97-AF65-F5344CB8AC3E}">
        <p14:creationId xmlns:p14="http://schemas.microsoft.com/office/powerpoint/2010/main" val="2598415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7DCA4BE4-410E-6BB5-857F-E33558D58202}"/>
              </a:ext>
            </a:extLst>
          </p:cNvPr>
          <p:cNvSpPr>
            <a:spLocks noGrp="1"/>
          </p:cNvSpPr>
          <p:nvPr>
            <p:ph type="dt" sz="half" idx="10"/>
          </p:nvPr>
        </p:nvSpPr>
        <p:spPr/>
        <p:txBody>
          <a:bodyPr/>
          <a:lstStyle/>
          <a:p>
            <a:fld id="{F43C0C9E-C1C2-4232-9D3E-AFCBD4DE244C}" type="datetimeFigureOut">
              <a:rPr lang="nb-NO" smtClean="0"/>
              <a:t>17.02.2023</a:t>
            </a:fld>
            <a:endParaRPr lang="nb-NO"/>
          </a:p>
        </p:txBody>
      </p:sp>
      <p:sp>
        <p:nvSpPr>
          <p:cNvPr id="3" name="Plassholder for bunntekst 2">
            <a:extLst>
              <a:ext uri="{FF2B5EF4-FFF2-40B4-BE49-F238E27FC236}">
                <a16:creationId xmlns:a16="http://schemas.microsoft.com/office/drawing/2014/main" id="{0A3703EA-79CA-EB2F-6D8B-1F587FEDD82D}"/>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0F2A3AF1-C010-73DB-E2C4-4FC7FE0B367C}"/>
              </a:ext>
            </a:extLst>
          </p:cNvPr>
          <p:cNvSpPr>
            <a:spLocks noGrp="1"/>
          </p:cNvSpPr>
          <p:nvPr>
            <p:ph type="sldNum" sz="quarter" idx="12"/>
          </p:nvPr>
        </p:nvSpPr>
        <p:spPr/>
        <p:txBody>
          <a:bodyPr/>
          <a:lstStyle/>
          <a:p>
            <a:fld id="{3CABF6D6-74D4-437C-B8B9-FB5DD577D587}" type="slidenum">
              <a:rPr lang="nb-NO" smtClean="0"/>
              <a:t>‹#›</a:t>
            </a:fld>
            <a:endParaRPr lang="nb-NO"/>
          </a:p>
        </p:txBody>
      </p:sp>
    </p:spTree>
    <p:extLst>
      <p:ext uri="{BB962C8B-B14F-4D97-AF65-F5344CB8AC3E}">
        <p14:creationId xmlns:p14="http://schemas.microsoft.com/office/powerpoint/2010/main" val="889257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CA060A4-6C7F-A281-2BC5-292E5F1FB667}"/>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3F5B829A-8084-3CEE-6781-75A4DE8C84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40B17805-45CD-8594-0B0A-7B51004F9A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885E9DAB-73B1-3B14-3B97-F63863FA80D1}"/>
              </a:ext>
            </a:extLst>
          </p:cNvPr>
          <p:cNvSpPr>
            <a:spLocks noGrp="1"/>
          </p:cNvSpPr>
          <p:nvPr>
            <p:ph type="dt" sz="half" idx="10"/>
          </p:nvPr>
        </p:nvSpPr>
        <p:spPr/>
        <p:txBody>
          <a:bodyPr/>
          <a:lstStyle/>
          <a:p>
            <a:fld id="{F43C0C9E-C1C2-4232-9D3E-AFCBD4DE244C}" type="datetimeFigureOut">
              <a:rPr lang="nb-NO" smtClean="0"/>
              <a:t>17.02.2023</a:t>
            </a:fld>
            <a:endParaRPr lang="nb-NO"/>
          </a:p>
        </p:txBody>
      </p:sp>
      <p:sp>
        <p:nvSpPr>
          <p:cNvPr id="6" name="Plassholder for bunntekst 5">
            <a:extLst>
              <a:ext uri="{FF2B5EF4-FFF2-40B4-BE49-F238E27FC236}">
                <a16:creationId xmlns:a16="http://schemas.microsoft.com/office/drawing/2014/main" id="{0FDAEA59-5FD9-AE64-88F4-6E1839DC43A0}"/>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EE2EAF8E-9FE9-D0A5-2235-3824D54A05B3}"/>
              </a:ext>
            </a:extLst>
          </p:cNvPr>
          <p:cNvSpPr>
            <a:spLocks noGrp="1"/>
          </p:cNvSpPr>
          <p:nvPr>
            <p:ph type="sldNum" sz="quarter" idx="12"/>
          </p:nvPr>
        </p:nvSpPr>
        <p:spPr/>
        <p:txBody>
          <a:bodyPr/>
          <a:lstStyle/>
          <a:p>
            <a:fld id="{3CABF6D6-74D4-437C-B8B9-FB5DD577D587}" type="slidenum">
              <a:rPr lang="nb-NO" smtClean="0"/>
              <a:t>‹#›</a:t>
            </a:fld>
            <a:endParaRPr lang="nb-NO"/>
          </a:p>
        </p:txBody>
      </p:sp>
    </p:spTree>
    <p:extLst>
      <p:ext uri="{BB962C8B-B14F-4D97-AF65-F5344CB8AC3E}">
        <p14:creationId xmlns:p14="http://schemas.microsoft.com/office/powerpoint/2010/main" val="4287335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54D641A-7B4C-8186-F14F-D4A43FE3C47C}"/>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2402689B-F781-C6EB-15F7-00BDECACE9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9A66BF87-952B-04E8-6473-311B20653A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4A629C5C-5BE9-F9F5-02A3-97F2D1D19D0D}"/>
              </a:ext>
            </a:extLst>
          </p:cNvPr>
          <p:cNvSpPr>
            <a:spLocks noGrp="1"/>
          </p:cNvSpPr>
          <p:nvPr>
            <p:ph type="dt" sz="half" idx="10"/>
          </p:nvPr>
        </p:nvSpPr>
        <p:spPr/>
        <p:txBody>
          <a:bodyPr/>
          <a:lstStyle/>
          <a:p>
            <a:fld id="{F43C0C9E-C1C2-4232-9D3E-AFCBD4DE244C}" type="datetimeFigureOut">
              <a:rPr lang="nb-NO" smtClean="0"/>
              <a:t>17.02.2023</a:t>
            </a:fld>
            <a:endParaRPr lang="nb-NO"/>
          </a:p>
        </p:txBody>
      </p:sp>
      <p:sp>
        <p:nvSpPr>
          <p:cNvPr id="6" name="Plassholder for bunntekst 5">
            <a:extLst>
              <a:ext uri="{FF2B5EF4-FFF2-40B4-BE49-F238E27FC236}">
                <a16:creationId xmlns:a16="http://schemas.microsoft.com/office/drawing/2014/main" id="{D48961DC-66AA-FAD2-20CE-E5768FD9F420}"/>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7C2DE959-A643-489A-9CD5-68561E307C5B}"/>
              </a:ext>
            </a:extLst>
          </p:cNvPr>
          <p:cNvSpPr>
            <a:spLocks noGrp="1"/>
          </p:cNvSpPr>
          <p:nvPr>
            <p:ph type="sldNum" sz="quarter" idx="12"/>
          </p:nvPr>
        </p:nvSpPr>
        <p:spPr/>
        <p:txBody>
          <a:bodyPr/>
          <a:lstStyle/>
          <a:p>
            <a:fld id="{3CABF6D6-74D4-437C-B8B9-FB5DD577D587}" type="slidenum">
              <a:rPr lang="nb-NO" smtClean="0"/>
              <a:t>‹#›</a:t>
            </a:fld>
            <a:endParaRPr lang="nb-NO"/>
          </a:p>
        </p:txBody>
      </p:sp>
    </p:spTree>
    <p:extLst>
      <p:ext uri="{BB962C8B-B14F-4D97-AF65-F5344CB8AC3E}">
        <p14:creationId xmlns:p14="http://schemas.microsoft.com/office/powerpoint/2010/main" val="922327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FD6AF53E-74E1-85C6-B5CB-3B6D141FC8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090CF114-2F03-7F85-2DF8-50C8FB9CFE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898ACAF-43E1-C4E2-A5B5-0652A61C86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3C0C9E-C1C2-4232-9D3E-AFCBD4DE244C}" type="datetimeFigureOut">
              <a:rPr lang="nb-NO" smtClean="0"/>
              <a:t>17.02.2023</a:t>
            </a:fld>
            <a:endParaRPr lang="nb-NO"/>
          </a:p>
        </p:txBody>
      </p:sp>
      <p:sp>
        <p:nvSpPr>
          <p:cNvPr id="5" name="Plassholder for bunntekst 4">
            <a:extLst>
              <a:ext uri="{FF2B5EF4-FFF2-40B4-BE49-F238E27FC236}">
                <a16:creationId xmlns:a16="http://schemas.microsoft.com/office/drawing/2014/main" id="{36390331-68AE-6628-7980-C4F16C262D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D8C176FE-430C-D055-38EA-449675D8B5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ABF6D6-74D4-437C-B8B9-FB5DD577D587}" type="slidenum">
              <a:rPr lang="nb-NO" smtClean="0"/>
              <a:t>‹#›</a:t>
            </a:fld>
            <a:endParaRPr lang="nb-NO"/>
          </a:p>
        </p:txBody>
      </p:sp>
    </p:spTree>
    <p:extLst>
      <p:ext uri="{BB962C8B-B14F-4D97-AF65-F5344CB8AC3E}">
        <p14:creationId xmlns:p14="http://schemas.microsoft.com/office/powerpoint/2010/main" val="42605147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itorehundsrike.no/"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tronderdebatt.no/1000-arsjubileum-for-drapet-av-olve-og-mare-som-moteplass/o/5-122-15323" TargetMode="External"/><Relationship Id="rId2" Type="http://schemas.openxmlformats.org/officeDocument/2006/relationships/hyperlink" Target="https://www.t-a.no/uten-olve-pa-egge-hadde-det-ikke-vart-noe-slag-pa-stiklestad/s/5-116-661780" TargetMode="External"/><Relationship Id="rId1" Type="http://schemas.openxmlformats.org/officeDocument/2006/relationships/slideLayout" Target="../slideLayouts/slideLayout2.xml"/><Relationship Id="rId4" Type="http://schemas.openxmlformats.org/officeDocument/2006/relationships/hyperlink" Target="https://www.itorehundsrike.no/"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www.itorehundsrike.no/"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1731185-0D73-900E-EE08-1A6C73E72D40}"/>
              </a:ext>
            </a:extLst>
          </p:cNvPr>
          <p:cNvSpPr>
            <a:spLocks noGrp="1"/>
          </p:cNvSpPr>
          <p:nvPr>
            <p:ph type="ctrTitle"/>
          </p:nvPr>
        </p:nvSpPr>
        <p:spPr>
          <a:xfrm>
            <a:off x="841247" y="1655286"/>
            <a:ext cx="4609057" cy="2610042"/>
          </a:xfrm>
        </p:spPr>
        <p:txBody>
          <a:bodyPr>
            <a:normAutofit/>
          </a:bodyPr>
          <a:lstStyle/>
          <a:p>
            <a:pPr algn="l"/>
            <a:r>
              <a:rPr lang="nb-NO" sz="5400"/>
              <a:t>Tore Hund</a:t>
            </a:r>
          </a:p>
        </p:txBody>
      </p:sp>
      <p:sp>
        <p:nvSpPr>
          <p:cNvPr id="3" name="Undertittel 2">
            <a:extLst>
              <a:ext uri="{FF2B5EF4-FFF2-40B4-BE49-F238E27FC236}">
                <a16:creationId xmlns:a16="http://schemas.microsoft.com/office/drawing/2014/main" id="{98995BEA-412B-C9E1-36D2-1AD9C0441DDF}"/>
              </a:ext>
            </a:extLst>
          </p:cNvPr>
          <p:cNvSpPr>
            <a:spLocks noGrp="1"/>
          </p:cNvSpPr>
          <p:nvPr>
            <p:ph type="subTitle" idx="1"/>
          </p:nvPr>
        </p:nvSpPr>
        <p:spPr>
          <a:xfrm>
            <a:off x="841247" y="4373385"/>
            <a:ext cx="4609057" cy="766040"/>
          </a:xfrm>
        </p:spPr>
        <p:txBody>
          <a:bodyPr>
            <a:normAutofit/>
          </a:bodyPr>
          <a:lstStyle/>
          <a:p>
            <a:pPr algn="l"/>
            <a:r>
              <a:rPr lang="nb-NO" sz="2000" dirty="0"/>
              <a:t>Ressurser og rikdom Tore Hunds rike 2023</a:t>
            </a:r>
          </a:p>
        </p:txBody>
      </p:sp>
      <p:sp>
        <p:nvSpPr>
          <p:cNvPr id="14" name="Freeform: Shape 8">
            <a:extLst>
              <a:ext uri="{FF2B5EF4-FFF2-40B4-BE49-F238E27FC236}">
                <a16:creationId xmlns:a16="http://schemas.microsoft.com/office/drawing/2014/main" id="{F6EF57EF-D042-41D3-83E8-41A1FE6C11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0">
            <a:extLst>
              <a:ext uri="{FF2B5EF4-FFF2-40B4-BE49-F238E27FC236}">
                <a16:creationId xmlns:a16="http://schemas.microsoft.com/office/drawing/2014/main" id="{D00A59BB-A268-4F3E-9D41-CA265AF16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Bilde 3">
            <a:extLst>
              <a:ext uri="{FF2B5EF4-FFF2-40B4-BE49-F238E27FC236}">
                <a16:creationId xmlns:a16="http://schemas.microsoft.com/office/drawing/2014/main" id="{E3805693-31D6-281C-1AC6-BCF146DC9EE8}"/>
              </a:ext>
            </a:extLst>
          </p:cNvPr>
          <p:cNvPicPr>
            <a:picLocks noChangeAspect="1"/>
          </p:cNvPicPr>
          <p:nvPr/>
        </p:nvPicPr>
        <p:blipFill>
          <a:blip r:embed="rId2"/>
          <a:stretch>
            <a:fillRect/>
          </a:stretch>
        </p:blipFill>
        <p:spPr>
          <a:xfrm>
            <a:off x="6576439" y="1655560"/>
            <a:ext cx="4941651" cy="3483864"/>
          </a:xfrm>
          <a:prstGeom prst="rect">
            <a:avLst/>
          </a:prstGeom>
        </p:spPr>
      </p:pic>
      <p:sp>
        <p:nvSpPr>
          <p:cNvPr id="13" name="Freeform: Shape 12">
            <a:extLst>
              <a:ext uri="{FF2B5EF4-FFF2-40B4-BE49-F238E27FC236}">
                <a16:creationId xmlns:a16="http://schemas.microsoft.com/office/drawing/2014/main" id="{63794DCE-9D34-40DF-AB3F-06DA8ACCD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45006452-918C-4282-A72C-C9692B6691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2793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e 3">
            <a:extLst>
              <a:ext uri="{FF2B5EF4-FFF2-40B4-BE49-F238E27FC236}">
                <a16:creationId xmlns:a16="http://schemas.microsoft.com/office/drawing/2014/main" id="{F808064A-7822-DFF0-CE46-090A98000B59}"/>
              </a:ext>
            </a:extLst>
          </p:cNvPr>
          <p:cNvPicPr>
            <a:picLocks noChangeAspect="1"/>
          </p:cNvPicPr>
          <p:nvPr/>
        </p:nvPicPr>
        <p:blipFill rotWithShape="1">
          <a:blip r:embed="rId2"/>
          <a:srcRect l="3818" r="19691" b="1"/>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A4685F32-F6DD-802C-5D6B-5BF3BEE8E9EC}"/>
              </a:ext>
            </a:extLst>
          </p:cNvPr>
          <p:cNvSpPr>
            <a:spLocks noGrp="1"/>
          </p:cNvSpPr>
          <p:nvPr>
            <p:ph type="title"/>
          </p:nvPr>
        </p:nvSpPr>
        <p:spPr>
          <a:xfrm>
            <a:off x="7531610" y="365125"/>
            <a:ext cx="3822189" cy="1899912"/>
          </a:xfrm>
        </p:spPr>
        <p:txBody>
          <a:bodyPr>
            <a:normAutofit/>
          </a:bodyPr>
          <a:lstStyle/>
          <a:p>
            <a:r>
              <a:rPr lang="nb-NO" sz="4000"/>
              <a:t>Ætta</a:t>
            </a:r>
          </a:p>
        </p:txBody>
      </p:sp>
      <p:sp>
        <p:nvSpPr>
          <p:cNvPr id="3" name="Plassholder for innhold 2">
            <a:extLst>
              <a:ext uri="{FF2B5EF4-FFF2-40B4-BE49-F238E27FC236}">
                <a16:creationId xmlns:a16="http://schemas.microsoft.com/office/drawing/2014/main" id="{2EF5E9A7-BBD9-CB2C-9AFE-B8A19BE59B56}"/>
              </a:ext>
            </a:extLst>
          </p:cNvPr>
          <p:cNvSpPr>
            <a:spLocks noGrp="1"/>
          </p:cNvSpPr>
          <p:nvPr>
            <p:ph idx="1"/>
          </p:nvPr>
        </p:nvSpPr>
        <p:spPr>
          <a:xfrm>
            <a:off x="7531610" y="1653702"/>
            <a:ext cx="3822189" cy="4523261"/>
          </a:xfrm>
        </p:spPr>
        <p:txBody>
          <a:bodyPr>
            <a:noAutofit/>
          </a:bodyPr>
          <a:lstStyle/>
          <a:p>
            <a:r>
              <a:rPr lang="nb-NO" sz="3200" dirty="0"/>
              <a:t>Ætta i vikingetiden var samfunnets viktigste funksjon. </a:t>
            </a:r>
          </a:p>
          <a:p>
            <a:r>
              <a:rPr lang="nb-NO" sz="3200" dirty="0"/>
              <a:t>Lojalitet til ætta var viktigere enn all annen troskap</a:t>
            </a:r>
          </a:p>
          <a:p>
            <a:r>
              <a:rPr lang="nb-NO" sz="3200" dirty="0"/>
              <a:t>En person som ikke hadde ætta si i ryggen var hjelpeløs</a:t>
            </a:r>
          </a:p>
        </p:txBody>
      </p:sp>
    </p:spTree>
    <p:extLst>
      <p:ext uri="{BB962C8B-B14F-4D97-AF65-F5344CB8AC3E}">
        <p14:creationId xmlns:p14="http://schemas.microsoft.com/office/powerpoint/2010/main" val="1185671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0A5ED409-D757-803D-7A1D-CC0883E44211}"/>
              </a:ext>
            </a:extLst>
          </p:cNvPr>
          <p:cNvSpPr>
            <a:spLocks noGrp="1"/>
          </p:cNvSpPr>
          <p:nvPr>
            <p:ph type="title"/>
          </p:nvPr>
        </p:nvSpPr>
        <p:spPr>
          <a:xfrm>
            <a:off x="640080" y="325369"/>
            <a:ext cx="4368602" cy="1956841"/>
          </a:xfrm>
        </p:spPr>
        <p:txBody>
          <a:bodyPr anchor="b">
            <a:normAutofit/>
          </a:bodyPr>
          <a:lstStyle/>
          <a:p>
            <a:r>
              <a:rPr lang="nb-NO" sz="5400"/>
              <a:t>Sigrid på Egge</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8F2685B8-ED22-00F2-0524-FC8B8730EB56}"/>
              </a:ext>
            </a:extLst>
          </p:cNvPr>
          <p:cNvSpPr>
            <a:spLocks noGrp="1"/>
          </p:cNvSpPr>
          <p:nvPr>
            <p:ph idx="1"/>
          </p:nvPr>
        </p:nvSpPr>
        <p:spPr>
          <a:xfrm>
            <a:off x="640080" y="2872899"/>
            <a:ext cx="4243589" cy="3320668"/>
          </a:xfrm>
        </p:spPr>
        <p:txBody>
          <a:bodyPr>
            <a:normAutofit/>
          </a:bodyPr>
          <a:lstStyle/>
          <a:p>
            <a:r>
              <a:rPr lang="nb-NO" sz="2200"/>
              <a:t>Tore Hund hadde to søsken. </a:t>
            </a:r>
          </a:p>
          <a:p>
            <a:pPr marL="0" indent="0">
              <a:buNone/>
            </a:pPr>
            <a:r>
              <a:rPr lang="nb-NO" sz="2200"/>
              <a:t>Sigrid Toresdatter og Sigurd Toresson</a:t>
            </a:r>
          </a:p>
          <a:p>
            <a:pPr marL="0" indent="0">
              <a:buNone/>
            </a:pPr>
            <a:r>
              <a:rPr lang="nb-NO" sz="2200"/>
              <a:t>Sigrid ble gift med Olve på Egge.</a:t>
            </a:r>
          </a:p>
          <a:p>
            <a:pPr marL="0" indent="0">
              <a:buNone/>
            </a:pPr>
            <a:r>
              <a:rPr lang="nb-NO" sz="2200"/>
              <a:t>Olve ble drept av kongen ved blotet på Mære i 1021</a:t>
            </a:r>
          </a:p>
          <a:p>
            <a:pPr marL="0" indent="0">
              <a:buNone/>
            </a:pPr>
            <a:r>
              <a:rPr lang="nb-NO" sz="2200"/>
              <a:t>To av deres sønner ble også drept etter at de hadde sverget troskap til kong Knut av England</a:t>
            </a:r>
          </a:p>
        </p:txBody>
      </p:sp>
      <p:pic>
        <p:nvPicPr>
          <p:cNvPr id="4" name="Bilde 3">
            <a:extLst>
              <a:ext uri="{FF2B5EF4-FFF2-40B4-BE49-F238E27FC236}">
                <a16:creationId xmlns:a16="http://schemas.microsoft.com/office/drawing/2014/main" id="{EC8E3DA0-8ED8-54B2-83E0-EEC550C80D0D}"/>
              </a:ext>
            </a:extLst>
          </p:cNvPr>
          <p:cNvPicPr>
            <a:picLocks noChangeAspect="1"/>
          </p:cNvPicPr>
          <p:nvPr/>
        </p:nvPicPr>
        <p:blipFill rotWithShape="1">
          <a:blip r:embed="rId2"/>
          <a:srcRect l="9630" r="9124"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38909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12BF7803-6688-1541-900E-6F2C112CC31E}"/>
              </a:ext>
            </a:extLst>
          </p:cNvPr>
          <p:cNvSpPr>
            <a:spLocks noGrp="1"/>
          </p:cNvSpPr>
          <p:nvPr>
            <p:ph type="title"/>
          </p:nvPr>
        </p:nvSpPr>
        <p:spPr>
          <a:xfrm>
            <a:off x="630936" y="640080"/>
            <a:ext cx="4818888" cy="1481328"/>
          </a:xfrm>
        </p:spPr>
        <p:txBody>
          <a:bodyPr anchor="b">
            <a:normAutofit/>
          </a:bodyPr>
          <a:lstStyle/>
          <a:p>
            <a:r>
              <a:rPr lang="nb-NO" sz="5000"/>
              <a:t>Drapet på Olve på Egge</a:t>
            </a:r>
          </a:p>
        </p:txBody>
      </p:sp>
      <p:sp>
        <p:nvSpPr>
          <p:cNvPr id="26"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B85FBCD7-DBBC-12B5-3B1D-18381C255C77}"/>
              </a:ext>
            </a:extLst>
          </p:cNvPr>
          <p:cNvSpPr>
            <a:spLocks noGrp="1"/>
          </p:cNvSpPr>
          <p:nvPr>
            <p:ph idx="1"/>
          </p:nvPr>
        </p:nvSpPr>
        <p:spPr>
          <a:xfrm>
            <a:off x="630936" y="2660904"/>
            <a:ext cx="4818888" cy="3547872"/>
          </a:xfrm>
        </p:spPr>
        <p:txBody>
          <a:bodyPr anchor="t">
            <a:normAutofit/>
          </a:bodyPr>
          <a:lstStyle/>
          <a:p>
            <a:r>
              <a:rPr lang="nb-NO" sz="1700" b="0" i="0">
                <a:effectLst/>
                <a:latin typeface="Calibri" panose="020F0502020204030204" pitchFamily="34" charset="0"/>
                <a:cs typeface="Calibri" panose="020F0502020204030204" pitchFamily="34" charset="0"/>
              </a:rPr>
              <a:t>Sommeren 1021 var storbøndene samlet til midtsommer-blot på Mære. Olav får beskjed om dette og med 5 skip og 300 mann seiler han inn Beitstadfjorden. Han kom fram til Mære midt på natten, gikk direkte til aksjon, stilte opp manngard rundt husene og sperret Olve og de andre storbøndene inn på tunet.</a:t>
            </a:r>
          </a:p>
          <a:p>
            <a:r>
              <a:rPr lang="nb-NO" sz="1700" b="0" i="0">
                <a:effectLst/>
                <a:latin typeface="Calibri" panose="020F0502020204030204" pitchFamily="34" charset="0"/>
                <a:cs typeface="Calibri" panose="020F0502020204030204" pitchFamily="34" charset="0"/>
              </a:rPr>
              <a:t>Olve ble drept fordi han er hedning. Men han var nok også en av Olavs mektigste politiske motstandere. Hendingen blir kalt Slaget på Mære, men det var nok mer et direkte overfall utført av den Kristne Kong Olav Haraldsson og hans hær, mot de hedenske høvdingene i Trøndelag.</a:t>
            </a:r>
          </a:p>
          <a:p>
            <a:endParaRPr lang="nb-NO" sz="1700"/>
          </a:p>
        </p:txBody>
      </p:sp>
      <p:pic>
        <p:nvPicPr>
          <p:cNvPr id="4" name="Bilde 3">
            <a:extLst>
              <a:ext uri="{FF2B5EF4-FFF2-40B4-BE49-F238E27FC236}">
                <a16:creationId xmlns:a16="http://schemas.microsoft.com/office/drawing/2014/main" id="{B3DD0F42-F4D1-6E2F-435A-D27C00363255}"/>
              </a:ext>
            </a:extLst>
          </p:cNvPr>
          <p:cNvPicPr>
            <a:picLocks noChangeAspect="1"/>
          </p:cNvPicPr>
          <p:nvPr/>
        </p:nvPicPr>
        <p:blipFill rotWithShape="1">
          <a:blip r:embed="rId2"/>
          <a:srcRect l="22803" r="9183"/>
          <a:stretch/>
        </p:blipFill>
        <p:spPr>
          <a:xfrm>
            <a:off x="6099048" y="699487"/>
            <a:ext cx="5458968" cy="5459026"/>
          </a:xfrm>
          <a:prstGeom prst="rect">
            <a:avLst/>
          </a:prstGeom>
        </p:spPr>
      </p:pic>
    </p:spTree>
    <p:extLst>
      <p:ext uri="{BB962C8B-B14F-4D97-AF65-F5344CB8AC3E}">
        <p14:creationId xmlns:p14="http://schemas.microsoft.com/office/powerpoint/2010/main" val="3535661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3F97C67-29F7-542D-CA03-F0F3BF15098F}"/>
              </a:ext>
            </a:extLst>
          </p:cNvPr>
          <p:cNvSpPr>
            <a:spLocks noGrp="1"/>
          </p:cNvSpPr>
          <p:nvPr>
            <p:ph type="title"/>
          </p:nvPr>
        </p:nvSpPr>
        <p:spPr>
          <a:xfrm>
            <a:off x="836679" y="723898"/>
            <a:ext cx="6002110" cy="1495425"/>
          </a:xfrm>
        </p:spPr>
        <p:txBody>
          <a:bodyPr>
            <a:normAutofit/>
          </a:bodyPr>
          <a:lstStyle/>
          <a:p>
            <a:r>
              <a:rPr lang="nb-NO" sz="4000"/>
              <a:t>Kalv Arnesson</a:t>
            </a:r>
          </a:p>
        </p:txBody>
      </p:sp>
      <p:sp>
        <p:nvSpPr>
          <p:cNvPr id="3" name="Plassholder for innhold 2">
            <a:extLst>
              <a:ext uri="{FF2B5EF4-FFF2-40B4-BE49-F238E27FC236}">
                <a16:creationId xmlns:a16="http://schemas.microsoft.com/office/drawing/2014/main" id="{EEC6EA06-1EA8-E161-713B-104F2D37BDD5}"/>
              </a:ext>
            </a:extLst>
          </p:cNvPr>
          <p:cNvSpPr>
            <a:spLocks noGrp="1"/>
          </p:cNvSpPr>
          <p:nvPr>
            <p:ph idx="1"/>
          </p:nvPr>
        </p:nvSpPr>
        <p:spPr>
          <a:xfrm>
            <a:off x="836680" y="2405067"/>
            <a:ext cx="6002110" cy="3729034"/>
          </a:xfrm>
        </p:spPr>
        <p:txBody>
          <a:bodyPr>
            <a:normAutofit/>
          </a:bodyPr>
          <a:lstStyle/>
          <a:p>
            <a:r>
              <a:rPr lang="nb-NO" sz="2000"/>
              <a:t>Sigrid ble etter drapet på Olve på Egge gift med kong Olav sin lendmann Kalv Arnesson</a:t>
            </a:r>
          </a:p>
          <a:p>
            <a:r>
              <a:rPr lang="nb-NO" sz="2000"/>
              <a:t>Kalv Arnesson brøt med kong Olav</a:t>
            </a:r>
          </a:p>
          <a:p>
            <a:r>
              <a:rPr lang="nb-NO" sz="2000"/>
              <a:t>I 1030 ledet han den store bondehæren på Stiklestad sammen med Tore Hund og Hårek fra Tjøtta (begge hans svogere) </a:t>
            </a:r>
          </a:p>
          <a:p>
            <a:r>
              <a:rPr lang="nb-NO" sz="2000"/>
              <a:t>De samlet den største hæren i Norges historien, og de møtte kongen da han kom hjem etter flukten i Gardarike.</a:t>
            </a:r>
          </a:p>
          <a:p>
            <a:r>
              <a:rPr lang="nb-NO" sz="2000"/>
              <a:t>Tore og Klav bidro begge til å drepe Olav </a:t>
            </a:r>
          </a:p>
        </p:txBody>
      </p:sp>
      <p:pic>
        <p:nvPicPr>
          <p:cNvPr id="5" name="Bilde 4">
            <a:extLst>
              <a:ext uri="{FF2B5EF4-FFF2-40B4-BE49-F238E27FC236}">
                <a16:creationId xmlns:a16="http://schemas.microsoft.com/office/drawing/2014/main" id="{EC2AA169-8143-839E-6359-6DBFBA1EDD6F}"/>
              </a:ext>
            </a:extLst>
          </p:cNvPr>
          <p:cNvPicPr>
            <a:picLocks noChangeAspect="1"/>
          </p:cNvPicPr>
          <p:nvPr/>
        </p:nvPicPr>
        <p:blipFill rotWithShape="1">
          <a:blip r:embed="rId2"/>
          <a:srcRect r="-1" b="3158"/>
          <a:stretch/>
        </p:blipFill>
        <p:spPr>
          <a:xfrm>
            <a:off x="7199440" y="10"/>
            <a:ext cx="4992560" cy="6857990"/>
          </a:xfrm>
          <a:prstGeom prst="rect">
            <a:avLst/>
          </a:prstGeom>
          <a:effectLst/>
        </p:spPr>
      </p:pic>
    </p:spTree>
    <p:extLst>
      <p:ext uri="{BB962C8B-B14F-4D97-AF65-F5344CB8AC3E}">
        <p14:creationId xmlns:p14="http://schemas.microsoft.com/office/powerpoint/2010/main" val="2671584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e 3">
            <a:extLst>
              <a:ext uri="{FF2B5EF4-FFF2-40B4-BE49-F238E27FC236}">
                <a16:creationId xmlns:a16="http://schemas.microsoft.com/office/drawing/2014/main" id="{7B786265-E773-1C58-2700-8EDA32A0755D}"/>
              </a:ext>
            </a:extLst>
          </p:cNvPr>
          <p:cNvPicPr>
            <a:picLocks noChangeAspect="1"/>
          </p:cNvPicPr>
          <p:nvPr/>
        </p:nvPicPr>
        <p:blipFill rotWithShape="1">
          <a:blip r:embed="rId2"/>
          <a:srcRect l="31356" r="5320"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Plassholder for innhold 2">
            <a:extLst>
              <a:ext uri="{FF2B5EF4-FFF2-40B4-BE49-F238E27FC236}">
                <a16:creationId xmlns:a16="http://schemas.microsoft.com/office/drawing/2014/main" id="{BFF632B1-8E22-653E-5761-1EA559272B16}"/>
              </a:ext>
            </a:extLst>
          </p:cNvPr>
          <p:cNvSpPr>
            <a:spLocks noGrp="1"/>
          </p:cNvSpPr>
          <p:nvPr>
            <p:ph idx="1"/>
          </p:nvPr>
        </p:nvSpPr>
        <p:spPr>
          <a:xfrm>
            <a:off x="6513788" y="175098"/>
            <a:ext cx="4840010" cy="6498076"/>
          </a:xfrm>
        </p:spPr>
        <p:txBody>
          <a:bodyPr>
            <a:normAutofit lnSpcReduction="10000"/>
          </a:bodyPr>
          <a:lstStyle/>
          <a:p>
            <a:r>
              <a:rPr lang="nb-NO" sz="2000" i="0" dirty="0">
                <a:effectLst/>
              </a:rPr>
              <a:t>En av de fremste av kongens menn under slaget på Mære, var Kalv Arnesson. Hans far, Arne </a:t>
            </a:r>
            <a:r>
              <a:rPr lang="nb-NO" sz="2000" i="0" dirty="0" err="1">
                <a:effectLst/>
              </a:rPr>
              <a:t>Armodsson</a:t>
            </a:r>
            <a:r>
              <a:rPr lang="nb-NO" sz="2000" i="0" dirty="0">
                <a:effectLst/>
              </a:rPr>
              <a:t>, var en mektig lendmann, og en god venn av kongen.</a:t>
            </a:r>
          </a:p>
          <a:p>
            <a:r>
              <a:rPr lang="nb-NO" sz="2000" i="0" dirty="0">
                <a:effectLst/>
              </a:rPr>
              <a:t>Kalv Arnesson bad kongen om å få gifte seg med Olves enke, Sigrid </a:t>
            </a:r>
            <a:r>
              <a:rPr lang="nb-NO" sz="2000" i="0" dirty="0" err="1">
                <a:effectLst/>
              </a:rPr>
              <a:t>Toresdatter</a:t>
            </a:r>
            <a:r>
              <a:rPr lang="nb-NO" sz="2000" i="0" dirty="0">
                <a:effectLst/>
              </a:rPr>
              <a:t>. For vennskaps skyld tillot kongen det og gav ham i tillegg all den eiendommen som Olve hadde hatt. Kongen gjorde Kalv til lendmann og gav ham ombudet for seg selv i områdene rundt Beitstadfjorden.</a:t>
            </a:r>
          </a:p>
          <a:p>
            <a:r>
              <a:rPr lang="nb-NO" sz="2000" i="0" dirty="0">
                <a:effectLst/>
              </a:rPr>
              <a:t>Olve og Sigrids to sønner, Tore og Grjotgard </a:t>
            </a:r>
            <a:r>
              <a:rPr lang="nb-NO" sz="2000" i="0" dirty="0" err="1">
                <a:effectLst/>
              </a:rPr>
              <a:t>Olvesson</a:t>
            </a:r>
            <a:r>
              <a:rPr lang="nb-NO" sz="2000" i="0" dirty="0">
                <a:effectLst/>
              </a:rPr>
              <a:t> vokser dermed opp på Egge med kongens mann som fosterfar.</a:t>
            </a:r>
          </a:p>
          <a:p>
            <a:r>
              <a:rPr lang="nb-NO" sz="2000" i="0" dirty="0">
                <a:effectLst/>
              </a:rPr>
              <a:t>Å inngå ekteskap og gi bort eiendommer var måter kongen skaffet seg allierte på. Vennskap og det å stå i gjeld til kongen var også del av en politisk strategi. Dette kan en også få et innblikk av i Spelet på Stiklestad, der uenighet mellom slekter kan være avgjærende for hvilken side man velger i slaget: </a:t>
            </a:r>
            <a:r>
              <a:rPr lang="nb-NO" sz="2000" i="1" dirty="0">
                <a:effectLst/>
              </a:rPr>
              <a:t>«Går du med Kalv, så går </a:t>
            </a:r>
            <a:r>
              <a:rPr lang="nb-NO" sz="2000" i="1" dirty="0" err="1">
                <a:effectLst/>
              </a:rPr>
              <a:t>eg</a:t>
            </a:r>
            <a:r>
              <a:rPr lang="nb-NO" sz="2000" i="1" dirty="0">
                <a:effectLst/>
              </a:rPr>
              <a:t> med kongen!»</a:t>
            </a:r>
            <a:endParaRPr lang="nb-NO" sz="2000" i="0" dirty="0">
              <a:effectLst/>
            </a:endParaRPr>
          </a:p>
          <a:p>
            <a:endParaRPr lang="nb-NO" sz="1400" dirty="0"/>
          </a:p>
        </p:txBody>
      </p:sp>
    </p:spTree>
    <p:extLst>
      <p:ext uri="{BB962C8B-B14F-4D97-AF65-F5344CB8AC3E}">
        <p14:creationId xmlns:p14="http://schemas.microsoft.com/office/powerpoint/2010/main" val="141164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FBF72FE1-D6E9-C0DD-9CE3-BD21F7FCCAE8}"/>
              </a:ext>
            </a:extLst>
          </p:cNvPr>
          <p:cNvSpPr>
            <a:spLocks noGrp="1"/>
          </p:cNvSpPr>
          <p:nvPr>
            <p:ph type="title"/>
          </p:nvPr>
        </p:nvSpPr>
        <p:spPr>
          <a:xfrm>
            <a:off x="4654296" y="329184"/>
            <a:ext cx="6894576" cy="1783080"/>
          </a:xfrm>
        </p:spPr>
        <p:txBody>
          <a:bodyPr anchor="b">
            <a:normAutofit/>
          </a:bodyPr>
          <a:lstStyle/>
          <a:p>
            <a:r>
              <a:rPr lang="nb-NO" sz="5400"/>
              <a:t>Asbjørn Selsbane</a:t>
            </a:r>
          </a:p>
        </p:txBody>
      </p:sp>
      <p:pic>
        <p:nvPicPr>
          <p:cNvPr id="5" name="Bilde 4">
            <a:extLst>
              <a:ext uri="{FF2B5EF4-FFF2-40B4-BE49-F238E27FC236}">
                <a16:creationId xmlns:a16="http://schemas.microsoft.com/office/drawing/2014/main" id="{3477B0B9-3892-8763-1811-CEE94C9DAFC9}"/>
              </a:ext>
            </a:extLst>
          </p:cNvPr>
          <p:cNvPicPr>
            <a:picLocks noChangeAspect="1"/>
          </p:cNvPicPr>
          <p:nvPr/>
        </p:nvPicPr>
        <p:blipFill rotWithShape="1">
          <a:blip r:embed="rId2"/>
          <a:srcRect t="4936" r="-1" b="-1"/>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2"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A28F493C-D031-5474-FA23-96133E011062}"/>
              </a:ext>
            </a:extLst>
          </p:cNvPr>
          <p:cNvSpPr>
            <a:spLocks noGrp="1"/>
          </p:cNvSpPr>
          <p:nvPr>
            <p:ph idx="1"/>
          </p:nvPr>
        </p:nvSpPr>
        <p:spPr>
          <a:xfrm>
            <a:off x="4654296" y="2706624"/>
            <a:ext cx="6894576" cy="3483864"/>
          </a:xfrm>
        </p:spPr>
        <p:txBody>
          <a:bodyPr>
            <a:normAutofit/>
          </a:bodyPr>
          <a:lstStyle/>
          <a:p>
            <a:r>
              <a:rPr lang="nb-NO" sz="2200"/>
              <a:t>Asbjørn Selsbane var sønn av Sigurd Toresson og Sigrid Skjalgsdatter</a:t>
            </a:r>
          </a:p>
          <a:p>
            <a:r>
              <a:rPr lang="nb-NO" sz="2200"/>
              <a:t>Tore Hund og Erling Skjalgsson på Sola var hans onkler</a:t>
            </a:r>
          </a:p>
          <a:p>
            <a:r>
              <a:rPr lang="nb-NO" sz="2200"/>
              <a:t>Asbjørn Selsbane ble drept av kongens menn etter at han hadde vært på Jæren for å kjøpe korn av sin onkel Erling Skjalgsson.</a:t>
            </a:r>
          </a:p>
          <a:p>
            <a:r>
              <a:rPr lang="nb-NO" sz="2200"/>
              <a:t>Det spydet som Asbjørn ble drept med var det spydet Tore Hund drepte kong Olav med på Stiklestad.</a:t>
            </a:r>
          </a:p>
          <a:p>
            <a:r>
              <a:rPr lang="nb-NO" sz="2200"/>
              <a:t>Spydet ble fikk navnet Selshevneren </a:t>
            </a:r>
          </a:p>
        </p:txBody>
      </p:sp>
    </p:spTree>
    <p:extLst>
      <p:ext uri="{BB962C8B-B14F-4D97-AF65-F5344CB8AC3E}">
        <p14:creationId xmlns:p14="http://schemas.microsoft.com/office/powerpoint/2010/main" val="5873260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FB8612-C80C-BE3A-48EB-16A7D8B50364}"/>
              </a:ext>
            </a:extLst>
          </p:cNvPr>
          <p:cNvSpPr>
            <a:spLocks noGrp="1"/>
          </p:cNvSpPr>
          <p:nvPr>
            <p:ph type="title"/>
          </p:nvPr>
        </p:nvSpPr>
        <p:spPr>
          <a:xfrm>
            <a:off x="4965430" y="629268"/>
            <a:ext cx="6586491" cy="1286160"/>
          </a:xfrm>
        </p:spPr>
        <p:txBody>
          <a:bodyPr anchor="b">
            <a:normAutofit/>
          </a:bodyPr>
          <a:lstStyle/>
          <a:p>
            <a:r>
              <a:rPr lang="nb-NO" sz="4100"/>
              <a:t>Tores grunn til å gå mot kong Olav</a:t>
            </a:r>
          </a:p>
        </p:txBody>
      </p:sp>
      <p:sp>
        <p:nvSpPr>
          <p:cNvPr id="3" name="Plassholder for innhold 2">
            <a:extLst>
              <a:ext uri="{FF2B5EF4-FFF2-40B4-BE49-F238E27FC236}">
                <a16:creationId xmlns:a16="http://schemas.microsoft.com/office/drawing/2014/main" id="{0B158D61-DDC4-3967-D472-2CFD2414721F}"/>
              </a:ext>
            </a:extLst>
          </p:cNvPr>
          <p:cNvSpPr>
            <a:spLocks noGrp="1"/>
          </p:cNvSpPr>
          <p:nvPr>
            <p:ph idx="1"/>
          </p:nvPr>
        </p:nvSpPr>
        <p:spPr>
          <a:xfrm>
            <a:off x="4965431" y="2438400"/>
            <a:ext cx="6586489" cy="3785419"/>
          </a:xfrm>
        </p:spPr>
        <p:txBody>
          <a:bodyPr>
            <a:normAutofit/>
          </a:bodyPr>
          <a:lstStyle/>
          <a:p>
            <a:r>
              <a:rPr lang="nb-NO" sz="2000"/>
              <a:t>Tore Hund hadde ætten sin å forsvare på Stiklestad.</a:t>
            </a:r>
          </a:p>
          <a:p>
            <a:pPr marL="0" indent="0">
              <a:buNone/>
            </a:pPr>
            <a:r>
              <a:rPr lang="nb-NO" sz="2000"/>
              <a:t>Drap på en svoger og tre onkelbarn</a:t>
            </a:r>
          </a:p>
          <a:p>
            <a:r>
              <a:rPr lang="nb-NO" sz="2000"/>
              <a:t>I tillegg var det bruddet mellom kong Olav og Tore Hund som hans lendmann</a:t>
            </a:r>
          </a:p>
          <a:p>
            <a:r>
              <a:rPr lang="nb-NO" sz="2000"/>
              <a:t>Videre hadde Kong Olav og Tore Hund røket uklar om handelen i Nord Norge. Noe som Tore Hund mente han hadde retten til. </a:t>
            </a:r>
          </a:p>
          <a:p>
            <a:r>
              <a:rPr lang="nb-NO" sz="2000"/>
              <a:t>Tore Hund hadde drept en av kongens sendemenn </a:t>
            </a:r>
          </a:p>
          <a:p>
            <a:pPr marL="0" indent="0">
              <a:buNone/>
            </a:pPr>
            <a:endParaRPr lang="nb-NO" sz="2000"/>
          </a:p>
        </p:txBody>
      </p:sp>
      <p:pic>
        <p:nvPicPr>
          <p:cNvPr id="4" name="Bilde 3">
            <a:extLst>
              <a:ext uri="{FF2B5EF4-FFF2-40B4-BE49-F238E27FC236}">
                <a16:creationId xmlns:a16="http://schemas.microsoft.com/office/drawing/2014/main" id="{73DAF0AD-86DF-2BAC-D39C-0B534FA13635}"/>
              </a:ext>
            </a:extLst>
          </p:cNvPr>
          <p:cNvPicPr>
            <a:picLocks noChangeAspect="1"/>
          </p:cNvPicPr>
          <p:nvPr/>
        </p:nvPicPr>
        <p:blipFill rotWithShape="1">
          <a:blip r:embed="rId2"/>
          <a:srcRect r="1" b="140"/>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B24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7252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D2C37D-2FF6-FEFB-4118-FEACA7DC9A9F}"/>
              </a:ext>
            </a:extLst>
          </p:cNvPr>
          <p:cNvSpPr>
            <a:spLocks noGrp="1"/>
          </p:cNvSpPr>
          <p:nvPr>
            <p:ph type="title"/>
          </p:nvPr>
        </p:nvSpPr>
        <p:spPr>
          <a:xfrm>
            <a:off x="4965430" y="629268"/>
            <a:ext cx="6586491" cy="1286160"/>
          </a:xfrm>
        </p:spPr>
        <p:txBody>
          <a:bodyPr anchor="b">
            <a:normAutofit/>
          </a:bodyPr>
          <a:lstStyle/>
          <a:p>
            <a:r>
              <a:rPr lang="nb-NO" dirty="0"/>
              <a:t>Kong Knuts lendmann</a:t>
            </a:r>
          </a:p>
        </p:txBody>
      </p:sp>
      <p:sp>
        <p:nvSpPr>
          <p:cNvPr id="3" name="Plassholder for innhold 2">
            <a:extLst>
              <a:ext uri="{FF2B5EF4-FFF2-40B4-BE49-F238E27FC236}">
                <a16:creationId xmlns:a16="http://schemas.microsoft.com/office/drawing/2014/main" id="{10A17A1D-65EE-5CB5-DB55-4C8013CAD2F1}"/>
              </a:ext>
            </a:extLst>
          </p:cNvPr>
          <p:cNvSpPr>
            <a:spLocks noGrp="1"/>
          </p:cNvSpPr>
          <p:nvPr>
            <p:ph idx="1"/>
          </p:nvPr>
        </p:nvSpPr>
        <p:spPr>
          <a:xfrm>
            <a:off x="4965431" y="2438400"/>
            <a:ext cx="6586489" cy="3785419"/>
          </a:xfrm>
        </p:spPr>
        <p:txBody>
          <a:bodyPr>
            <a:normAutofit/>
          </a:bodyPr>
          <a:lstStyle/>
          <a:p>
            <a:r>
              <a:rPr lang="nb-NO" sz="2000"/>
              <a:t>Tore Hund ble etter bruddet med Kong Olav også Kong Knut av Englands lendmann. </a:t>
            </a:r>
          </a:p>
          <a:p>
            <a:r>
              <a:rPr lang="nb-NO" sz="2000"/>
              <a:t>Han sverget troskap til Kong Knut, og fikk gaver for dette.</a:t>
            </a:r>
          </a:p>
          <a:p>
            <a:r>
              <a:rPr lang="nb-NO" sz="2000"/>
              <a:t>Dette var også grunnen til at Kong Olav drepte Tores onkelbarn Tore Olvesson</a:t>
            </a:r>
          </a:p>
          <a:p>
            <a:pPr marL="0" indent="0">
              <a:buNone/>
            </a:pPr>
            <a:endParaRPr lang="nb-NO" sz="2000"/>
          </a:p>
        </p:txBody>
      </p:sp>
      <p:pic>
        <p:nvPicPr>
          <p:cNvPr id="7" name="Bilde 6">
            <a:extLst>
              <a:ext uri="{FF2B5EF4-FFF2-40B4-BE49-F238E27FC236}">
                <a16:creationId xmlns:a16="http://schemas.microsoft.com/office/drawing/2014/main" id="{9EF23DDB-AC16-5E71-DDD2-B3289EE88000}"/>
              </a:ext>
            </a:extLst>
          </p:cNvPr>
          <p:cNvPicPr>
            <a:picLocks noChangeAspect="1"/>
          </p:cNvPicPr>
          <p:nvPr/>
        </p:nvPicPr>
        <p:blipFill rotWithShape="1">
          <a:blip r:embed="rId2"/>
          <a:srcRect l="2178" r="1426" b="1"/>
          <a:stretch/>
        </p:blipFill>
        <p:spPr>
          <a:xfrm>
            <a:off x="20" y="10"/>
            <a:ext cx="4635571" cy="6857990"/>
          </a:xfrm>
          <a:prstGeom prst="rect">
            <a:avLst/>
          </a:prstGeom>
          <a:effectLst/>
        </p:spPr>
      </p:pic>
      <p:cxnSp>
        <p:nvCxnSpPr>
          <p:cNvPr id="17" name="Straight Connector 1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4709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64039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52C9569-DA4E-1C15-8830-A6B37F68A832}"/>
              </a:ext>
            </a:extLst>
          </p:cNvPr>
          <p:cNvSpPr>
            <a:spLocks noGrp="1"/>
          </p:cNvSpPr>
          <p:nvPr>
            <p:ph type="title"/>
          </p:nvPr>
        </p:nvSpPr>
        <p:spPr/>
        <p:txBody>
          <a:bodyPr/>
          <a:lstStyle/>
          <a:p>
            <a:r>
              <a:rPr lang="nb-NO" dirty="0"/>
              <a:t>Drapet på Tore og Grjotgard </a:t>
            </a:r>
            <a:r>
              <a:rPr lang="nb-NO" dirty="0" err="1"/>
              <a:t>Olvesønner</a:t>
            </a:r>
            <a:endParaRPr lang="nb-NO" dirty="0"/>
          </a:p>
        </p:txBody>
      </p:sp>
      <p:sp>
        <p:nvSpPr>
          <p:cNvPr id="3" name="Plassholder for innhold 2">
            <a:extLst>
              <a:ext uri="{FF2B5EF4-FFF2-40B4-BE49-F238E27FC236}">
                <a16:creationId xmlns:a16="http://schemas.microsoft.com/office/drawing/2014/main" id="{6A8BA552-2571-5CC0-ADE2-2513C13A3C9A}"/>
              </a:ext>
            </a:extLst>
          </p:cNvPr>
          <p:cNvSpPr>
            <a:spLocks noGrp="1"/>
          </p:cNvSpPr>
          <p:nvPr>
            <p:ph idx="1"/>
          </p:nvPr>
        </p:nvSpPr>
        <p:spPr/>
        <p:txBody>
          <a:bodyPr>
            <a:normAutofit/>
          </a:bodyPr>
          <a:lstStyle/>
          <a:p>
            <a:pPr algn="l"/>
            <a:r>
              <a:rPr lang="nb-NO" b="0" i="0" dirty="0">
                <a:effectLst/>
              </a:rPr>
              <a:t>I 1026 blir Olav Haraldsson invitert til bryllupsfest hos Tore </a:t>
            </a:r>
            <a:r>
              <a:rPr lang="nb-NO" b="0" i="0" dirty="0" err="1">
                <a:effectLst/>
              </a:rPr>
              <a:t>Olvesson</a:t>
            </a:r>
            <a:r>
              <a:rPr lang="nb-NO" b="0" i="0" dirty="0">
                <a:effectLst/>
              </a:rPr>
              <a:t> på Hedmarken. Her finner Olav ut at Olves sønn Tore har sverget troskap til kong Knut.  Olav blir rasende og i sinne tar han livet av Tore. I tumultene som oppstår, dreper han også Olves andre sønn, Grjotgard.</a:t>
            </a:r>
          </a:p>
          <a:p>
            <a:pPr algn="l"/>
            <a:r>
              <a:rPr lang="nb-NO" b="0" i="0" dirty="0">
                <a:effectLst/>
              </a:rPr>
              <a:t>Etter drapet på Olves-sønnene vender også deres stefar Kalv Arnesson seg fra kongen.</a:t>
            </a:r>
          </a:p>
          <a:p>
            <a:pPr algn="l"/>
            <a:r>
              <a:rPr lang="nb-NO" b="0" i="0" dirty="0">
                <a:effectLst/>
              </a:rPr>
              <a:t>Historikere mener at drapet på Olve </a:t>
            </a:r>
            <a:r>
              <a:rPr lang="nb-NO" b="0" i="0" dirty="0" err="1">
                <a:effectLst/>
              </a:rPr>
              <a:t>Grjotgardsson</a:t>
            </a:r>
            <a:r>
              <a:rPr lang="nb-NO" b="0" i="0" dirty="0">
                <a:effectLst/>
              </a:rPr>
              <a:t> og sønnene hans var den direkte årsaken til Slaget på Stiklestad, selv om Olavs drap på Erling Skjalgsson i forkant var en med-utløsende faktor.</a:t>
            </a:r>
          </a:p>
          <a:p>
            <a:endParaRPr lang="nb-NO" dirty="0"/>
          </a:p>
        </p:txBody>
      </p:sp>
    </p:spTree>
    <p:extLst>
      <p:ext uri="{BB962C8B-B14F-4D97-AF65-F5344CB8AC3E}">
        <p14:creationId xmlns:p14="http://schemas.microsoft.com/office/powerpoint/2010/main" val="7777909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48440F-483E-758D-8712-055850BA1B8F}"/>
              </a:ext>
            </a:extLst>
          </p:cNvPr>
          <p:cNvSpPr>
            <a:spLocks noGrp="1"/>
          </p:cNvSpPr>
          <p:nvPr>
            <p:ph type="title"/>
          </p:nvPr>
        </p:nvSpPr>
        <p:spPr/>
        <p:txBody>
          <a:bodyPr/>
          <a:lstStyle/>
          <a:p>
            <a:r>
              <a:rPr lang="nb-NO" dirty="0"/>
              <a:t>Grjotgard og Tore </a:t>
            </a:r>
            <a:r>
              <a:rPr lang="nb-NO" dirty="0" err="1"/>
              <a:t>Olvesønner</a:t>
            </a:r>
            <a:r>
              <a:rPr lang="nb-NO" dirty="0"/>
              <a:t> drap beskrevet i Snorre</a:t>
            </a:r>
          </a:p>
        </p:txBody>
      </p:sp>
      <p:pic>
        <p:nvPicPr>
          <p:cNvPr id="4" name="Plassholder for innhold 3">
            <a:extLst>
              <a:ext uri="{FF2B5EF4-FFF2-40B4-BE49-F238E27FC236}">
                <a16:creationId xmlns:a16="http://schemas.microsoft.com/office/drawing/2014/main" id="{EE4D8B94-C8AD-4CC2-BCF9-2A068622D4EB}"/>
              </a:ext>
            </a:extLst>
          </p:cNvPr>
          <p:cNvPicPr>
            <a:picLocks noGrp="1" noChangeAspect="1"/>
          </p:cNvPicPr>
          <p:nvPr>
            <p:ph idx="1"/>
          </p:nvPr>
        </p:nvPicPr>
        <p:blipFill>
          <a:blip r:embed="rId2"/>
          <a:stretch>
            <a:fillRect/>
          </a:stretch>
        </p:blipFill>
        <p:spPr>
          <a:xfrm>
            <a:off x="1147422" y="1593992"/>
            <a:ext cx="4156097" cy="4990323"/>
          </a:xfrm>
          <a:prstGeom prst="rect">
            <a:avLst/>
          </a:prstGeom>
        </p:spPr>
      </p:pic>
      <p:pic>
        <p:nvPicPr>
          <p:cNvPr id="5" name="Bilde 4">
            <a:extLst>
              <a:ext uri="{FF2B5EF4-FFF2-40B4-BE49-F238E27FC236}">
                <a16:creationId xmlns:a16="http://schemas.microsoft.com/office/drawing/2014/main" id="{5506B877-54C4-427D-9CC4-D72AA8FDA5C5}"/>
              </a:ext>
            </a:extLst>
          </p:cNvPr>
          <p:cNvPicPr>
            <a:picLocks noChangeAspect="1"/>
          </p:cNvPicPr>
          <p:nvPr/>
        </p:nvPicPr>
        <p:blipFill>
          <a:blip r:embed="rId3"/>
          <a:stretch>
            <a:fillRect/>
          </a:stretch>
        </p:blipFill>
        <p:spPr>
          <a:xfrm>
            <a:off x="5956782" y="1310639"/>
            <a:ext cx="3663407" cy="4979034"/>
          </a:xfrm>
          <a:prstGeom prst="rect">
            <a:avLst/>
          </a:prstGeom>
        </p:spPr>
      </p:pic>
      <p:pic>
        <p:nvPicPr>
          <p:cNvPr id="7" name="Bilde 6">
            <a:extLst>
              <a:ext uri="{FF2B5EF4-FFF2-40B4-BE49-F238E27FC236}">
                <a16:creationId xmlns:a16="http://schemas.microsoft.com/office/drawing/2014/main" id="{825E0353-D307-42A8-968F-B0C567E497D1}"/>
              </a:ext>
            </a:extLst>
          </p:cNvPr>
          <p:cNvPicPr>
            <a:picLocks noChangeAspect="1"/>
          </p:cNvPicPr>
          <p:nvPr/>
        </p:nvPicPr>
        <p:blipFill>
          <a:blip r:embed="rId4"/>
          <a:stretch>
            <a:fillRect/>
          </a:stretch>
        </p:blipFill>
        <p:spPr>
          <a:xfrm>
            <a:off x="5956782" y="6102350"/>
            <a:ext cx="5372100" cy="390525"/>
          </a:xfrm>
          <a:prstGeom prst="rect">
            <a:avLst/>
          </a:prstGeom>
        </p:spPr>
      </p:pic>
    </p:spTree>
    <p:extLst>
      <p:ext uri="{BB962C8B-B14F-4D97-AF65-F5344CB8AC3E}">
        <p14:creationId xmlns:p14="http://schemas.microsoft.com/office/powerpoint/2010/main" val="643937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E9D927E-D3DC-39D1-EA92-62209B387797}"/>
              </a:ext>
            </a:extLst>
          </p:cNvPr>
          <p:cNvSpPr>
            <a:spLocks noGrp="1"/>
          </p:cNvSpPr>
          <p:nvPr>
            <p:ph type="title"/>
          </p:nvPr>
        </p:nvSpPr>
        <p:spPr>
          <a:xfrm>
            <a:off x="4965430" y="629268"/>
            <a:ext cx="6586491" cy="1286160"/>
          </a:xfrm>
        </p:spPr>
        <p:txBody>
          <a:bodyPr anchor="b">
            <a:normAutofit/>
          </a:bodyPr>
          <a:lstStyle/>
          <a:p>
            <a:r>
              <a:rPr lang="nb-NO" dirty="0"/>
              <a:t>2023</a:t>
            </a:r>
          </a:p>
        </p:txBody>
      </p:sp>
      <p:sp>
        <p:nvSpPr>
          <p:cNvPr id="3" name="Plassholder for innhold 2">
            <a:extLst>
              <a:ext uri="{FF2B5EF4-FFF2-40B4-BE49-F238E27FC236}">
                <a16:creationId xmlns:a16="http://schemas.microsoft.com/office/drawing/2014/main" id="{2EAAE07E-0463-728A-351C-53149B3818E8}"/>
              </a:ext>
            </a:extLst>
          </p:cNvPr>
          <p:cNvSpPr>
            <a:spLocks noGrp="1"/>
          </p:cNvSpPr>
          <p:nvPr>
            <p:ph idx="1"/>
          </p:nvPr>
        </p:nvSpPr>
        <p:spPr>
          <a:xfrm>
            <a:off x="4965431" y="2438400"/>
            <a:ext cx="6586489" cy="3785419"/>
          </a:xfrm>
        </p:spPr>
        <p:txBody>
          <a:bodyPr>
            <a:normAutofit/>
          </a:bodyPr>
          <a:lstStyle/>
          <a:p>
            <a:r>
              <a:rPr lang="nb-NO" sz="2000"/>
              <a:t>I 2023 er det Tore Hunds rike som er samarbeidspartner med Nasjonal jubileet 2030</a:t>
            </a:r>
          </a:p>
          <a:p>
            <a:pPr marL="0" indent="0">
              <a:buNone/>
            </a:pPr>
            <a:r>
              <a:rPr lang="nb-NO" sz="2000"/>
              <a:t>Mer info her: </a:t>
            </a:r>
          </a:p>
          <a:p>
            <a:pPr marL="0" indent="0">
              <a:buNone/>
            </a:pPr>
            <a:r>
              <a:rPr lang="nb-NO" sz="2000">
                <a:hlinkClick r:id="rId2"/>
              </a:rPr>
              <a:t>itorehundsrike – Nasjonaljubileet 2030 – Norge i tusen år</a:t>
            </a:r>
            <a:endParaRPr lang="nb-NO" sz="2000"/>
          </a:p>
        </p:txBody>
      </p:sp>
      <p:pic>
        <p:nvPicPr>
          <p:cNvPr id="4" name="Bilde 3">
            <a:extLst>
              <a:ext uri="{FF2B5EF4-FFF2-40B4-BE49-F238E27FC236}">
                <a16:creationId xmlns:a16="http://schemas.microsoft.com/office/drawing/2014/main" id="{7CAE5F36-DD2F-796B-B5DF-AAB3DBC6FA4C}"/>
              </a:ext>
            </a:extLst>
          </p:cNvPr>
          <p:cNvPicPr>
            <a:picLocks noChangeAspect="1"/>
          </p:cNvPicPr>
          <p:nvPr/>
        </p:nvPicPr>
        <p:blipFill rotWithShape="1">
          <a:blip r:embed="rId3"/>
          <a:srcRect r="-1" b="10493"/>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F6A8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61123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210B0F95-B325-A951-A789-106FCAEF9B1F}"/>
              </a:ext>
            </a:extLst>
          </p:cNvPr>
          <p:cNvSpPr>
            <a:spLocks noGrp="1"/>
          </p:cNvSpPr>
          <p:nvPr>
            <p:ph type="title"/>
          </p:nvPr>
        </p:nvSpPr>
        <p:spPr>
          <a:xfrm>
            <a:off x="411480" y="987552"/>
            <a:ext cx="4485861" cy="1088136"/>
          </a:xfrm>
        </p:spPr>
        <p:txBody>
          <a:bodyPr anchor="b">
            <a:normAutofit/>
          </a:bodyPr>
          <a:lstStyle/>
          <a:p>
            <a:r>
              <a:rPr lang="nb-NO" sz="3400"/>
              <a:t>Høvdingene samlet seg</a:t>
            </a:r>
          </a:p>
        </p:txBody>
      </p:sp>
      <p:sp>
        <p:nvSpPr>
          <p:cNvPr id="11" name="Rectangle 10">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Plassholder for innhold 2">
            <a:extLst>
              <a:ext uri="{FF2B5EF4-FFF2-40B4-BE49-F238E27FC236}">
                <a16:creationId xmlns:a16="http://schemas.microsoft.com/office/drawing/2014/main" id="{EA489EDB-49A5-8327-98CF-832999D783B9}"/>
              </a:ext>
            </a:extLst>
          </p:cNvPr>
          <p:cNvSpPr>
            <a:spLocks noGrp="1"/>
          </p:cNvSpPr>
          <p:nvPr>
            <p:ph idx="1"/>
          </p:nvPr>
        </p:nvSpPr>
        <p:spPr>
          <a:xfrm>
            <a:off x="411479" y="2688336"/>
            <a:ext cx="4498848" cy="3584448"/>
          </a:xfrm>
        </p:spPr>
        <p:txBody>
          <a:bodyPr anchor="t">
            <a:normAutofit/>
          </a:bodyPr>
          <a:lstStyle/>
          <a:p>
            <a:r>
              <a:rPr lang="nb-NO" sz="1800"/>
              <a:t>Da det ble kjent at Olav hadde forlatt Gardarike samlet bøndene seg</a:t>
            </a:r>
          </a:p>
          <a:p>
            <a:r>
              <a:rPr lang="nb-NO" sz="1800"/>
              <a:t>På Vestlandet var Erling Skjalgssons sønner samlet for å ta i mot han hvis han kom dit.</a:t>
            </a:r>
          </a:p>
          <a:p>
            <a:r>
              <a:rPr lang="nb-NO" sz="1800"/>
              <a:t>I Trøndelag samlet bøndene seg under ledelse av Kalv Arnesson. Han fikk også med seg svogerne Tore Hund og Hårek fra Tjøtta</a:t>
            </a:r>
          </a:p>
        </p:txBody>
      </p:sp>
      <p:pic>
        <p:nvPicPr>
          <p:cNvPr id="4" name="Bilde 3">
            <a:extLst>
              <a:ext uri="{FF2B5EF4-FFF2-40B4-BE49-F238E27FC236}">
                <a16:creationId xmlns:a16="http://schemas.microsoft.com/office/drawing/2014/main" id="{03A95336-8166-9A57-5955-427E8C0AB33B}"/>
              </a:ext>
            </a:extLst>
          </p:cNvPr>
          <p:cNvPicPr>
            <a:picLocks noChangeAspect="1"/>
          </p:cNvPicPr>
          <p:nvPr/>
        </p:nvPicPr>
        <p:blipFill rotWithShape="1">
          <a:blip r:embed="rId2"/>
          <a:srcRect l="5023" r="10660" b="2"/>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932088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8F9A63B-1D3A-0556-D692-862F3F40C9F0}"/>
              </a:ext>
            </a:extLst>
          </p:cNvPr>
          <p:cNvSpPr>
            <a:spLocks noGrp="1"/>
          </p:cNvSpPr>
          <p:nvPr>
            <p:ph type="title"/>
          </p:nvPr>
        </p:nvSpPr>
        <p:spPr>
          <a:xfrm>
            <a:off x="4965430" y="629268"/>
            <a:ext cx="6586491" cy="1286160"/>
          </a:xfrm>
        </p:spPr>
        <p:txBody>
          <a:bodyPr anchor="b">
            <a:normAutofit/>
          </a:bodyPr>
          <a:lstStyle/>
          <a:p>
            <a:r>
              <a:rPr lang="nb-NO"/>
              <a:t>Slaget</a:t>
            </a:r>
            <a:endParaRPr lang="nb-NO" dirty="0"/>
          </a:p>
        </p:txBody>
      </p:sp>
      <p:sp>
        <p:nvSpPr>
          <p:cNvPr id="3" name="Plassholder for innhold 2">
            <a:extLst>
              <a:ext uri="{FF2B5EF4-FFF2-40B4-BE49-F238E27FC236}">
                <a16:creationId xmlns:a16="http://schemas.microsoft.com/office/drawing/2014/main" id="{4314BA31-7323-E4BE-05C1-FC5A5B65C58C}"/>
              </a:ext>
            </a:extLst>
          </p:cNvPr>
          <p:cNvSpPr>
            <a:spLocks noGrp="1"/>
          </p:cNvSpPr>
          <p:nvPr>
            <p:ph idx="1"/>
          </p:nvPr>
        </p:nvSpPr>
        <p:spPr>
          <a:xfrm>
            <a:off x="4965431" y="2438400"/>
            <a:ext cx="6586489" cy="3785419"/>
          </a:xfrm>
        </p:spPr>
        <p:txBody>
          <a:bodyPr>
            <a:normAutofit/>
          </a:bodyPr>
          <a:lstStyle/>
          <a:p>
            <a:r>
              <a:rPr lang="nb-NO" sz="2000" b="0" i="0">
                <a:effectLst/>
                <a:latin typeface="Calibri" panose="020F0502020204030204" pitchFamily="34" charset="0"/>
                <a:cs typeface="Calibri" panose="020F0502020204030204" pitchFamily="34" charset="0"/>
              </a:rPr>
              <a:t>I 1028 blir Olav Haraldsson forfulgt av Håkon jarls flåte og rømmer til Gardarike og kong Jarisleiv.</a:t>
            </a:r>
          </a:p>
          <a:p>
            <a:r>
              <a:rPr lang="nb-NO" sz="2000" b="0" i="0">
                <a:effectLst/>
                <a:latin typeface="Calibri" panose="020F0502020204030204" pitchFamily="34" charset="0"/>
                <a:cs typeface="Calibri" panose="020F0502020204030204" pitchFamily="34" charset="0"/>
              </a:rPr>
              <a:t>Håkon jarl tar over makten i Norge i 1028, men drukner allerede året etter. Trøndelag og Norge var med det høvdingløst og Olav Haraldsson bestemmer seg for å prøve å ta tilbake makta.</a:t>
            </a:r>
          </a:p>
          <a:p>
            <a:r>
              <a:rPr lang="nb-NO" sz="2000" b="0" i="0">
                <a:effectLst/>
                <a:latin typeface="Calibri" panose="020F0502020204030204" pitchFamily="34" charset="0"/>
                <a:cs typeface="Calibri" panose="020F0502020204030204" pitchFamily="34" charset="0"/>
              </a:rPr>
              <a:t>Ryktet om Olav Haraldssons hjemkomst når Trøndelag lenge før Olav er på grensen til Svearike, og bøndene – anført av Kalv Arnesson (Sigrids mann), Tore Hund (Sigrids bror), og Hårek fra Tjøtta – samler en stor hær i Trondheimsfjorden. Olav og kongshæren møtte en overtallig bondehær den 29.juli i 1030.</a:t>
            </a:r>
          </a:p>
          <a:p>
            <a:endParaRPr lang="nb-NO" sz="2000"/>
          </a:p>
        </p:txBody>
      </p:sp>
      <p:pic>
        <p:nvPicPr>
          <p:cNvPr id="7" name="Bilde 6">
            <a:extLst>
              <a:ext uri="{FF2B5EF4-FFF2-40B4-BE49-F238E27FC236}">
                <a16:creationId xmlns:a16="http://schemas.microsoft.com/office/drawing/2014/main" id="{60A140E9-04BA-C2D2-A5DD-70B59947CB1F}"/>
              </a:ext>
            </a:extLst>
          </p:cNvPr>
          <p:cNvPicPr>
            <a:picLocks noChangeAspect="1"/>
          </p:cNvPicPr>
          <p:nvPr/>
        </p:nvPicPr>
        <p:blipFill rotWithShape="1">
          <a:blip r:embed="rId2"/>
          <a:srcRect l="191" r="7379" b="-1"/>
          <a:stretch/>
        </p:blipFill>
        <p:spPr>
          <a:xfrm>
            <a:off x="20" y="10"/>
            <a:ext cx="4635571" cy="6857990"/>
          </a:xfrm>
          <a:prstGeom prst="rect">
            <a:avLst/>
          </a:prstGeom>
          <a:effectLst/>
        </p:spPr>
      </p:pic>
      <p:cxnSp>
        <p:nvCxnSpPr>
          <p:cNvPr id="14"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7996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87599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e 3">
            <a:extLst>
              <a:ext uri="{FF2B5EF4-FFF2-40B4-BE49-F238E27FC236}">
                <a16:creationId xmlns:a16="http://schemas.microsoft.com/office/drawing/2014/main" id="{9033AFEC-AF70-B0AE-7D53-20B75880CD69}"/>
              </a:ext>
            </a:extLst>
          </p:cNvPr>
          <p:cNvPicPr>
            <a:picLocks noChangeAspect="1"/>
          </p:cNvPicPr>
          <p:nvPr/>
        </p:nvPicPr>
        <p:blipFill rotWithShape="1">
          <a:blip r:embed="rId2"/>
          <a:srcRect l="596"/>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lassholder for innhold 2">
            <a:extLst>
              <a:ext uri="{FF2B5EF4-FFF2-40B4-BE49-F238E27FC236}">
                <a16:creationId xmlns:a16="http://schemas.microsoft.com/office/drawing/2014/main" id="{4E249F2D-ED5E-3F84-32BA-FE404DD40DB9}"/>
              </a:ext>
            </a:extLst>
          </p:cNvPr>
          <p:cNvSpPr>
            <a:spLocks noGrp="1"/>
          </p:cNvSpPr>
          <p:nvPr>
            <p:ph idx="1"/>
          </p:nvPr>
        </p:nvSpPr>
        <p:spPr>
          <a:xfrm>
            <a:off x="7531610" y="447472"/>
            <a:ext cx="3822189" cy="5729491"/>
          </a:xfrm>
        </p:spPr>
        <p:txBody>
          <a:bodyPr>
            <a:normAutofit lnSpcReduction="10000"/>
          </a:bodyPr>
          <a:lstStyle/>
          <a:p>
            <a:r>
              <a:rPr lang="nb-NO" sz="2000" b="0" i="0" dirty="0">
                <a:effectLst/>
                <a:latin typeface="Calibri" panose="020F0502020204030204" pitchFamily="34" charset="0"/>
                <a:cs typeface="Calibri" panose="020F0502020204030204" pitchFamily="34" charset="0"/>
              </a:rPr>
              <a:t>Olav Haraldsson blir hogd i kneet av Torstein Knarresmed, kaster sverd og skjold og legger seg ned ved en stein. Han ber gud hjelpe seg, men da så Tore Hund sitt snitt til å hevne drapet på Olve på Egge og sine nevøer. Tore stakk spydet Selshevneren inn under kongens brynje og spidder han. Til slutt var det Kalv Arnesson som hogg kongen i halsen. Tradisjonen sier at kongen falt der alteret i Stiklestad kirke senere ble bygd. Etter sin død ble Olav opphøyet til helgen.</a:t>
            </a:r>
          </a:p>
          <a:p>
            <a:r>
              <a:rPr lang="nb-NO" sz="2000" b="0" i="0" dirty="0">
                <a:effectLst/>
                <a:latin typeface="Calibri" panose="020F0502020204030204" pitchFamily="34" charset="0"/>
                <a:cs typeface="Calibri" panose="020F0502020204030204" pitchFamily="34" charset="0"/>
              </a:rPr>
              <a:t>Slaget forandret Norge og la grunnlaget for det moderne Norge vi ser med kristendom, rettsvesen og verdier som preger landet i dag.</a:t>
            </a:r>
          </a:p>
          <a:p>
            <a:endParaRPr lang="nb-NO" sz="1600" dirty="0"/>
          </a:p>
        </p:txBody>
      </p:sp>
    </p:spTree>
    <p:extLst>
      <p:ext uri="{BB962C8B-B14F-4D97-AF65-F5344CB8AC3E}">
        <p14:creationId xmlns:p14="http://schemas.microsoft.com/office/powerpoint/2010/main" val="13123200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Plassholder for innhold 2">
            <a:extLst>
              <a:ext uri="{FF2B5EF4-FFF2-40B4-BE49-F238E27FC236}">
                <a16:creationId xmlns:a16="http://schemas.microsoft.com/office/drawing/2014/main" id="{8A4173F7-4016-F510-4372-72CF86272858}"/>
              </a:ext>
            </a:extLst>
          </p:cNvPr>
          <p:cNvSpPr>
            <a:spLocks noGrp="1"/>
          </p:cNvSpPr>
          <p:nvPr>
            <p:ph idx="1"/>
          </p:nvPr>
        </p:nvSpPr>
        <p:spPr>
          <a:xfrm>
            <a:off x="411479" y="625683"/>
            <a:ext cx="4498848" cy="5647101"/>
          </a:xfrm>
        </p:spPr>
        <p:txBody>
          <a:bodyPr anchor="t">
            <a:normAutofit/>
          </a:bodyPr>
          <a:lstStyle/>
          <a:p>
            <a:r>
              <a:rPr lang="nb-NO" sz="1600" b="0" i="1" dirty="0">
                <a:effectLst/>
                <a:latin typeface="Calibri" panose="020F0502020204030204" pitchFamily="34" charset="0"/>
                <a:cs typeface="Calibri" panose="020F0502020204030204" pitchFamily="34" charset="0"/>
              </a:rPr>
              <a:t>Slaget på Stiklestad var ikke først og fremst striden om kristendommen, men om hvem som skulle ha den politiske og økonomiske makta. For høvdingene i nord var det helt utenkelig at en konge kunne ta fra de gammel rett og kreve monopol på både finneskatten og handelen med Nord-Norge og Kvitsjøen. </a:t>
            </a:r>
          </a:p>
          <a:p>
            <a:r>
              <a:rPr lang="nb-NO" sz="1600" b="0" i="1" dirty="0">
                <a:effectLst/>
                <a:latin typeface="Calibri" panose="020F0502020204030204" pitchFamily="34" charset="0"/>
                <a:cs typeface="Calibri" panose="020F0502020204030204" pitchFamily="34" charset="0"/>
              </a:rPr>
              <a:t>Kristendommen var heller et politisk redskap for å rive ned det gamle høvding systemet. </a:t>
            </a:r>
          </a:p>
          <a:p>
            <a:r>
              <a:rPr lang="nb-NO" sz="1600" b="0" i="1" dirty="0">
                <a:effectLst/>
                <a:latin typeface="Calibri" panose="020F0502020204030204" pitchFamily="34" charset="0"/>
                <a:cs typeface="Calibri" panose="020F0502020204030204" pitchFamily="34" charset="0"/>
              </a:rPr>
              <a:t>På samme måte som Hårek måtte dele makta med Åsmund </a:t>
            </a:r>
            <a:r>
              <a:rPr lang="nb-NO" sz="1600" b="0" i="1" dirty="0" err="1">
                <a:effectLst/>
                <a:latin typeface="Calibri" panose="020F0502020204030204" pitchFamily="34" charset="0"/>
                <a:cs typeface="Calibri" panose="020F0502020204030204" pitchFamily="34" charset="0"/>
              </a:rPr>
              <a:t>Grankjellson</a:t>
            </a:r>
            <a:r>
              <a:rPr lang="nb-NO" sz="1600" b="0" i="1" dirty="0">
                <a:effectLst/>
                <a:latin typeface="Calibri" panose="020F0502020204030204" pitchFamily="34" charset="0"/>
                <a:cs typeface="Calibri" panose="020F0502020204030204" pitchFamily="34" charset="0"/>
              </a:rPr>
              <a:t>, måtte Tore Hund dele sin med Karle </a:t>
            </a:r>
            <a:r>
              <a:rPr lang="nb-NO" sz="1600" b="0" i="1" dirty="0" err="1">
                <a:effectLst/>
                <a:latin typeface="Calibri" panose="020F0502020204030204" pitchFamily="34" charset="0"/>
                <a:cs typeface="Calibri" panose="020F0502020204030204" pitchFamily="34" charset="0"/>
              </a:rPr>
              <a:t>frå</a:t>
            </a:r>
            <a:r>
              <a:rPr lang="nb-NO" sz="1600" b="0" i="1" dirty="0">
                <a:effectLst/>
                <a:latin typeface="Calibri" panose="020F0502020204030204" pitchFamily="34" charset="0"/>
                <a:cs typeface="Calibri" panose="020F0502020204030204" pitchFamily="34" charset="0"/>
              </a:rPr>
              <a:t> Langøya. </a:t>
            </a:r>
          </a:p>
          <a:p>
            <a:r>
              <a:rPr lang="nb-NO" sz="1600" b="0" i="1" dirty="0">
                <a:effectLst/>
                <a:latin typeface="Calibri" panose="020F0502020204030204" pitchFamily="34" charset="0"/>
                <a:cs typeface="Calibri" panose="020F0502020204030204" pitchFamily="34" charset="0"/>
              </a:rPr>
              <a:t>På denne måten prøvde kongen å vingeklippe de gamle høvdingættene. </a:t>
            </a:r>
          </a:p>
          <a:p>
            <a:r>
              <a:rPr lang="nb-NO" sz="1600" b="0" i="1" dirty="0">
                <a:effectLst/>
                <a:latin typeface="Calibri" panose="020F0502020204030204" pitchFamily="34" charset="0"/>
                <a:cs typeface="Calibri" panose="020F0502020204030204" pitchFamily="34" charset="0"/>
              </a:rPr>
              <a:t>Tore Hund, Hårek </a:t>
            </a:r>
            <a:r>
              <a:rPr lang="nb-NO" sz="1600" b="0" i="1" dirty="0" err="1">
                <a:effectLst/>
                <a:latin typeface="Calibri" panose="020F0502020204030204" pitchFamily="34" charset="0"/>
                <a:cs typeface="Calibri" panose="020F0502020204030204" pitchFamily="34" charset="0"/>
              </a:rPr>
              <a:t>frå</a:t>
            </a:r>
            <a:r>
              <a:rPr lang="nb-NO" sz="1600" b="0" i="1" dirty="0">
                <a:effectLst/>
                <a:latin typeface="Calibri" panose="020F0502020204030204" pitchFamily="34" charset="0"/>
                <a:cs typeface="Calibri" panose="020F0502020204030204" pitchFamily="34" charset="0"/>
              </a:rPr>
              <a:t> Tjøtta og Kalv Arnesson kjempa ikke mot en rettferdig helgenkonge, men prøvde å bekjempe en urimelig og hard Olav Haraldsson som kom sørfra. </a:t>
            </a:r>
          </a:p>
          <a:p>
            <a:r>
              <a:rPr lang="nb-NO" sz="1600" b="0" i="1" dirty="0">
                <a:effectLst/>
                <a:latin typeface="Calibri" panose="020F0502020204030204" pitchFamily="34" charset="0"/>
                <a:cs typeface="Calibri" panose="020F0502020204030204" pitchFamily="34" charset="0"/>
              </a:rPr>
              <a:t>De var ikke i tvil om hvilken side de skulle velge da de fikk høre at Olav var på vei for å gjenerobre tronen.</a:t>
            </a:r>
            <a:r>
              <a:rPr lang="nb-NO" sz="1600" b="0" i="0" dirty="0">
                <a:effectLst/>
                <a:latin typeface="Calibri" panose="020F0502020204030204" pitchFamily="34" charset="0"/>
                <a:cs typeface="Calibri" panose="020F0502020204030204" pitchFamily="34" charset="0"/>
              </a:rPr>
              <a:t> </a:t>
            </a:r>
            <a:endParaRPr lang="nb-NO" sz="1600" dirty="0">
              <a:latin typeface="Calibri" panose="020F0502020204030204" pitchFamily="34" charset="0"/>
              <a:cs typeface="Calibri" panose="020F0502020204030204" pitchFamily="34" charset="0"/>
            </a:endParaRPr>
          </a:p>
        </p:txBody>
      </p:sp>
      <p:pic>
        <p:nvPicPr>
          <p:cNvPr id="4" name="Bilde 3">
            <a:extLst>
              <a:ext uri="{FF2B5EF4-FFF2-40B4-BE49-F238E27FC236}">
                <a16:creationId xmlns:a16="http://schemas.microsoft.com/office/drawing/2014/main" id="{4BB01D94-34A2-EF8C-E410-7FE26F9BF022}"/>
              </a:ext>
            </a:extLst>
          </p:cNvPr>
          <p:cNvPicPr>
            <a:picLocks noChangeAspect="1"/>
          </p:cNvPicPr>
          <p:nvPr/>
        </p:nvPicPr>
        <p:blipFill rotWithShape="1">
          <a:blip r:embed="rId2"/>
          <a:srcRect l="18402" r="24884"/>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27290778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4DF55BE-B4AB-4BA1-BDE1-E9F7FB3F1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F74B6B1-0376-B90B-455E-A331F4FDA937}"/>
              </a:ext>
            </a:extLst>
          </p:cNvPr>
          <p:cNvSpPr>
            <a:spLocks noGrp="1"/>
          </p:cNvSpPr>
          <p:nvPr>
            <p:ph type="title"/>
          </p:nvPr>
        </p:nvSpPr>
        <p:spPr>
          <a:xfrm>
            <a:off x="841249" y="520528"/>
            <a:ext cx="5981278" cy="1684638"/>
          </a:xfrm>
        </p:spPr>
        <p:txBody>
          <a:bodyPr>
            <a:normAutofit/>
          </a:bodyPr>
          <a:lstStyle/>
          <a:p>
            <a:r>
              <a:rPr lang="nb-NO" sz="4000"/>
              <a:t>Jærtegn</a:t>
            </a:r>
          </a:p>
        </p:txBody>
      </p:sp>
      <p:sp>
        <p:nvSpPr>
          <p:cNvPr id="3" name="Plassholder for innhold 2">
            <a:extLst>
              <a:ext uri="{FF2B5EF4-FFF2-40B4-BE49-F238E27FC236}">
                <a16:creationId xmlns:a16="http://schemas.microsoft.com/office/drawing/2014/main" id="{FC9AC8C0-4472-B48E-F417-190F863E258B}"/>
              </a:ext>
            </a:extLst>
          </p:cNvPr>
          <p:cNvSpPr>
            <a:spLocks noGrp="1"/>
          </p:cNvSpPr>
          <p:nvPr>
            <p:ph idx="1"/>
          </p:nvPr>
        </p:nvSpPr>
        <p:spPr>
          <a:xfrm>
            <a:off x="838201" y="2409568"/>
            <a:ext cx="5981278" cy="3690551"/>
          </a:xfrm>
        </p:spPr>
        <p:txBody>
          <a:bodyPr>
            <a:normAutofit/>
          </a:bodyPr>
          <a:lstStyle/>
          <a:p>
            <a:r>
              <a:rPr lang="nb-NO" sz="2000"/>
              <a:t>Etter slaget var det flere jærtegn i forbindelse med kong Olav lik.</a:t>
            </a:r>
          </a:p>
          <a:p>
            <a:r>
              <a:rPr lang="nb-NO" sz="2000"/>
              <a:t>Det best kjente er den blinde mannen som fikk synet igjen.</a:t>
            </a:r>
          </a:p>
          <a:p>
            <a:r>
              <a:rPr lang="nb-NO" sz="2000"/>
              <a:t>Kongens drapsmann Tore Hund fikk også et Jærtegn på kongens hellighet.</a:t>
            </a:r>
          </a:p>
          <a:p>
            <a:r>
              <a:rPr lang="nb-NO" sz="2000"/>
              <a:t>Da han gikk for å stelle kongens lik etter slaget ble tommelen hans leget av kongens blod</a:t>
            </a:r>
          </a:p>
        </p:txBody>
      </p:sp>
      <p:pic>
        <p:nvPicPr>
          <p:cNvPr id="5" name="Bilde 4">
            <a:extLst>
              <a:ext uri="{FF2B5EF4-FFF2-40B4-BE49-F238E27FC236}">
                <a16:creationId xmlns:a16="http://schemas.microsoft.com/office/drawing/2014/main" id="{2F31E8ED-B06C-1935-313E-DF370906D430}"/>
              </a:ext>
            </a:extLst>
          </p:cNvPr>
          <p:cNvPicPr>
            <a:picLocks noChangeAspect="1"/>
          </p:cNvPicPr>
          <p:nvPr/>
        </p:nvPicPr>
        <p:blipFill>
          <a:blip r:embed="rId2"/>
          <a:stretch>
            <a:fillRect/>
          </a:stretch>
        </p:blipFill>
        <p:spPr>
          <a:xfrm>
            <a:off x="7657682" y="2380505"/>
            <a:ext cx="3347652" cy="3719614"/>
          </a:xfrm>
          <a:prstGeom prst="rect">
            <a:avLst/>
          </a:prstGeom>
        </p:spPr>
      </p:pic>
      <p:pic>
        <p:nvPicPr>
          <p:cNvPr id="6" name="Bilde 5">
            <a:extLst>
              <a:ext uri="{FF2B5EF4-FFF2-40B4-BE49-F238E27FC236}">
                <a16:creationId xmlns:a16="http://schemas.microsoft.com/office/drawing/2014/main" id="{31640FB3-6714-4373-82B8-E4A8D09034D2}"/>
              </a:ext>
            </a:extLst>
          </p:cNvPr>
          <p:cNvPicPr>
            <a:picLocks noChangeAspect="1"/>
          </p:cNvPicPr>
          <p:nvPr/>
        </p:nvPicPr>
        <p:blipFill>
          <a:blip r:embed="rId3"/>
          <a:stretch>
            <a:fillRect/>
          </a:stretch>
        </p:blipFill>
        <p:spPr>
          <a:xfrm>
            <a:off x="4643120" y="129649"/>
            <a:ext cx="6697685" cy="2075518"/>
          </a:xfrm>
          <a:prstGeom prst="rect">
            <a:avLst/>
          </a:prstGeom>
        </p:spPr>
      </p:pic>
    </p:spTree>
    <p:extLst>
      <p:ext uri="{BB962C8B-B14F-4D97-AF65-F5344CB8AC3E}">
        <p14:creationId xmlns:p14="http://schemas.microsoft.com/office/powerpoint/2010/main" val="5606583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15431BC0-A8C0-3C17-4A1B-BBF7DB53E768}"/>
              </a:ext>
            </a:extLst>
          </p:cNvPr>
          <p:cNvPicPr>
            <a:picLocks noChangeAspect="1"/>
          </p:cNvPicPr>
          <p:nvPr/>
        </p:nvPicPr>
        <p:blipFill>
          <a:blip r:embed="rId2"/>
          <a:stretch>
            <a:fillRect/>
          </a:stretch>
        </p:blipFill>
        <p:spPr>
          <a:xfrm>
            <a:off x="0" y="1272101"/>
            <a:ext cx="12192000" cy="4313797"/>
          </a:xfrm>
          <a:prstGeom prst="rect">
            <a:avLst/>
          </a:prstGeom>
        </p:spPr>
      </p:pic>
    </p:spTree>
    <p:extLst>
      <p:ext uri="{BB962C8B-B14F-4D97-AF65-F5344CB8AC3E}">
        <p14:creationId xmlns:p14="http://schemas.microsoft.com/office/powerpoint/2010/main" val="21030891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37CD2D-F171-8ACF-4B7E-AEE6883280FC}"/>
              </a:ext>
            </a:extLst>
          </p:cNvPr>
          <p:cNvSpPr>
            <a:spLocks noGrp="1"/>
          </p:cNvSpPr>
          <p:nvPr>
            <p:ph type="title"/>
          </p:nvPr>
        </p:nvSpPr>
        <p:spPr>
          <a:xfrm>
            <a:off x="4965430" y="629268"/>
            <a:ext cx="6586491" cy="1286160"/>
          </a:xfrm>
        </p:spPr>
        <p:txBody>
          <a:bodyPr anchor="b">
            <a:normAutofit/>
          </a:bodyPr>
          <a:lstStyle/>
          <a:p>
            <a:r>
              <a:rPr lang="nb-NO"/>
              <a:t>Helgens drapsmann</a:t>
            </a:r>
          </a:p>
        </p:txBody>
      </p:sp>
      <p:sp>
        <p:nvSpPr>
          <p:cNvPr id="3" name="Plassholder for innhold 2">
            <a:extLst>
              <a:ext uri="{FF2B5EF4-FFF2-40B4-BE49-F238E27FC236}">
                <a16:creationId xmlns:a16="http://schemas.microsoft.com/office/drawing/2014/main" id="{D55951E8-5D8F-E38A-8301-BF51FDB88900}"/>
              </a:ext>
            </a:extLst>
          </p:cNvPr>
          <p:cNvSpPr>
            <a:spLocks noGrp="1"/>
          </p:cNvSpPr>
          <p:nvPr>
            <p:ph idx="1"/>
          </p:nvPr>
        </p:nvSpPr>
        <p:spPr>
          <a:xfrm>
            <a:off x="4965431" y="2438400"/>
            <a:ext cx="6586489" cy="3785419"/>
          </a:xfrm>
        </p:spPr>
        <p:txBody>
          <a:bodyPr>
            <a:normAutofit/>
          </a:bodyPr>
          <a:lstStyle/>
          <a:p>
            <a:r>
              <a:rPr lang="nb-NO" sz="2000"/>
              <a:t>Tore Hund har i ettertiden blitt framstilt som den «slemme»</a:t>
            </a:r>
          </a:p>
          <a:p>
            <a:r>
              <a:rPr lang="nb-NO" sz="2000"/>
              <a:t>Han er drapsmann til hele Norges nasjonal helgen</a:t>
            </a:r>
          </a:p>
          <a:p>
            <a:r>
              <a:rPr lang="nb-NO" sz="2000"/>
              <a:t>Tore Hund gjorde bare det som var forventet av han.</a:t>
            </a:r>
          </a:p>
          <a:p>
            <a:pPr marL="0" indent="0">
              <a:buNone/>
            </a:pPr>
            <a:r>
              <a:rPr lang="nb-NO" sz="2000"/>
              <a:t>	Han forsvarte ætta si</a:t>
            </a:r>
          </a:p>
          <a:p>
            <a:pPr marL="0" indent="0">
              <a:buNone/>
            </a:pPr>
            <a:r>
              <a:rPr lang="nb-NO" sz="2000"/>
              <a:t>	Han forsvarte de Trønderske lovene</a:t>
            </a:r>
          </a:p>
          <a:p>
            <a:pPr marL="0" indent="0">
              <a:buNone/>
            </a:pPr>
            <a:r>
              <a:rPr lang="nb-NO" sz="2000"/>
              <a:t>	Han forsvarte sin rett til handel </a:t>
            </a:r>
          </a:p>
          <a:p>
            <a:endParaRPr lang="nb-NO" sz="2000"/>
          </a:p>
        </p:txBody>
      </p:sp>
      <p:pic>
        <p:nvPicPr>
          <p:cNvPr id="6" name="Bilde 5">
            <a:extLst>
              <a:ext uri="{FF2B5EF4-FFF2-40B4-BE49-F238E27FC236}">
                <a16:creationId xmlns:a16="http://schemas.microsoft.com/office/drawing/2014/main" id="{DBFC9BD7-D0DF-5EA9-299C-C8C1A7887768}"/>
              </a:ext>
            </a:extLst>
          </p:cNvPr>
          <p:cNvPicPr>
            <a:picLocks noChangeAspect="1"/>
          </p:cNvPicPr>
          <p:nvPr/>
        </p:nvPicPr>
        <p:blipFill rotWithShape="1">
          <a:blip r:embed="rId2"/>
          <a:srcRect l="4798"/>
          <a:stretch/>
        </p:blipFill>
        <p:spPr>
          <a:xfrm>
            <a:off x="20" y="10"/>
            <a:ext cx="4635571" cy="6857990"/>
          </a:xfrm>
          <a:prstGeom prst="rect">
            <a:avLst/>
          </a:prstGeom>
          <a:effectLst/>
        </p:spPr>
      </p:pic>
      <p:cxnSp>
        <p:nvCxnSpPr>
          <p:cNvPr id="17" name="Straight Connector 1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3B888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59621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e 3">
            <a:extLst>
              <a:ext uri="{FF2B5EF4-FFF2-40B4-BE49-F238E27FC236}">
                <a16:creationId xmlns:a16="http://schemas.microsoft.com/office/drawing/2014/main" id="{3049735E-16D0-594F-37A3-027C6951B3ED}"/>
              </a:ext>
            </a:extLst>
          </p:cNvPr>
          <p:cNvPicPr>
            <a:picLocks noChangeAspect="1"/>
          </p:cNvPicPr>
          <p:nvPr/>
        </p:nvPicPr>
        <p:blipFill rotWithShape="1">
          <a:blip r:embed="rId2"/>
          <a:srcRect l="10174" r="4169" b="-1"/>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0A76D655-FC2A-84E1-2931-69181780DCCF}"/>
              </a:ext>
            </a:extLst>
          </p:cNvPr>
          <p:cNvSpPr>
            <a:spLocks noGrp="1"/>
          </p:cNvSpPr>
          <p:nvPr>
            <p:ph type="title"/>
          </p:nvPr>
        </p:nvSpPr>
        <p:spPr>
          <a:xfrm>
            <a:off x="7531610" y="365125"/>
            <a:ext cx="3822189" cy="1899912"/>
          </a:xfrm>
        </p:spPr>
        <p:txBody>
          <a:bodyPr>
            <a:normAutofit/>
          </a:bodyPr>
          <a:lstStyle/>
          <a:p>
            <a:r>
              <a:rPr lang="nb-NO" sz="4000"/>
              <a:t>Pilegrimsreise</a:t>
            </a:r>
          </a:p>
        </p:txBody>
      </p:sp>
      <p:sp>
        <p:nvSpPr>
          <p:cNvPr id="3" name="Plassholder for innhold 2">
            <a:extLst>
              <a:ext uri="{FF2B5EF4-FFF2-40B4-BE49-F238E27FC236}">
                <a16:creationId xmlns:a16="http://schemas.microsoft.com/office/drawing/2014/main" id="{6B66D34C-1CCE-AEBB-2923-C2D5EA353F19}"/>
              </a:ext>
            </a:extLst>
          </p:cNvPr>
          <p:cNvSpPr>
            <a:spLocks noGrp="1"/>
          </p:cNvSpPr>
          <p:nvPr>
            <p:ph idx="1"/>
          </p:nvPr>
        </p:nvSpPr>
        <p:spPr>
          <a:xfrm>
            <a:off x="7531610" y="1634246"/>
            <a:ext cx="3822189" cy="5223743"/>
          </a:xfrm>
        </p:spPr>
        <p:txBody>
          <a:bodyPr>
            <a:normAutofit/>
          </a:bodyPr>
          <a:lstStyle/>
          <a:p>
            <a:r>
              <a:rPr lang="nb-NO" sz="2400" dirty="0"/>
              <a:t>Etter at kongen ble helgen la Tore Hund ut på pilegrimsreise for å få syndsforlatelse for drapet på kong Olav</a:t>
            </a:r>
          </a:p>
          <a:p>
            <a:r>
              <a:rPr lang="nb-NO" sz="2400" dirty="0"/>
              <a:t>Andre kilder sier at Tore Hund dro til England for å fortelle kong Knut om Olav sin helgenkåring</a:t>
            </a:r>
          </a:p>
          <a:p>
            <a:r>
              <a:rPr lang="nb-NO" sz="2400" dirty="0"/>
              <a:t>Ingen vet når eller hvordan Tore Hund døde.</a:t>
            </a:r>
          </a:p>
          <a:p>
            <a:r>
              <a:rPr lang="nb-NO" sz="2400" dirty="0"/>
              <a:t>Det har vært kilder som hevder at han aldri kom hjem fra pilegrimsreise</a:t>
            </a:r>
          </a:p>
        </p:txBody>
      </p:sp>
    </p:spTree>
    <p:extLst>
      <p:ext uri="{BB962C8B-B14F-4D97-AF65-F5344CB8AC3E}">
        <p14:creationId xmlns:p14="http://schemas.microsoft.com/office/powerpoint/2010/main" val="36598412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659500A-CE26-7ADE-5AE9-A627934C25CA}"/>
              </a:ext>
            </a:extLst>
          </p:cNvPr>
          <p:cNvSpPr>
            <a:spLocks noGrp="1"/>
          </p:cNvSpPr>
          <p:nvPr>
            <p:ph type="title"/>
          </p:nvPr>
        </p:nvSpPr>
        <p:spPr>
          <a:xfrm>
            <a:off x="457201" y="412454"/>
            <a:ext cx="2381250" cy="2101850"/>
          </a:xfrm>
        </p:spPr>
        <p:txBody>
          <a:bodyPr>
            <a:normAutofit/>
          </a:bodyPr>
          <a:lstStyle/>
          <a:p>
            <a:r>
              <a:rPr lang="nb-NO" sz="2800"/>
              <a:t>Historiske utgravninger </a:t>
            </a:r>
          </a:p>
        </p:txBody>
      </p:sp>
      <p:sp>
        <p:nvSpPr>
          <p:cNvPr id="14" name="Rectangle 13">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5989F794-87DB-B1B6-63CA-DEDCF18EF5C2}"/>
              </a:ext>
            </a:extLst>
          </p:cNvPr>
          <p:cNvSpPr>
            <a:spLocks noGrp="1"/>
          </p:cNvSpPr>
          <p:nvPr>
            <p:ph idx="1"/>
          </p:nvPr>
        </p:nvSpPr>
        <p:spPr>
          <a:xfrm>
            <a:off x="3157538" y="412454"/>
            <a:ext cx="3243262" cy="2101850"/>
          </a:xfrm>
        </p:spPr>
        <p:txBody>
          <a:bodyPr anchor="ctr">
            <a:normAutofit/>
          </a:bodyPr>
          <a:lstStyle/>
          <a:p>
            <a:r>
              <a:rPr lang="nb-NO" sz="1700"/>
              <a:t>På Bjarkøy er det gjort arkeologiske utgravinger de siste årene.</a:t>
            </a:r>
          </a:p>
          <a:p>
            <a:r>
              <a:rPr lang="nb-NO" sz="1700"/>
              <a:t>Det er funnet et naust som er det største funnet i Nord Norge.</a:t>
            </a:r>
          </a:p>
          <a:p>
            <a:r>
              <a:rPr lang="nb-NO" sz="1700"/>
              <a:t>Trolig er dette Tore Hunds naust</a:t>
            </a:r>
          </a:p>
        </p:txBody>
      </p:sp>
      <p:pic>
        <p:nvPicPr>
          <p:cNvPr id="7" name="Bilde 6">
            <a:extLst>
              <a:ext uri="{FF2B5EF4-FFF2-40B4-BE49-F238E27FC236}">
                <a16:creationId xmlns:a16="http://schemas.microsoft.com/office/drawing/2014/main" id="{1D059286-31D1-FD6C-4EA2-8F1C0438B943}"/>
              </a:ext>
            </a:extLst>
          </p:cNvPr>
          <p:cNvPicPr>
            <a:picLocks noChangeAspect="1"/>
          </p:cNvPicPr>
          <p:nvPr/>
        </p:nvPicPr>
        <p:blipFill rotWithShape="1">
          <a:blip r:embed="rId2"/>
          <a:srcRect l="4411" r="4050" b="-3"/>
          <a:stretch/>
        </p:blipFill>
        <p:spPr>
          <a:xfrm>
            <a:off x="20" y="2959630"/>
            <a:ext cx="6400781" cy="3898370"/>
          </a:xfrm>
          <a:prstGeom prst="rect">
            <a:avLst/>
          </a:prstGeom>
        </p:spPr>
      </p:pic>
      <p:pic>
        <p:nvPicPr>
          <p:cNvPr id="5" name="Bilde 4">
            <a:extLst>
              <a:ext uri="{FF2B5EF4-FFF2-40B4-BE49-F238E27FC236}">
                <a16:creationId xmlns:a16="http://schemas.microsoft.com/office/drawing/2014/main" id="{DC944FAB-E2F8-85DF-F612-17212E3FDBF9}"/>
              </a:ext>
            </a:extLst>
          </p:cNvPr>
          <p:cNvPicPr>
            <a:picLocks noChangeAspect="1"/>
          </p:cNvPicPr>
          <p:nvPr/>
        </p:nvPicPr>
        <p:blipFill rotWithShape="1">
          <a:blip r:embed="rId3"/>
          <a:srcRect t="9156" r="1" b="26253"/>
          <a:stretch/>
        </p:blipFill>
        <p:spPr>
          <a:xfrm>
            <a:off x="6591299" y="1"/>
            <a:ext cx="5600701" cy="6857999"/>
          </a:xfrm>
          <a:prstGeom prst="rect">
            <a:avLst/>
          </a:prstGeom>
        </p:spPr>
      </p:pic>
    </p:spTree>
    <p:extLst>
      <p:ext uri="{BB962C8B-B14F-4D97-AF65-F5344CB8AC3E}">
        <p14:creationId xmlns:p14="http://schemas.microsoft.com/office/powerpoint/2010/main" val="4963377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803C779-6E8C-7754-C288-6A4680E67A04}"/>
              </a:ext>
            </a:extLst>
          </p:cNvPr>
          <p:cNvSpPr>
            <a:spLocks noGrp="1"/>
          </p:cNvSpPr>
          <p:nvPr>
            <p:ph type="title"/>
          </p:nvPr>
        </p:nvSpPr>
        <p:spPr>
          <a:xfrm>
            <a:off x="838200" y="365125"/>
            <a:ext cx="10515600" cy="1325563"/>
          </a:xfrm>
        </p:spPr>
        <p:txBody>
          <a:bodyPr>
            <a:normAutofit/>
          </a:bodyPr>
          <a:lstStyle/>
          <a:p>
            <a:r>
              <a:rPr lang="nb-NO" sz="5400"/>
              <a:t>Ekstra</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152E7905-65FE-0486-9AFD-755A9F2AF465}"/>
              </a:ext>
            </a:extLst>
          </p:cNvPr>
          <p:cNvSpPr>
            <a:spLocks noGrp="1"/>
          </p:cNvSpPr>
          <p:nvPr>
            <p:ph idx="1"/>
          </p:nvPr>
        </p:nvSpPr>
        <p:spPr>
          <a:xfrm>
            <a:off x="838200" y="1929384"/>
            <a:ext cx="10515600" cy="4251960"/>
          </a:xfrm>
        </p:spPr>
        <p:txBody>
          <a:bodyPr>
            <a:normAutofit/>
          </a:bodyPr>
          <a:lstStyle/>
          <a:p>
            <a:r>
              <a:rPr lang="nb-NO" sz="2200" dirty="0">
                <a:hlinkClick r:id="rId2"/>
              </a:rPr>
              <a:t>– Uten Olve på Egge hadde det ikke vært noe slag på Stiklestad (t-a.no)</a:t>
            </a:r>
            <a:endParaRPr lang="nb-NO" sz="2200" dirty="0"/>
          </a:p>
          <a:p>
            <a:r>
              <a:rPr lang="nb-NO" sz="2200" dirty="0">
                <a:hlinkClick r:id="rId3"/>
              </a:rPr>
              <a:t>Anne Berit Lein, Egge museum | 1000-årsjubileum for drapet av Olve - og Mære som møteplass (tronderdebatt.no)</a:t>
            </a:r>
            <a:endParaRPr lang="nb-NO" sz="2200" dirty="0"/>
          </a:p>
          <a:p>
            <a:r>
              <a:rPr lang="nb-NO" sz="2400" dirty="0">
                <a:hlinkClick r:id="rId4"/>
              </a:rPr>
              <a:t>https://www.itorehundsrike.no/</a:t>
            </a:r>
            <a:endParaRPr lang="nb-NO" sz="2200" dirty="0"/>
          </a:p>
        </p:txBody>
      </p:sp>
    </p:spTree>
    <p:extLst>
      <p:ext uri="{BB962C8B-B14F-4D97-AF65-F5344CB8AC3E}">
        <p14:creationId xmlns:p14="http://schemas.microsoft.com/office/powerpoint/2010/main" val="4290892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968A052-333D-C59D-1BA9-D001A4352AD5}"/>
              </a:ext>
            </a:extLst>
          </p:cNvPr>
          <p:cNvSpPr>
            <a:spLocks noGrp="1"/>
          </p:cNvSpPr>
          <p:nvPr>
            <p:ph type="title"/>
          </p:nvPr>
        </p:nvSpPr>
        <p:spPr>
          <a:xfrm>
            <a:off x="6417733" y="490537"/>
            <a:ext cx="5291663" cy="1628775"/>
          </a:xfrm>
        </p:spPr>
        <p:txBody>
          <a:bodyPr anchor="b">
            <a:normAutofit/>
          </a:bodyPr>
          <a:lstStyle/>
          <a:p>
            <a:r>
              <a:rPr lang="nb-NO" sz="4000"/>
              <a:t>Tore Toresson fra Bjarkøy</a:t>
            </a:r>
          </a:p>
        </p:txBody>
      </p:sp>
      <p:pic>
        <p:nvPicPr>
          <p:cNvPr id="4" name="Bilde 3">
            <a:extLst>
              <a:ext uri="{FF2B5EF4-FFF2-40B4-BE49-F238E27FC236}">
                <a16:creationId xmlns:a16="http://schemas.microsoft.com/office/drawing/2014/main" id="{67EDC53B-0EB6-DE2D-A75F-FC0EC1056EFF}"/>
              </a:ext>
            </a:extLst>
          </p:cNvPr>
          <p:cNvPicPr>
            <a:picLocks noChangeAspect="1"/>
          </p:cNvPicPr>
          <p:nvPr/>
        </p:nvPicPr>
        <p:blipFill rotWithShape="1">
          <a:blip r:embed="rId2"/>
          <a:srcRect r="5415"/>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Plassholder for innhold 2">
            <a:extLst>
              <a:ext uri="{FF2B5EF4-FFF2-40B4-BE49-F238E27FC236}">
                <a16:creationId xmlns:a16="http://schemas.microsoft.com/office/drawing/2014/main" id="{C9E1BEF0-09F3-1D44-A925-51B9733544C7}"/>
              </a:ext>
            </a:extLst>
          </p:cNvPr>
          <p:cNvSpPr>
            <a:spLocks noGrp="1"/>
          </p:cNvSpPr>
          <p:nvPr>
            <p:ph idx="1"/>
          </p:nvPr>
        </p:nvSpPr>
        <p:spPr>
          <a:xfrm>
            <a:off x="6417734" y="2614612"/>
            <a:ext cx="5291663" cy="3752849"/>
          </a:xfrm>
        </p:spPr>
        <p:txBody>
          <a:bodyPr>
            <a:normAutofit/>
          </a:bodyPr>
          <a:lstStyle/>
          <a:p>
            <a:r>
              <a:rPr lang="nb-NO" sz="1800" dirty="0"/>
              <a:t>Tore Hund hette egentlig Tore </a:t>
            </a:r>
            <a:r>
              <a:rPr lang="nb-NO" sz="1800" dirty="0" err="1"/>
              <a:t>Toresson</a:t>
            </a:r>
            <a:r>
              <a:rPr lang="nb-NO" sz="1800" dirty="0"/>
              <a:t>. </a:t>
            </a:r>
          </a:p>
          <a:p>
            <a:pPr marL="0" indent="0">
              <a:buNone/>
            </a:pPr>
            <a:r>
              <a:rPr lang="nb-NO" sz="1800" dirty="0"/>
              <a:t>Høvdingsetet hans var på Bjarkøy utenfor Harstad  </a:t>
            </a:r>
          </a:p>
          <a:p>
            <a:pPr marL="0" indent="0">
              <a:buNone/>
            </a:pPr>
            <a:endParaRPr lang="nb-NO" sz="1800" dirty="0"/>
          </a:p>
          <a:p>
            <a:pPr marL="0" indent="0">
              <a:buNone/>
            </a:pPr>
            <a:r>
              <a:rPr lang="nb-NO" sz="1800" dirty="0"/>
              <a:t>Hvorfor tilnavnet Hund?</a:t>
            </a:r>
          </a:p>
          <a:p>
            <a:pPr marL="0" indent="0">
              <a:buNone/>
            </a:pPr>
            <a:r>
              <a:rPr lang="nb-NO" sz="1800" dirty="0"/>
              <a:t>Mye sannsynlig stammer dette fra gotisk der hund betyr å fange eller veide mener historiker Håvard </a:t>
            </a:r>
            <a:r>
              <a:rPr lang="nb-NO" sz="1800" dirty="0" err="1"/>
              <a:t>Bratrein</a:t>
            </a:r>
            <a:r>
              <a:rPr lang="nb-NO" sz="1800" dirty="0"/>
              <a:t>. </a:t>
            </a:r>
          </a:p>
        </p:txBody>
      </p:sp>
    </p:spTree>
    <p:extLst>
      <p:ext uri="{BB962C8B-B14F-4D97-AF65-F5344CB8AC3E}">
        <p14:creationId xmlns:p14="http://schemas.microsoft.com/office/powerpoint/2010/main" val="38374624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061C26E-CFEF-477D-1A6D-3B9197F92B95}"/>
              </a:ext>
            </a:extLst>
          </p:cNvPr>
          <p:cNvSpPr>
            <a:spLocks noGrp="1"/>
          </p:cNvSpPr>
          <p:nvPr>
            <p:ph type="title"/>
          </p:nvPr>
        </p:nvSpPr>
        <p:spPr>
          <a:xfrm>
            <a:off x="841248" y="548640"/>
            <a:ext cx="3600860" cy="5431536"/>
          </a:xfrm>
        </p:spPr>
        <p:txBody>
          <a:bodyPr>
            <a:normAutofit/>
          </a:bodyPr>
          <a:lstStyle/>
          <a:p>
            <a:r>
              <a:rPr lang="nb-NO" sz="5400"/>
              <a:t>Kilder</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AFEC0BF0-D97E-0BD9-2BB1-5B64E2A24885}"/>
              </a:ext>
            </a:extLst>
          </p:cNvPr>
          <p:cNvSpPr>
            <a:spLocks noGrp="1"/>
          </p:cNvSpPr>
          <p:nvPr>
            <p:ph idx="1"/>
          </p:nvPr>
        </p:nvSpPr>
        <p:spPr>
          <a:xfrm>
            <a:off x="5126418" y="552091"/>
            <a:ext cx="6224335" cy="5431536"/>
          </a:xfrm>
        </p:spPr>
        <p:txBody>
          <a:bodyPr anchor="ctr">
            <a:normAutofit/>
          </a:bodyPr>
          <a:lstStyle/>
          <a:p>
            <a:r>
              <a:rPr lang="nb-NO" sz="2200" dirty="0" err="1">
                <a:latin typeface="Calibri" panose="020F0502020204030204" pitchFamily="34" charset="0"/>
                <a:cs typeface="Calibri" panose="020F0502020204030204" pitchFamily="34" charset="0"/>
              </a:rPr>
              <a:t>Visit</a:t>
            </a:r>
            <a:r>
              <a:rPr lang="nb-NO" sz="2200" dirty="0">
                <a:latin typeface="Calibri" panose="020F0502020204030204" pitchFamily="34" charset="0"/>
                <a:cs typeface="Calibri" panose="020F0502020204030204" pitchFamily="34" charset="0"/>
              </a:rPr>
              <a:t> Innherred</a:t>
            </a:r>
          </a:p>
          <a:p>
            <a:r>
              <a:rPr lang="nb-NO" sz="2200" b="0" i="1" dirty="0">
                <a:effectLst/>
                <a:latin typeface="Calibri" panose="020F0502020204030204" pitchFamily="34" charset="0"/>
                <a:cs typeface="Calibri" panose="020F0502020204030204" pitchFamily="34" charset="0"/>
              </a:rPr>
              <a:t>Bodil Østerås ved Egge Museum: Fra Slaget på Mære til Slaget på Stiklestad – et maktpolitisk vendepunkt?</a:t>
            </a:r>
          </a:p>
          <a:p>
            <a:r>
              <a:rPr lang="nb-NO" sz="2200" i="1" dirty="0">
                <a:latin typeface="Calibri" panose="020F0502020204030204" pitchFamily="34" charset="0"/>
                <a:cs typeface="Calibri" panose="020F0502020204030204" pitchFamily="34" charset="0"/>
              </a:rPr>
              <a:t>Aftenposten historie </a:t>
            </a:r>
          </a:p>
          <a:p>
            <a:r>
              <a:rPr lang="nb-NO" sz="2200" i="1" dirty="0">
                <a:latin typeface="Calibri" panose="020F0502020204030204" pitchFamily="34" charset="0"/>
                <a:cs typeface="Calibri" panose="020F0502020204030204" pitchFamily="34" charset="0"/>
              </a:rPr>
              <a:t>Aftenposten</a:t>
            </a:r>
          </a:p>
          <a:p>
            <a:r>
              <a:rPr lang="nb-NO" sz="2200" i="1" dirty="0">
                <a:latin typeface="Calibri" panose="020F0502020204030204" pitchFamily="34" charset="0"/>
                <a:cs typeface="Calibri" panose="020F0502020204030204" pitchFamily="34" charset="0"/>
              </a:rPr>
              <a:t>Wikipedia Tore Hund</a:t>
            </a:r>
          </a:p>
          <a:p>
            <a:r>
              <a:rPr lang="nb-NO" sz="2400">
                <a:hlinkClick r:id="rId2"/>
              </a:rPr>
              <a:t>https://www.itorehundsrike.no/</a:t>
            </a:r>
            <a:endParaRPr lang="nb-NO" sz="22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24558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85F55C16-BC21-49EF-A4FF-C3155BB93B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412CC0FA-2CF3-D096-44FA-01FA29FD6769}"/>
              </a:ext>
            </a:extLst>
          </p:cNvPr>
          <p:cNvSpPr>
            <a:spLocks noGrp="1"/>
          </p:cNvSpPr>
          <p:nvPr>
            <p:ph type="title"/>
          </p:nvPr>
        </p:nvSpPr>
        <p:spPr>
          <a:xfrm>
            <a:off x="6248400" y="365125"/>
            <a:ext cx="5105398" cy="1952744"/>
          </a:xfrm>
        </p:spPr>
        <p:txBody>
          <a:bodyPr>
            <a:normAutofit/>
          </a:bodyPr>
          <a:lstStyle/>
          <a:p>
            <a:r>
              <a:rPr lang="nb-NO"/>
              <a:t>Kystaristokratiet </a:t>
            </a:r>
            <a:endParaRPr lang="nb-NO" dirty="0"/>
          </a:p>
        </p:txBody>
      </p:sp>
      <p:sp>
        <p:nvSpPr>
          <p:cNvPr id="19" name="Freeform: Shape 11">
            <a:extLst>
              <a:ext uri="{FF2B5EF4-FFF2-40B4-BE49-F238E27FC236}">
                <a16:creationId xmlns:a16="http://schemas.microsoft.com/office/drawing/2014/main" id="{0C5F069E-AFE6-4825-8945-46F2918A50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6116569" cy="6858000"/>
          </a:xfrm>
          <a:custGeom>
            <a:avLst/>
            <a:gdLst>
              <a:gd name="connsiteX0" fmla="*/ 0 w 6116569"/>
              <a:gd name="connsiteY0" fmla="*/ 0 h 6879321"/>
              <a:gd name="connsiteX1" fmla="*/ 2935851 w 6116569"/>
              <a:gd name="connsiteY1" fmla="*/ 0 h 6879321"/>
              <a:gd name="connsiteX2" fmla="*/ 3238280 w 6116569"/>
              <a:gd name="connsiteY2" fmla="*/ 31980 h 6879321"/>
              <a:gd name="connsiteX3" fmla="*/ 3660541 w 6116569"/>
              <a:gd name="connsiteY3" fmla="*/ 550772 h 6879321"/>
              <a:gd name="connsiteX4" fmla="*/ 3808902 w 6116569"/>
              <a:gd name="connsiteY4" fmla="*/ 589860 h 6879321"/>
              <a:gd name="connsiteX5" fmla="*/ 4413762 w 6116569"/>
              <a:gd name="connsiteY5" fmla="*/ 625393 h 6879321"/>
              <a:gd name="connsiteX6" fmla="*/ 4567830 w 6116569"/>
              <a:gd name="connsiteY6" fmla="*/ 721333 h 6879321"/>
              <a:gd name="connsiteX7" fmla="*/ 4171247 w 6116569"/>
              <a:gd name="connsiteY7" fmla="*/ 792401 h 6879321"/>
              <a:gd name="connsiteX8" fmla="*/ 4376671 w 6116569"/>
              <a:gd name="connsiteY8" fmla="*/ 842148 h 6879321"/>
              <a:gd name="connsiteX9" fmla="*/ 4527887 w 6116569"/>
              <a:gd name="connsiteY9" fmla="*/ 813722 h 6879321"/>
              <a:gd name="connsiteX10" fmla="*/ 4633452 w 6116569"/>
              <a:gd name="connsiteY10" fmla="*/ 799508 h 6879321"/>
              <a:gd name="connsiteX11" fmla="*/ 4947293 w 6116569"/>
              <a:gd name="connsiteY11" fmla="*/ 870576 h 6879321"/>
              <a:gd name="connsiteX12" fmla="*/ 5263988 w 6116569"/>
              <a:gd name="connsiteY12" fmla="*/ 820828 h 6879321"/>
              <a:gd name="connsiteX13" fmla="*/ 5249723 w 6116569"/>
              <a:gd name="connsiteY13" fmla="*/ 895449 h 6879321"/>
              <a:gd name="connsiteX14" fmla="*/ 4744723 w 6116569"/>
              <a:gd name="connsiteY14" fmla="*/ 1197485 h 6879321"/>
              <a:gd name="connsiteX15" fmla="*/ 4767548 w 6116569"/>
              <a:gd name="connsiteY15" fmla="*/ 1346727 h 6879321"/>
              <a:gd name="connsiteX16" fmla="*/ 4539299 w 6116569"/>
              <a:gd name="connsiteY16" fmla="*/ 1421348 h 6879321"/>
              <a:gd name="connsiteX17" fmla="*/ 4607773 w 6116569"/>
              <a:gd name="connsiteY17" fmla="*/ 1485309 h 6879321"/>
              <a:gd name="connsiteX18" fmla="*/ 4579242 w 6116569"/>
              <a:gd name="connsiteY18" fmla="*/ 1535055 h 6879321"/>
              <a:gd name="connsiteX19" fmla="*/ 5278255 w 6116569"/>
              <a:gd name="connsiteY19" fmla="*/ 1609676 h 6879321"/>
              <a:gd name="connsiteX20" fmla="*/ 5771843 w 6116569"/>
              <a:gd name="connsiteY20" fmla="*/ 1630997 h 6879321"/>
              <a:gd name="connsiteX21" fmla="*/ 6105656 w 6116569"/>
              <a:gd name="connsiteY21" fmla="*/ 1748257 h 6879321"/>
              <a:gd name="connsiteX22" fmla="*/ 5691955 w 6116569"/>
              <a:gd name="connsiteY22" fmla="*/ 2167555 h 6879321"/>
              <a:gd name="connsiteX23" fmla="*/ 5475118 w 6116569"/>
              <a:gd name="connsiteY23" fmla="*/ 2348776 h 6879321"/>
              <a:gd name="connsiteX24" fmla="*/ 5826051 w 6116569"/>
              <a:gd name="connsiteY24" fmla="*/ 2291922 h 6879321"/>
              <a:gd name="connsiteX25" fmla="*/ 5552153 w 6116569"/>
              <a:gd name="connsiteY25" fmla="*/ 2597513 h 6879321"/>
              <a:gd name="connsiteX26" fmla="*/ 5603508 w 6116569"/>
              <a:gd name="connsiteY26" fmla="*/ 2647260 h 6879321"/>
              <a:gd name="connsiteX27" fmla="*/ 5700515 w 6116569"/>
              <a:gd name="connsiteY27" fmla="*/ 2679240 h 6879321"/>
              <a:gd name="connsiteX28" fmla="*/ 5246870 w 6116569"/>
              <a:gd name="connsiteY28" fmla="*/ 2888889 h 6879321"/>
              <a:gd name="connsiteX29" fmla="*/ 4836022 w 6116569"/>
              <a:gd name="connsiteY29" fmla="*/ 3169605 h 6879321"/>
              <a:gd name="connsiteX30" fmla="*/ 4736163 w 6116569"/>
              <a:gd name="connsiteY30" fmla="*/ 3233565 h 6879321"/>
              <a:gd name="connsiteX31" fmla="*/ 4853141 w 6116569"/>
              <a:gd name="connsiteY31" fmla="*/ 3233565 h 6879321"/>
              <a:gd name="connsiteX32" fmla="*/ 4944440 w 6116569"/>
              <a:gd name="connsiteY32" fmla="*/ 3226459 h 6879321"/>
              <a:gd name="connsiteX33" fmla="*/ 5109921 w 6116569"/>
              <a:gd name="connsiteY33" fmla="*/ 3283313 h 6879321"/>
              <a:gd name="connsiteX34" fmla="*/ 5694809 w 6116569"/>
              <a:gd name="connsiteY34" fmla="*/ 3141178 h 6879321"/>
              <a:gd name="connsiteX35" fmla="*/ 5566419 w 6116569"/>
              <a:gd name="connsiteY35" fmla="*/ 3301079 h 6879321"/>
              <a:gd name="connsiteX36" fmla="*/ 5415203 w 6116569"/>
              <a:gd name="connsiteY36" fmla="*/ 3397020 h 6879321"/>
              <a:gd name="connsiteX37" fmla="*/ 5612068 w 6116569"/>
              <a:gd name="connsiteY37" fmla="*/ 3432554 h 6879321"/>
              <a:gd name="connsiteX38" fmla="*/ 5206927 w 6116569"/>
              <a:gd name="connsiteY38" fmla="*/ 3599562 h 6879321"/>
              <a:gd name="connsiteX39" fmla="*/ 5301079 w 6116569"/>
              <a:gd name="connsiteY39" fmla="*/ 3723930 h 6879321"/>
              <a:gd name="connsiteX40" fmla="*/ 4507915 w 6116569"/>
              <a:gd name="connsiteY40" fmla="*/ 4306683 h 6879321"/>
              <a:gd name="connsiteX41" fmla="*/ 3982942 w 6116569"/>
              <a:gd name="connsiteY41" fmla="*/ 4587399 h 6879321"/>
              <a:gd name="connsiteX42" fmla="*/ 4185513 w 6116569"/>
              <a:gd name="connsiteY42" fmla="*/ 4541205 h 6879321"/>
              <a:gd name="connsiteX43" fmla="*/ 5212633 w 6116569"/>
              <a:gd name="connsiteY43" fmla="*/ 4455924 h 6879321"/>
              <a:gd name="connsiteX44" fmla="*/ 5312492 w 6116569"/>
              <a:gd name="connsiteY44" fmla="*/ 4473691 h 6879321"/>
              <a:gd name="connsiteX45" fmla="*/ 4596361 w 6116569"/>
              <a:gd name="connsiteY45" fmla="*/ 4818368 h 6879321"/>
              <a:gd name="connsiteX46" fmla="*/ 4873113 w 6116569"/>
              <a:gd name="connsiteY46" fmla="*/ 4885882 h 6879321"/>
              <a:gd name="connsiteX47" fmla="*/ 4935881 w 6116569"/>
              <a:gd name="connsiteY47" fmla="*/ 4914309 h 6879321"/>
              <a:gd name="connsiteX48" fmla="*/ 4873113 w 6116569"/>
              <a:gd name="connsiteY48" fmla="*/ 5003143 h 6879321"/>
              <a:gd name="connsiteX49" fmla="*/ 4721898 w 6116569"/>
              <a:gd name="connsiteY49" fmla="*/ 5095530 h 6879321"/>
              <a:gd name="connsiteX50" fmla="*/ 5132745 w 6116569"/>
              <a:gd name="connsiteY50" fmla="*/ 4949842 h 6879321"/>
              <a:gd name="connsiteX51" fmla="*/ 5101362 w 6116569"/>
              <a:gd name="connsiteY51" fmla="*/ 5081317 h 6879321"/>
              <a:gd name="connsiteX52" fmla="*/ 5138452 w 6116569"/>
              <a:gd name="connsiteY52" fmla="*/ 5198578 h 6879321"/>
              <a:gd name="connsiteX53" fmla="*/ 4904497 w 6116569"/>
              <a:gd name="connsiteY53" fmla="*/ 5362033 h 6879321"/>
              <a:gd name="connsiteX54" fmla="*/ 4579242 w 6116569"/>
              <a:gd name="connsiteY54" fmla="*/ 5674729 h 6879321"/>
              <a:gd name="connsiteX55" fmla="*/ 4253988 w 6116569"/>
              <a:gd name="connsiteY55" fmla="*/ 5884379 h 6879321"/>
              <a:gd name="connsiteX56" fmla="*/ 3985795 w 6116569"/>
              <a:gd name="connsiteY56" fmla="*/ 6069153 h 6879321"/>
              <a:gd name="connsiteX57" fmla="*/ 4231163 w 6116569"/>
              <a:gd name="connsiteY57" fmla="*/ 6030066 h 6879321"/>
              <a:gd name="connsiteX58" fmla="*/ 3814609 w 6116569"/>
              <a:gd name="connsiteY58" fmla="*/ 6317889 h 6879321"/>
              <a:gd name="connsiteX59" fmla="*/ 3751840 w 6116569"/>
              <a:gd name="connsiteY59" fmla="*/ 6339209 h 6879321"/>
              <a:gd name="connsiteX60" fmla="*/ 3089919 w 6116569"/>
              <a:gd name="connsiteY60" fmla="*/ 6563071 h 6879321"/>
              <a:gd name="connsiteX61" fmla="*/ 2961529 w 6116569"/>
              <a:gd name="connsiteY61" fmla="*/ 6662566 h 6879321"/>
              <a:gd name="connsiteX62" fmla="*/ 3107038 w 6116569"/>
              <a:gd name="connsiteY62" fmla="*/ 6673226 h 6879321"/>
              <a:gd name="connsiteX63" fmla="*/ 3594919 w 6116569"/>
              <a:gd name="connsiteY63" fmla="*/ 6591499 h 6879321"/>
              <a:gd name="connsiteX64" fmla="*/ 3261106 w 6116569"/>
              <a:gd name="connsiteY64" fmla="*/ 6726527 h 6879321"/>
              <a:gd name="connsiteX65" fmla="*/ 3620597 w 6116569"/>
              <a:gd name="connsiteY65" fmla="*/ 6740740 h 6879321"/>
              <a:gd name="connsiteX66" fmla="*/ 3703337 w 6116569"/>
              <a:gd name="connsiteY66" fmla="*/ 6826020 h 6879321"/>
              <a:gd name="connsiteX67" fmla="*/ 3689072 w 6116569"/>
              <a:gd name="connsiteY67" fmla="*/ 6879321 h 6879321"/>
              <a:gd name="connsiteX68" fmla="*/ 0 w 6116569"/>
              <a:gd name="connsiteY68" fmla="*/ 6879321 h 687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5" name="Bilde 4">
            <a:extLst>
              <a:ext uri="{FF2B5EF4-FFF2-40B4-BE49-F238E27FC236}">
                <a16:creationId xmlns:a16="http://schemas.microsoft.com/office/drawing/2014/main" id="{9EF121E2-171D-E495-158D-90F7840C3729}"/>
              </a:ext>
            </a:extLst>
          </p:cNvPr>
          <p:cNvPicPr>
            <a:picLocks noChangeAspect="1"/>
          </p:cNvPicPr>
          <p:nvPr/>
        </p:nvPicPr>
        <p:blipFill>
          <a:blip r:embed="rId2"/>
          <a:stretch>
            <a:fillRect/>
          </a:stretch>
        </p:blipFill>
        <p:spPr>
          <a:xfrm>
            <a:off x="838202" y="136187"/>
            <a:ext cx="2624845" cy="6721813"/>
          </a:xfrm>
          <a:prstGeom prst="rect">
            <a:avLst/>
          </a:prstGeom>
        </p:spPr>
      </p:pic>
      <p:sp>
        <p:nvSpPr>
          <p:cNvPr id="3" name="Plassholder for innhold 2">
            <a:extLst>
              <a:ext uri="{FF2B5EF4-FFF2-40B4-BE49-F238E27FC236}">
                <a16:creationId xmlns:a16="http://schemas.microsoft.com/office/drawing/2014/main" id="{F77C5E53-9D25-E276-BC00-E9D2F0BB18A2}"/>
              </a:ext>
            </a:extLst>
          </p:cNvPr>
          <p:cNvSpPr>
            <a:spLocks noGrp="1"/>
          </p:cNvSpPr>
          <p:nvPr>
            <p:ph idx="1"/>
          </p:nvPr>
        </p:nvSpPr>
        <p:spPr>
          <a:xfrm>
            <a:off x="6248400" y="2497257"/>
            <a:ext cx="5105398" cy="3679705"/>
          </a:xfrm>
        </p:spPr>
        <p:txBody>
          <a:bodyPr>
            <a:normAutofit/>
          </a:bodyPr>
          <a:lstStyle/>
          <a:p>
            <a:r>
              <a:rPr lang="nb-NO" sz="2000"/>
              <a:t>På 1000 tallet var makta i Norge ofte samlet langs kysten</a:t>
            </a:r>
          </a:p>
          <a:p>
            <a:r>
              <a:rPr lang="nb-NO" sz="2000"/>
              <a:t>Det var store høvdingeseter:</a:t>
            </a:r>
          </a:p>
          <a:p>
            <a:pPr marL="0" indent="0">
              <a:buNone/>
            </a:pPr>
            <a:r>
              <a:rPr lang="nb-NO" sz="2000"/>
              <a:t>Sola: Erling Skjalgsson</a:t>
            </a:r>
          </a:p>
          <a:p>
            <a:pPr marL="0" indent="0">
              <a:buNone/>
            </a:pPr>
            <a:r>
              <a:rPr lang="nb-NO" sz="2000"/>
              <a:t>Trondheim: Ladejarl-ene</a:t>
            </a:r>
          </a:p>
          <a:p>
            <a:pPr marL="0" indent="0">
              <a:buNone/>
            </a:pPr>
            <a:r>
              <a:rPr lang="nb-NO" sz="2000"/>
              <a:t>Steinkjer: Ladejarl-ene og Olve på Egge</a:t>
            </a:r>
          </a:p>
          <a:p>
            <a:pPr marL="0" indent="0">
              <a:buNone/>
            </a:pPr>
            <a:r>
              <a:rPr lang="nb-NO" sz="2000"/>
              <a:t>Giske: Arnesønnene</a:t>
            </a:r>
          </a:p>
          <a:p>
            <a:pPr marL="0" indent="0">
              <a:buNone/>
            </a:pPr>
            <a:r>
              <a:rPr lang="nb-NO" sz="2000"/>
              <a:t>Tjøtta: Hårek fra Tjøtta</a:t>
            </a:r>
          </a:p>
          <a:p>
            <a:pPr marL="0" indent="0">
              <a:buNone/>
            </a:pPr>
            <a:r>
              <a:rPr lang="nb-NO" sz="2000"/>
              <a:t>Bjarkøy: Tore Hund og Sigurd Toresson</a:t>
            </a:r>
          </a:p>
          <a:p>
            <a:pPr marL="0" indent="0">
              <a:buNone/>
            </a:pPr>
            <a:endParaRPr lang="nb-NO" sz="2000"/>
          </a:p>
        </p:txBody>
      </p:sp>
    </p:spTree>
    <p:extLst>
      <p:ext uri="{BB962C8B-B14F-4D97-AF65-F5344CB8AC3E}">
        <p14:creationId xmlns:p14="http://schemas.microsoft.com/office/powerpoint/2010/main" val="1779824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BF6DDC0-1581-FF06-2783-CB1D7DD69E02}"/>
              </a:ext>
            </a:extLst>
          </p:cNvPr>
          <p:cNvSpPr>
            <a:spLocks noGrp="1"/>
          </p:cNvSpPr>
          <p:nvPr>
            <p:ph type="title"/>
          </p:nvPr>
        </p:nvSpPr>
        <p:spPr>
          <a:xfrm>
            <a:off x="6417733" y="490537"/>
            <a:ext cx="5291663" cy="1628775"/>
          </a:xfrm>
        </p:spPr>
        <p:txBody>
          <a:bodyPr anchor="b">
            <a:normAutofit fontScale="90000"/>
          </a:bodyPr>
          <a:lstStyle/>
          <a:p>
            <a:r>
              <a:rPr lang="nb-NO" sz="4000" dirty="0"/>
              <a:t>Hvorfor havnet Nord-Norges mektigste mann på Stiklestad</a:t>
            </a:r>
          </a:p>
        </p:txBody>
      </p:sp>
      <p:pic>
        <p:nvPicPr>
          <p:cNvPr id="4" name="Plassholder for innhold 3">
            <a:extLst>
              <a:ext uri="{FF2B5EF4-FFF2-40B4-BE49-F238E27FC236}">
                <a16:creationId xmlns:a16="http://schemas.microsoft.com/office/drawing/2014/main" id="{2B930F5C-7CA0-21E8-B4C7-918617AC53F3}"/>
              </a:ext>
            </a:extLst>
          </p:cNvPr>
          <p:cNvPicPr>
            <a:picLocks noChangeAspect="1"/>
          </p:cNvPicPr>
          <p:nvPr/>
        </p:nvPicPr>
        <p:blipFill rotWithShape="1">
          <a:blip r:embed="rId2"/>
          <a:srcRect t="19913" r="-1" b="5291"/>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13" name="Content Placeholder 7">
            <a:extLst>
              <a:ext uri="{FF2B5EF4-FFF2-40B4-BE49-F238E27FC236}">
                <a16:creationId xmlns:a16="http://schemas.microsoft.com/office/drawing/2014/main" id="{E916E651-130B-36BE-4B94-D3CB373C94E3}"/>
              </a:ext>
            </a:extLst>
          </p:cNvPr>
          <p:cNvSpPr>
            <a:spLocks noGrp="1"/>
          </p:cNvSpPr>
          <p:nvPr>
            <p:ph idx="1"/>
          </p:nvPr>
        </p:nvSpPr>
        <p:spPr>
          <a:xfrm>
            <a:off x="6417734" y="2614612"/>
            <a:ext cx="5291663" cy="3752849"/>
          </a:xfrm>
        </p:spPr>
        <p:txBody>
          <a:bodyPr>
            <a:normAutofit/>
          </a:bodyPr>
          <a:lstStyle/>
          <a:p>
            <a:r>
              <a:rPr lang="nb-NO" sz="1800" dirty="0"/>
              <a:t>Tore Hund var mye trolig den mektigste høvdingen nord i Norge. </a:t>
            </a:r>
          </a:p>
          <a:p>
            <a:r>
              <a:rPr lang="nb-NO" sz="1800" dirty="0"/>
              <a:t>Han styrte med handelen i Nord Norge .</a:t>
            </a:r>
          </a:p>
          <a:p>
            <a:r>
              <a:rPr lang="nb-NO" sz="1800" dirty="0"/>
              <a:t>Han samarbeidet med finnene (samene) </a:t>
            </a:r>
          </a:p>
          <a:p>
            <a:r>
              <a:rPr lang="nb-NO" sz="1800" dirty="0"/>
              <a:t>Han hadde blant annet en kofte som var laget av samer, og denne galdret over slik at ikke stål bet på den. </a:t>
            </a:r>
          </a:p>
          <a:p>
            <a:r>
              <a:rPr lang="nb-NO" sz="1800" dirty="0"/>
              <a:t>Tore Hund var Kong Olavs lendmann før han flyktet fra landet i 1028</a:t>
            </a:r>
          </a:p>
        </p:txBody>
      </p:sp>
    </p:spTree>
    <p:extLst>
      <p:ext uri="{BB962C8B-B14F-4D97-AF65-F5344CB8AC3E}">
        <p14:creationId xmlns:p14="http://schemas.microsoft.com/office/powerpoint/2010/main" val="1269251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02913961-7CEA-C5D3-7E34-409E8C5FFE6F}"/>
              </a:ext>
            </a:extLst>
          </p:cNvPr>
          <p:cNvSpPr>
            <a:spLocks noGrp="1"/>
          </p:cNvSpPr>
          <p:nvPr>
            <p:ph type="title"/>
          </p:nvPr>
        </p:nvSpPr>
        <p:spPr>
          <a:xfrm>
            <a:off x="572493" y="238539"/>
            <a:ext cx="11018520" cy="1434415"/>
          </a:xfrm>
        </p:spPr>
        <p:txBody>
          <a:bodyPr anchor="b">
            <a:normAutofit/>
          </a:bodyPr>
          <a:lstStyle/>
          <a:p>
            <a:r>
              <a:rPr lang="nb-NO" sz="5400"/>
              <a:t>Tore Hund</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D72B0AC7-806C-ACE0-89EB-7503FAC4BB8E}"/>
              </a:ext>
            </a:extLst>
          </p:cNvPr>
          <p:cNvSpPr>
            <a:spLocks noGrp="1"/>
          </p:cNvSpPr>
          <p:nvPr>
            <p:ph idx="1"/>
          </p:nvPr>
        </p:nvSpPr>
        <p:spPr>
          <a:xfrm>
            <a:off x="572493" y="2071316"/>
            <a:ext cx="6713552" cy="4119172"/>
          </a:xfrm>
        </p:spPr>
        <p:txBody>
          <a:bodyPr anchor="t">
            <a:normAutofit/>
          </a:bodyPr>
          <a:lstStyle/>
          <a:p>
            <a:r>
              <a:rPr lang="nb-NO" sz="1700">
                <a:effectLst/>
                <a:latin typeface="Arial" panose="020B0604020202020204" pitchFamily="34" charset="0"/>
              </a:rPr>
              <a:t>Tore Hund tilhørte </a:t>
            </a:r>
            <a:r>
              <a:rPr lang="nb-NO" sz="1700">
                <a:latin typeface="Arial" panose="020B0604020202020204" pitchFamily="34" charset="0"/>
              </a:rPr>
              <a:t>Bjarkøyætt</a:t>
            </a:r>
            <a:r>
              <a:rPr lang="nb-NO" sz="1700">
                <a:effectLst/>
                <a:latin typeface="Arial" panose="020B0604020202020204" pitchFamily="34" charset="0"/>
              </a:rPr>
              <a:t> Tore Hund sønn av </a:t>
            </a:r>
            <a:r>
              <a:rPr lang="nb-NO" sz="1700" strike="noStrike">
                <a:effectLst/>
                <a:latin typeface="Arial" panose="020B0604020202020204" pitchFamily="34" charset="0"/>
              </a:rPr>
              <a:t>Tore fra Bjarkøy</a:t>
            </a:r>
            <a:r>
              <a:rPr lang="nb-NO" sz="1700">
                <a:effectLst/>
                <a:latin typeface="Arial" panose="020B0604020202020204" pitchFamily="34" charset="0"/>
              </a:rPr>
              <a:t>, en betydelig herse i nord som var i viking med småkongen </a:t>
            </a:r>
            <a:r>
              <a:rPr lang="nb-NO" sz="1700" strike="noStrike">
                <a:effectLst/>
                <a:latin typeface="Arial" panose="020B0604020202020204" pitchFamily="34" charset="0"/>
              </a:rPr>
              <a:t>Harald Grenske</a:t>
            </a:r>
            <a:r>
              <a:rPr lang="nb-NO" sz="1700">
                <a:effectLst/>
                <a:latin typeface="Arial" panose="020B0604020202020204" pitchFamily="34" charset="0"/>
              </a:rPr>
              <a:t>, far til Olav Haraldsson, og var sammen med Harald på frierferd til </a:t>
            </a:r>
            <a:r>
              <a:rPr lang="nb-NO" sz="1700" strike="noStrike">
                <a:effectLst/>
                <a:latin typeface="Arial" panose="020B0604020202020204" pitchFamily="34" charset="0"/>
              </a:rPr>
              <a:t>Sigrid Storråde</a:t>
            </a:r>
            <a:r>
              <a:rPr lang="nb-NO" sz="1700">
                <a:effectLst/>
                <a:latin typeface="Arial" panose="020B0604020202020204" pitchFamily="34" charset="0"/>
              </a:rPr>
              <a:t>, hvor begge mennene ble brent inne.</a:t>
            </a:r>
          </a:p>
          <a:p>
            <a:r>
              <a:rPr lang="nb-NO" sz="1700">
                <a:effectLst/>
                <a:latin typeface="Arial" panose="020B0604020202020204" pitchFamily="34" charset="0"/>
              </a:rPr>
              <a:t>Tore Hund var gift med en kvinne ved navn Ranveig, men vi kjenner ikke til hennes ætt. Med Ranveig fikk han sønnen </a:t>
            </a:r>
            <a:r>
              <a:rPr lang="nb-NO" sz="1700" strike="noStrike">
                <a:effectLst/>
                <a:latin typeface="Arial" panose="020B0604020202020204" pitchFamily="34" charset="0"/>
              </a:rPr>
              <a:t>Sigurd Toresson fra Bjarkøy</a:t>
            </a:r>
            <a:r>
              <a:rPr lang="nb-NO" sz="1700">
                <a:effectLst/>
                <a:latin typeface="Arial" panose="020B0604020202020204" pitchFamily="34" charset="0"/>
              </a:rPr>
              <a:t>. Om han hadde flere barn er uvisst og kanskje heller ikke sannsynlig.</a:t>
            </a:r>
          </a:p>
          <a:p>
            <a:r>
              <a:rPr lang="nb-NO" sz="1700">
                <a:effectLst/>
                <a:latin typeface="Arial" panose="020B0604020202020204" pitchFamily="34" charset="0"/>
              </a:rPr>
              <a:t>Broren </a:t>
            </a:r>
            <a:r>
              <a:rPr lang="nb-NO" sz="1700" strike="noStrike">
                <a:effectLst/>
                <a:latin typeface="Arial" panose="020B0604020202020204" pitchFamily="34" charset="0"/>
              </a:rPr>
              <a:t>Sigurd Toresson</a:t>
            </a:r>
            <a:r>
              <a:rPr lang="nb-NO" sz="1700">
                <a:effectLst/>
                <a:latin typeface="Arial" panose="020B0604020202020204" pitchFamily="34" charset="0"/>
              </a:rPr>
              <a:t> var også en betydningsfull høvding og var bosatt på </a:t>
            </a:r>
            <a:r>
              <a:rPr lang="nb-NO" sz="1700" strike="noStrike">
                <a:effectLst/>
                <a:latin typeface="Arial" panose="020B0604020202020204" pitchFamily="34" charset="0"/>
              </a:rPr>
              <a:t>Trondenes</a:t>
            </a:r>
            <a:r>
              <a:rPr lang="nb-NO" sz="1700">
                <a:effectLst/>
                <a:latin typeface="Arial" panose="020B0604020202020204" pitchFamily="34" charset="0"/>
              </a:rPr>
              <a:t> sør for Bjarkøy og </a:t>
            </a:r>
            <a:r>
              <a:rPr lang="nb-NO" sz="1700" strike="noStrike">
                <a:effectLst/>
                <a:latin typeface="Arial" panose="020B0604020202020204" pitchFamily="34" charset="0"/>
              </a:rPr>
              <a:t>Grytøya</a:t>
            </a:r>
            <a:r>
              <a:rPr lang="nb-NO" sz="1700">
                <a:effectLst/>
                <a:latin typeface="Arial" panose="020B0604020202020204" pitchFamily="34" charset="0"/>
              </a:rPr>
              <a:t>. Sigurd var standsmessig gift med </a:t>
            </a:r>
            <a:r>
              <a:rPr lang="nb-NO" sz="1700" strike="noStrike">
                <a:effectLst/>
                <a:latin typeface="Arial" panose="020B0604020202020204" pitchFamily="34" charset="0"/>
              </a:rPr>
              <a:t>Sigrid Skjalgsdatter</a:t>
            </a:r>
            <a:r>
              <a:rPr lang="nb-NO" sz="1700">
                <a:effectLst/>
                <a:latin typeface="Arial" panose="020B0604020202020204" pitchFamily="34" charset="0"/>
              </a:rPr>
              <a:t>, søster til </a:t>
            </a:r>
            <a:r>
              <a:rPr lang="nb-NO" sz="1700" strike="noStrike">
                <a:effectLst/>
                <a:latin typeface="Arial" panose="020B0604020202020204" pitchFamily="34" charset="0"/>
              </a:rPr>
              <a:t>Erling Skjalgsson</a:t>
            </a:r>
            <a:r>
              <a:rPr lang="nb-NO" sz="1700">
                <a:effectLst/>
                <a:latin typeface="Arial" panose="020B0604020202020204" pitchFamily="34" charset="0"/>
              </a:rPr>
              <a:t> på </a:t>
            </a:r>
            <a:r>
              <a:rPr lang="nb-NO" sz="1700" strike="noStrike">
                <a:effectLst/>
                <a:latin typeface="Arial" panose="020B0604020202020204" pitchFamily="34" charset="0"/>
              </a:rPr>
              <a:t>Jæren</a:t>
            </a:r>
            <a:r>
              <a:rPr lang="nb-NO" sz="1700">
                <a:effectLst/>
                <a:latin typeface="Arial" panose="020B0604020202020204" pitchFamily="34" charset="0"/>
              </a:rPr>
              <a:t>, og med Sigrid hadde han sønnen Asbjørn som siden ble kalt for </a:t>
            </a:r>
            <a:r>
              <a:rPr lang="nb-NO" sz="1700" strike="noStrike">
                <a:effectLst/>
                <a:latin typeface="Arial" panose="020B0604020202020204" pitchFamily="34" charset="0"/>
              </a:rPr>
              <a:t>Asbjørn Selsbane</a:t>
            </a:r>
            <a:r>
              <a:rPr lang="nb-NO" sz="1700">
                <a:effectLst/>
                <a:latin typeface="Arial" panose="020B0604020202020204" pitchFamily="34" charset="0"/>
              </a:rPr>
              <a:t>.</a:t>
            </a:r>
          </a:p>
        </p:txBody>
      </p:sp>
      <p:pic>
        <p:nvPicPr>
          <p:cNvPr id="4" name="Bilde 3">
            <a:extLst>
              <a:ext uri="{FF2B5EF4-FFF2-40B4-BE49-F238E27FC236}">
                <a16:creationId xmlns:a16="http://schemas.microsoft.com/office/drawing/2014/main" id="{8EA1724C-0396-18D1-BFC7-88A19D81548E}"/>
              </a:ext>
            </a:extLst>
          </p:cNvPr>
          <p:cNvPicPr>
            <a:picLocks noChangeAspect="1"/>
          </p:cNvPicPr>
          <p:nvPr/>
        </p:nvPicPr>
        <p:blipFill rotWithShape="1">
          <a:blip r:embed="rId2"/>
          <a:srcRect l="4823" r="10035" b="-1"/>
          <a:stretch/>
        </p:blipFill>
        <p:spPr>
          <a:xfrm>
            <a:off x="7675658" y="2093976"/>
            <a:ext cx="3941064" cy="4096512"/>
          </a:xfrm>
          <a:prstGeom prst="rect">
            <a:avLst/>
          </a:prstGeom>
        </p:spPr>
      </p:pic>
    </p:spTree>
    <p:extLst>
      <p:ext uri="{BB962C8B-B14F-4D97-AF65-F5344CB8AC3E}">
        <p14:creationId xmlns:p14="http://schemas.microsoft.com/office/powerpoint/2010/main" val="2562391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e 3">
            <a:extLst>
              <a:ext uri="{FF2B5EF4-FFF2-40B4-BE49-F238E27FC236}">
                <a16:creationId xmlns:a16="http://schemas.microsoft.com/office/drawing/2014/main" id="{E4AD4D8A-D2E9-F51C-742C-48D0F4CEDDCA}"/>
              </a:ext>
            </a:extLst>
          </p:cNvPr>
          <p:cNvPicPr>
            <a:picLocks noChangeAspect="1"/>
          </p:cNvPicPr>
          <p:nvPr/>
        </p:nvPicPr>
        <p:blipFill rotWithShape="1">
          <a:blip r:embed="rId2"/>
          <a:srcRect l="5100" r="1488" b="-1"/>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lassholder for innhold 2">
            <a:extLst>
              <a:ext uri="{FF2B5EF4-FFF2-40B4-BE49-F238E27FC236}">
                <a16:creationId xmlns:a16="http://schemas.microsoft.com/office/drawing/2014/main" id="{3E6395C9-FC39-5FBA-C514-E844E83C3246}"/>
              </a:ext>
            </a:extLst>
          </p:cNvPr>
          <p:cNvSpPr>
            <a:spLocks noGrp="1"/>
          </p:cNvSpPr>
          <p:nvPr>
            <p:ph idx="1"/>
          </p:nvPr>
        </p:nvSpPr>
        <p:spPr>
          <a:xfrm>
            <a:off x="838200" y="544749"/>
            <a:ext cx="3822189" cy="5632214"/>
          </a:xfrm>
        </p:spPr>
        <p:txBody>
          <a:bodyPr>
            <a:normAutofit lnSpcReduction="10000"/>
          </a:bodyPr>
          <a:lstStyle/>
          <a:p>
            <a:r>
              <a:rPr lang="nb-NO" sz="1600" dirty="0">
                <a:effectLst/>
                <a:latin typeface="Arial" panose="020B0604020202020204" pitchFamily="34" charset="0"/>
              </a:rPr>
              <a:t>Tore Hunds søster, </a:t>
            </a:r>
            <a:r>
              <a:rPr lang="nb-NO" sz="1600" strike="noStrike" dirty="0">
                <a:effectLst/>
                <a:latin typeface="Arial" panose="020B0604020202020204" pitchFamily="34" charset="0"/>
              </a:rPr>
              <a:t>Sigrid </a:t>
            </a:r>
            <a:r>
              <a:rPr lang="nb-NO" sz="1600" strike="noStrike" dirty="0" err="1">
                <a:effectLst/>
                <a:latin typeface="Arial" panose="020B0604020202020204" pitchFamily="34" charset="0"/>
              </a:rPr>
              <a:t>Toresdatter</a:t>
            </a:r>
            <a:r>
              <a:rPr lang="nb-NO" sz="1600" dirty="0">
                <a:effectLst/>
                <a:latin typeface="Arial" panose="020B0604020202020204" pitchFamily="34" charset="0"/>
              </a:rPr>
              <a:t>, ble inngiftet med </a:t>
            </a:r>
            <a:r>
              <a:rPr lang="nb-NO" sz="1600" strike="noStrike" dirty="0">
                <a:effectLst/>
                <a:latin typeface="Arial" panose="020B0604020202020204" pitchFamily="34" charset="0"/>
              </a:rPr>
              <a:t>Olve </a:t>
            </a:r>
            <a:r>
              <a:rPr lang="nb-NO" sz="1600" strike="noStrike" dirty="0" err="1">
                <a:effectLst/>
                <a:latin typeface="Arial" panose="020B0604020202020204" pitchFamily="34" charset="0"/>
              </a:rPr>
              <a:t>Grjotgardsson</a:t>
            </a:r>
            <a:r>
              <a:rPr lang="nb-NO" sz="1600" dirty="0">
                <a:effectLst/>
                <a:latin typeface="Arial" panose="020B0604020202020204" pitchFamily="34" charset="0"/>
              </a:rPr>
              <a:t> på </a:t>
            </a:r>
            <a:r>
              <a:rPr lang="nb-NO" sz="1600" strike="noStrike" dirty="0">
                <a:effectLst/>
                <a:latin typeface="Arial" panose="020B0604020202020204" pitchFamily="34" charset="0"/>
              </a:rPr>
              <a:t>Egge</a:t>
            </a:r>
            <a:r>
              <a:rPr lang="nb-NO" sz="1600" dirty="0">
                <a:effectLst/>
                <a:latin typeface="Arial" panose="020B0604020202020204" pitchFamily="34" charset="0"/>
              </a:rPr>
              <a:t> for å knytte allianser med de mektigste høvdingene i </a:t>
            </a:r>
            <a:r>
              <a:rPr lang="nb-NO" sz="1600" strike="noStrike" dirty="0">
                <a:effectLst/>
                <a:latin typeface="Arial" panose="020B0604020202020204" pitchFamily="34" charset="0"/>
              </a:rPr>
              <a:t>Trøndelag</a:t>
            </a:r>
            <a:r>
              <a:rPr lang="nb-NO" sz="1600" dirty="0">
                <a:effectLst/>
                <a:latin typeface="Arial" panose="020B0604020202020204" pitchFamily="34" charset="0"/>
              </a:rPr>
              <a:t>. Etter Olves død ble Sigrid gift med </a:t>
            </a:r>
            <a:r>
              <a:rPr lang="nb-NO" sz="1600" strike="noStrike" dirty="0">
                <a:effectLst/>
                <a:latin typeface="Arial" panose="020B0604020202020204" pitchFamily="34" charset="0"/>
              </a:rPr>
              <a:t>Kalv Arnesson</a:t>
            </a:r>
            <a:r>
              <a:rPr lang="nb-NO" sz="1600" dirty="0">
                <a:effectLst/>
                <a:latin typeface="Arial" panose="020B0604020202020204" pitchFamily="34" charset="0"/>
              </a:rPr>
              <a:t> som ble den nye høvdingen på Egge.</a:t>
            </a:r>
          </a:p>
          <a:p>
            <a:r>
              <a:rPr lang="nb-NO" sz="1600" dirty="0">
                <a:effectLst/>
                <a:latin typeface="Arial" panose="020B0604020202020204" pitchFamily="34" charset="0"/>
              </a:rPr>
              <a:t>Hålogaland kan rimeligvis bli sett på som en selvstendig fristat før Norge var fullstendig samlet utover </a:t>
            </a:r>
            <a:r>
              <a:rPr lang="nb-NO" sz="1600" strike="noStrike" dirty="0">
                <a:effectLst/>
                <a:latin typeface="Arial" panose="020B0604020202020204" pitchFamily="34" charset="0"/>
              </a:rPr>
              <a:t>1000-tallet</a:t>
            </a:r>
            <a:r>
              <a:rPr lang="nb-NO" sz="1600" dirty="0">
                <a:effectLst/>
                <a:latin typeface="Arial" panose="020B0604020202020204" pitchFamily="34" charset="0"/>
              </a:rPr>
              <a:t>, men Hålogaland var ingen politisk enhet. De ulike høvdingene slåss innbyrdes for å utvide sine maktområder og allierte seg med kongen i sør om de </a:t>
            </a:r>
            <a:r>
              <a:rPr lang="nb-NO" sz="1600" dirty="0" err="1">
                <a:effectLst/>
                <a:latin typeface="Arial" panose="020B0604020202020204" pitchFamily="34" charset="0"/>
              </a:rPr>
              <a:t>opportunsk</a:t>
            </a:r>
            <a:r>
              <a:rPr lang="nb-NO" sz="1600" dirty="0">
                <a:effectLst/>
                <a:latin typeface="Arial" panose="020B0604020202020204" pitchFamily="34" charset="0"/>
              </a:rPr>
              <a:t> så fordeler av det, og brøt alliansen med kongen tilsvarende. For Tore Hund og andre betydningsfulle høvdinger var det ingen grunn til å akseptere det overherredømmet, til dels bygget på vold og brutalitet, som først </a:t>
            </a:r>
            <a:r>
              <a:rPr lang="nb-NO" sz="1600" strike="noStrike" dirty="0">
                <a:effectLst/>
                <a:latin typeface="Arial" panose="020B0604020202020204" pitchFamily="34" charset="0"/>
              </a:rPr>
              <a:t>Olav Tryggvason</a:t>
            </a:r>
            <a:r>
              <a:rPr lang="nb-NO" sz="1600" dirty="0">
                <a:effectLst/>
                <a:latin typeface="Arial" panose="020B0604020202020204" pitchFamily="34" charset="0"/>
              </a:rPr>
              <a:t> og siden Olav Haraldsson sto som representanter for</a:t>
            </a:r>
            <a:r>
              <a:rPr lang="nb-NO" sz="1300" dirty="0">
                <a:effectLst/>
                <a:latin typeface="Arial" panose="020B0604020202020204" pitchFamily="34" charset="0"/>
              </a:rPr>
              <a:t>.</a:t>
            </a:r>
          </a:p>
          <a:p>
            <a:endParaRPr lang="nb-NO" sz="1300" dirty="0"/>
          </a:p>
        </p:txBody>
      </p:sp>
    </p:spTree>
    <p:extLst>
      <p:ext uri="{BB962C8B-B14F-4D97-AF65-F5344CB8AC3E}">
        <p14:creationId xmlns:p14="http://schemas.microsoft.com/office/powerpoint/2010/main" val="10693974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e 3">
            <a:extLst>
              <a:ext uri="{FF2B5EF4-FFF2-40B4-BE49-F238E27FC236}">
                <a16:creationId xmlns:a16="http://schemas.microsoft.com/office/drawing/2014/main" id="{C36FD5D1-1FDB-BDB0-76EC-B5B605FBC9FA}"/>
              </a:ext>
            </a:extLst>
          </p:cNvPr>
          <p:cNvPicPr>
            <a:picLocks noChangeAspect="1"/>
          </p:cNvPicPr>
          <p:nvPr/>
        </p:nvPicPr>
        <p:blipFill rotWithShape="1">
          <a:blip r:embed="rId2"/>
          <a:srcRect t="11897"/>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lassholder for innhold 2">
            <a:extLst>
              <a:ext uri="{FF2B5EF4-FFF2-40B4-BE49-F238E27FC236}">
                <a16:creationId xmlns:a16="http://schemas.microsoft.com/office/drawing/2014/main" id="{6E1162A4-A1D4-944C-D291-EEFB14F70928}"/>
              </a:ext>
            </a:extLst>
          </p:cNvPr>
          <p:cNvSpPr>
            <a:spLocks noGrp="1"/>
          </p:cNvSpPr>
          <p:nvPr>
            <p:ph idx="1"/>
          </p:nvPr>
        </p:nvSpPr>
        <p:spPr>
          <a:xfrm>
            <a:off x="838200" y="564204"/>
            <a:ext cx="3822189" cy="5612759"/>
          </a:xfrm>
        </p:spPr>
        <p:txBody>
          <a:bodyPr>
            <a:normAutofit/>
          </a:bodyPr>
          <a:lstStyle/>
          <a:p>
            <a:r>
              <a:rPr lang="nb-NO" sz="1400" b="0" i="0" dirty="0">
                <a:effectLst/>
                <a:latin typeface="Arial" panose="020B0604020202020204" pitchFamily="34" charset="0"/>
              </a:rPr>
              <a:t>Tore Hund ble født i en tid preget av nye og gamle konflikter. Både Olav Tryggvason og Olav Haraldsson sto for kristning av landet, men kristningen var ikke spørsmål om tro alene. </a:t>
            </a:r>
            <a:r>
              <a:rPr lang="nb-NO" sz="1400" b="0" i="0" u="none" strike="noStrike" dirty="0">
                <a:effectLst/>
                <a:latin typeface="Arial" panose="020B0604020202020204" pitchFamily="34" charset="0"/>
              </a:rPr>
              <a:t>Kristendommen</a:t>
            </a:r>
            <a:r>
              <a:rPr lang="nb-NO" sz="1400" b="0" i="0" dirty="0">
                <a:effectLst/>
                <a:latin typeface="Arial" panose="020B0604020202020204" pitchFamily="34" charset="0"/>
              </a:rPr>
              <a:t> var også et mektig politisk redskap for å rive gamle </a:t>
            </a:r>
            <a:r>
              <a:rPr lang="nb-NO" sz="1400" b="0" i="0" dirty="0" err="1">
                <a:effectLst/>
                <a:latin typeface="Arial" panose="020B0604020202020204" pitchFamily="34" charset="0"/>
              </a:rPr>
              <a:t>høvdingsystemer</a:t>
            </a:r>
            <a:r>
              <a:rPr lang="nb-NO" sz="1400" b="0" i="0" dirty="0">
                <a:effectLst/>
                <a:latin typeface="Arial" panose="020B0604020202020204" pitchFamily="34" charset="0"/>
              </a:rPr>
              <a:t> over ende, og for Hålogaland var det ingen selvsagt sak at </a:t>
            </a:r>
            <a:r>
              <a:rPr lang="nb-NO" sz="1400" b="0" i="0" dirty="0" err="1">
                <a:effectLst/>
                <a:latin typeface="Arial" panose="020B0604020202020204" pitchFamily="34" charset="0"/>
              </a:rPr>
              <a:t>Hårfagreætten</a:t>
            </a:r>
            <a:r>
              <a:rPr lang="nb-NO" sz="1400" b="0" i="0" dirty="0">
                <a:effectLst/>
                <a:latin typeface="Arial" panose="020B0604020202020204" pitchFamily="34" charset="0"/>
              </a:rPr>
              <a:t> hadde noen odelsrett til å styre utenfor Vestlandet.</a:t>
            </a:r>
          </a:p>
          <a:p>
            <a:r>
              <a:rPr lang="nb-NO" sz="1400" b="0" i="0" dirty="0">
                <a:effectLst/>
                <a:latin typeface="Arial" panose="020B0604020202020204" pitchFamily="34" charset="0"/>
              </a:rPr>
              <a:t>At Tore Hund ikke var kristen, men </a:t>
            </a:r>
            <a:r>
              <a:rPr lang="nb-NO" sz="1400" b="0" i="0" u="none" strike="noStrike" dirty="0">
                <a:effectLst/>
                <a:latin typeface="Arial" panose="020B0604020202020204" pitchFamily="34" charset="0"/>
              </a:rPr>
              <a:t>hedning</a:t>
            </a:r>
            <a:r>
              <a:rPr lang="nb-NO" sz="1400" b="0" i="0" dirty="0">
                <a:effectLst/>
                <a:latin typeface="Arial" panose="020B0604020202020204" pitchFamily="34" charset="0"/>
              </a:rPr>
              <a:t> er i denne sammenhengen underordnet. Det politiske styret som jarlebrødrene </a:t>
            </a:r>
            <a:r>
              <a:rPr lang="nb-NO" sz="1400" b="0" i="0" u="none" strike="noStrike" dirty="0">
                <a:effectLst/>
                <a:latin typeface="Arial" panose="020B0604020202020204" pitchFamily="34" charset="0"/>
              </a:rPr>
              <a:t>Eirik Håkonsson</a:t>
            </a:r>
            <a:r>
              <a:rPr lang="nb-NO" sz="1400" b="0" i="0" dirty="0">
                <a:effectLst/>
                <a:latin typeface="Arial" panose="020B0604020202020204" pitchFamily="34" charset="0"/>
              </a:rPr>
              <a:t> og </a:t>
            </a:r>
            <a:r>
              <a:rPr lang="nb-NO" sz="1400" b="0" i="0" u="none" strike="noStrike" dirty="0">
                <a:effectLst/>
                <a:latin typeface="Arial" panose="020B0604020202020204" pitchFamily="34" charset="0"/>
              </a:rPr>
              <a:t>Svein Håkonsson</a:t>
            </a:r>
            <a:r>
              <a:rPr lang="nb-NO" sz="1400" b="0" i="0" dirty="0">
                <a:effectLst/>
                <a:latin typeface="Arial" panose="020B0604020202020204" pitchFamily="34" charset="0"/>
              </a:rPr>
              <a:t> hadde stått for før Olav Haraldsson, var basert på religiøs toleranse som forhindret politiske konflikter. I tillegg var det også et økonomisk spørsmål som strakte seg langt tilbake i tid: Kongedømmet som var basert på Vestlandet, og i Olav Haraldssons tilfelle på Østlandet, krevde å få monopol på både </a:t>
            </a:r>
            <a:r>
              <a:rPr lang="nb-NO" sz="1400" b="0" i="0" u="none" strike="noStrike" dirty="0">
                <a:effectLst/>
                <a:latin typeface="Arial" panose="020B0604020202020204" pitchFamily="34" charset="0"/>
              </a:rPr>
              <a:t>finneskatten</a:t>
            </a:r>
            <a:r>
              <a:rPr lang="nb-NO" sz="1400" b="0" i="0" dirty="0">
                <a:effectLst/>
                <a:latin typeface="Arial" panose="020B0604020202020204" pitchFamily="34" charset="0"/>
              </a:rPr>
              <a:t> og handelen med Nord-Norge og Kvitsjøen. Det var ikke selvsagt at Tore Hund anså det som rettferdig at kongen skulle bryte og ta gammel hevd.</a:t>
            </a:r>
          </a:p>
          <a:p>
            <a:endParaRPr lang="nb-NO" sz="1100" dirty="0"/>
          </a:p>
        </p:txBody>
      </p:sp>
    </p:spTree>
    <p:extLst>
      <p:ext uri="{BB962C8B-B14F-4D97-AF65-F5344CB8AC3E}">
        <p14:creationId xmlns:p14="http://schemas.microsoft.com/office/powerpoint/2010/main" val="2727084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e 3">
            <a:extLst>
              <a:ext uri="{FF2B5EF4-FFF2-40B4-BE49-F238E27FC236}">
                <a16:creationId xmlns:a16="http://schemas.microsoft.com/office/drawing/2014/main" id="{B5B9DC11-BB18-55F4-C3C3-47AB77DD083C}"/>
              </a:ext>
            </a:extLst>
          </p:cNvPr>
          <p:cNvPicPr>
            <a:picLocks noChangeAspect="1"/>
          </p:cNvPicPr>
          <p:nvPr/>
        </p:nvPicPr>
        <p:blipFill rotWithShape="1">
          <a:blip r:embed="rId2"/>
          <a:srcRect b="44325"/>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lassholder for innhold 2">
            <a:extLst>
              <a:ext uri="{FF2B5EF4-FFF2-40B4-BE49-F238E27FC236}">
                <a16:creationId xmlns:a16="http://schemas.microsoft.com/office/drawing/2014/main" id="{66D4DD64-826B-0315-849A-1F705281D732}"/>
              </a:ext>
            </a:extLst>
          </p:cNvPr>
          <p:cNvSpPr>
            <a:spLocks noGrp="1"/>
          </p:cNvSpPr>
          <p:nvPr>
            <p:ph idx="1"/>
          </p:nvPr>
        </p:nvSpPr>
        <p:spPr>
          <a:xfrm>
            <a:off x="838200" y="428017"/>
            <a:ext cx="4589834" cy="6108970"/>
          </a:xfrm>
        </p:spPr>
        <p:txBody>
          <a:bodyPr>
            <a:normAutofit/>
          </a:bodyPr>
          <a:lstStyle/>
          <a:p>
            <a:r>
              <a:rPr lang="nb-NO" sz="1600" b="0" i="0" dirty="0">
                <a:effectLst/>
                <a:latin typeface="Arial" panose="020B0604020202020204" pitchFamily="34" charset="0"/>
              </a:rPr>
              <a:t>I tillegg hadde Tore Hund et personlig motsetningsforhold til kongen ved at denne hadde idømt ham en stor bot etter et mord, foruten at kongen selv drepte en av hans nære familiemedlemmer, nevøen Asbjørn Selsbane. Da Olav Haraldsson sto ansvarlig for at høvdingen Erling Skjalgsson ble drept på en lite høvisk måte i </a:t>
            </a:r>
            <a:r>
              <a:rPr lang="nb-NO" sz="1600" b="0" i="0" u="none" strike="noStrike" dirty="0">
                <a:effectLst/>
                <a:latin typeface="Arial" panose="020B0604020202020204" pitchFamily="34" charset="0"/>
              </a:rPr>
              <a:t>1028</a:t>
            </a:r>
            <a:r>
              <a:rPr lang="nb-NO" sz="1600" b="0" i="0" dirty="0">
                <a:effectLst/>
                <a:latin typeface="Arial" panose="020B0604020202020204" pitchFamily="34" charset="0"/>
              </a:rPr>
              <a:t>, var begeret fullt. Tore Hund stilte seg sammen med høvdingene </a:t>
            </a:r>
            <a:r>
              <a:rPr lang="nb-NO" sz="1600" b="0" i="0" u="none" strike="noStrike" dirty="0">
                <a:effectLst/>
                <a:latin typeface="Arial" panose="020B0604020202020204" pitchFamily="34" charset="0"/>
              </a:rPr>
              <a:t>Kalv Arnesson</a:t>
            </a:r>
            <a:r>
              <a:rPr lang="nb-NO" sz="1600" b="0" i="0" dirty="0">
                <a:effectLst/>
                <a:latin typeface="Arial" panose="020B0604020202020204" pitchFamily="34" charset="0"/>
              </a:rPr>
              <a:t> og </a:t>
            </a:r>
            <a:r>
              <a:rPr lang="nb-NO" sz="1600" b="0" i="0" u="none" strike="noStrike" dirty="0">
                <a:effectLst/>
                <a:latin typeface="Arial" panose="020B0604020202020204" pitchFamily="34" charset="0"/>
              </a:rPr>
              <a:t>Hårek fra Tjøtta</a:t>
            </a:r>
            <a:r>
              <a:rPr lang="nb-NO" sz="1600" b="0" i="0" dirty="0">
                <a:effectLst/>
                <a:latin typeface="Arial" panose="020B0604020202020204" pitchFamily="34" charset="0"/>
              </a:rPr>
              <a:t> i spissen for et opprør mot kongen. </a:t>
            </a:r>
          </a:p>
          <a:p>
            <a:r>
              <a:rPr lang="nb-NO" sz="1600" b="0" i="0" dirty="0">
                <a:effectLst/>
                <a:latin typeface="Arial" panose="020B0604020202020204" pitchFamily="34" charset="0"/>
              </a:rPr>
              <a:t>Den mest betydelige høvdingen var Erling Skjalgsson på Jæren som ikke bare kontrollerte </a:t>
            </a:r>
            <a:r>
              <a:rPr lang="nb-NO" sz="1600" b="0" i="0" u="none" strike="noStrike" dirty="0">
                <a:effectLst/>
                <a:latin typeface="Arial" panose="020B0604020202020204" pitchFamily="34" charset="0"/>
              </a:rPr>
              <a:t>Rogaland</a:t>
            </a:r>
            <a:r>
              <a:rPr lang="nb-NO" sz="1600" u="none" strike="noStrike" dirty="0">
                <a:latin typeface="Arial" panose="020B0604020202020204" pitchFamily="34" charset="0"/>
              </a:rPr>
              <a:t>.</a:t>
            </a:r>
            <a:r>
              <a:rPr lang="nb-NO" sz="1600" b="0" i="0" dirty="0">
                <a:effectLst/>
                <a:latin typeface="Arial" panose="020B0604020202020204" pitchFamily="34" charset="0"/>
              </a:rPr>
              <a:t> I tillegg hadde han knyttet viktige og komplekse slektsbånd til andre betydningsfulle ætter, spesielt de i nord. Selv var hans mor </a:t>
            </a:r>
            <a:r>
              <a:rPr lang="nb-NO" sz="1600" b="0" i="0" u="none" strike="noStrike" dirty="0">
                <a:effectLst/>
                <a:latin typeface="Arial" panose="020B0604020202020204" pitchFamily="34" charset="0"/>
              </a:rPr>
              <a:t>Olav Tryggvasons</a:t>
            </a:r>
            <a:r>
              <a:rPr lang="nb-NO" sz="1600" b="0" i="0" dirty="0">
                <a:effectLst/>
                <a:latin typeface="Arial" panose="020B0604020202020204" pitchFamily="34" charset="0"/>
              </a:rPr>
              <a:t> søster </a:t>
            </a:r>
            <a:r>
              <a:rPr lang="nb-NO" sz="1600" b="0" i="0" u="none" strike="noStrike" dirty="0">
                <a:effectLst/>
                <a:latin typeface="Arial" panose="020B0604020202020204" pitchFamily="34" charset="0"/>
              </a:rPr>
              <a:t>Astrid</a:t>
            </a:r>
            <a:r>
              <a:rPr lang="nb-NO" sz="1600" b="0" i="0" dirty="0">
                <a:effectLst/>
                <a:latin typeface="Arial" panose="020B0604020202020204" pitchFamily="34" charset="0"/>
              </a:rPr>
              <a:t>, og hans egen søster </a:t>
            </a:r>
            <a:r>
              <a:rPr lang="nb-NO" sz="1600" b="0" i="0" u="none" strike="noStrike" dirty="0">
                <a:effectLst/>
                <a:latin typeface="Arial" panose="020B0604020202020204" pitchFamily="34" charset="0"/>
              </a:rPr>
              <a:t>Sigrid</a:t>
            </a:r>
            <a:r>
              <a:rPr lang="nb-NO" sz="1600" b="0" i="0" dirty="0">
                <a:effectLst/>
                <a:latin typeface="Arial" panose="020B0604020202020204" pitchFamily="34" charset="0"/>
              </a:rPr>
              <a:t> var gift med Sigurd på Trondenes, bror av Tore Hund. Erlings datter </a:t>
            </a:r>
            <a:r>
              <a:rPr lang="nb-NO" sz="1600" b="0" i="0" u="none" strike="noStrike" dirty="0">
                <a:effectLst/>
                <a:latin typeface="Arial" panose="020B0604020202020204" pitchFamily="34" charset="0"/>
              </a:rPr>
              <a:t>Ragnhild</a:t>
            </a:r>
            <a:r>
              <a:rPr lang="nb-NO" sz="1600" b="0" i="0" dirty="0">
                <a:effectLst/>
                <a:latin typeface="Arial" panose="020B0604020202020204" pitchFamily="34" charset="0"/>
              </a:rPr>
              <a:t> ble gift med </a:t>
            </a:r>
            <a:r>
              <a:rPr lang="nb-NO" sz="1600" b="0" i="0" u="none" strike="noStrike" dirty="0" err="1">
                <a:effectLst/>
                <a:latin typeface="Arial" panose="020B0604020202020204" pitchFamily="34" charset="0"/>
              </a:rPr>
              <a:t>Torberg</a:t>
            </a:r>
            <a:r>
              <a:rPr lang="nb-NO" sz="1600" b="0" i="0" u="none" strike="noStrike" dirty="0">
                <a:effectLst/>
                <a:latin typeface="Arial" panose="020B0604020202020204" pitchFamily="34" charset="0"/>
              </a:rPr>
              <a:t> Arnesson</a:t>
            </a:r>
            <a:r>
              <a:rPr lang="nb-NO" sz="1600" b="0" i="0" dirty="0">
                <a:effectLst/>
                <a:latin typeface="Arial" panose="020B0604020202020204" pitchFamily="34" charset="0"/>
              </a:rPr>
              <a:t> på </a:t>
            </a:r>
            <a:r>
              <a:rPr lang="nb-NO" sz="1600" b="0" i="0" u="none" strike="noStrike" dirty="0">
                <a:effectLst/>
                <a:latin typeface="Arial" panose="020B0604020202020204" pitchFamily="34" charset="0"/>
              </a:rPr>
              <a:t>Giske</a:t>
            </a:r>
            <a:r>
              <a:rPr lang="nb-NO" sz="1600" b="0" i="0" dirty="0">
                <a:effectLst/>
                <a:latin typeface="Arial" panose="020B0604020202020204" pitchFamily="34" charset="0"/>
              </a:rPr>
              <a:t>. En søster av </a:t>
            </a:r>
            <a:r>
              <a:rPr lang="nb-NO" sz="1600" b="0" i="0" dirty="0" err="1">
                <a:effectLst/>
                <a:latin typeface="Arial" panose="020B0604020202020204" pitchFamily="34" charset="0"/>
              </a:rPr>
              <a:t>Torberg</a:t>
            </a:r>
            <a:r>
              <a:rPr lang="nb-NO" sz="1600" b="0" i="0" dirty="0">
                <a:effectLst/>
                <a:latin typeface="Arial" panose="020B0604020202020204" pitchFamily="34" charset="0"/>
              </a:rPr>
              <a:t> var gift med </a:t>
            </a:r>
            <a:r>
              <a:rPr lang="nb-NO" sz="1600" b="0" i="0" u="none" strike="noStrike" dirty="0">
                <a:effectLst/>
                <a:latin typeface="Arial" panose="020B0604020202020204" pitchFamily="34" charset="0"/>
              </a:rPr>
              <a:t>Hårek av Tjøtta</a:t>
            </a:r>
            <a:r>
              <a:rPr lang="nb-NO" sz="1600" b="0" i="0" dirty="0">
                <a:effectLst/>
                <a:latin typeface="Arial" panose="020B0604020202020204" pitchFamily="34" charset="0"/>
              </a:rPr>
              <a:t>, og en av sønnene til Erling, </a:t>
            </a:r>
            <a:r>
              <a:rPr lang="nb-NO" sz="1600" b="0" i="0" u="none" strike="noStrike" dirty="0">
                <a:effectLst/>
                <a:latin typeface="Arial" panose="020B0604020202020204" pitchFamily="34" charset="0"/>
              </a:rPr>
              <a:t>Aslak</a:t>
            </a:r>
            <a:r>
              <a:rPr lang="nb-NO" sz="1600" b="0" i="0" dirty="0">
                <a:effectLst/>
                <a:latin typeface="Arial" panose="020B0604020202020204" pitchFamily="34" charset="0"/>
              </a:rPr>
              <a:t>, var gift med </a:t>
            </a:r>
            <a:r>
              <a:rPr lang="nb-NO" sz="1600" b="0" i="0" u="none" strike="noStrike" dirty="0">
                <a:effectLst/>
                <a:latin typeface="Arial" panose="020B0604020202020204" pitchFamily="34" charset="0"/>
              </a:rPr>
              <a:t>Svein jarls</a:t>
            </a:r>
            <a:r>
              <a:rPr lang="nb-NO" sz="1600" b="0" i="0" dirty="0">
                <a:effectLst/>
                <a:latin typeface="Arial" panose="020B0604020202020204" pitchFamily="34" charset="0"/>
              </a:rPr>
              <a:t> datter </a:t>
            </a:r>
            <a:r>
              <a:rPr lang="nb-NO" sz="1600" b="0" i="0" u="none" strike="noStrike" dirty="0">
                <a:effectLst/>
                <a:latin typeface="Arial" panose="020B0604020202020204" pitchFamily="34" charset="0"/>
              </a:rPr>
              <a:t>Sigrid</a:t>
            </a:r>
            <a:r>
              <a:rPr lang="nb-NO" sz="1600" b="0" i="0" dirty="0">
                <a:effectLst/>
                <a:latin typeface="Arial" panose="020B0604020202020204" pitchFamily="34" charset="0"/>
              </a:rPr>
              <a:t>.</a:t>
            </a:r>
          </a:p>
          <a:p>
            <a:endParaRPr lang="nb-NO" sz="1100" dirty="0"/>
          </a:p>
        </p:txBody>
      </p:sp>
    </p:spTree>
    <p:extLst>
      <p:ext uri="{BB962C8B-B14F-4D97-AF65-F5344CB8AC3E}">
        <p14:creationId xmlns:p14="http://schemas.microsoft.com/office/powerpoint/2010/main" val="1290769688"/>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2314</Words>
  <Application>Microsoft Office PowerPoint</Application>
  <PresentationFormat>Widescreen</PresentationFormat>
  <Paragraphs>129</Paragraphs>
  <Slides>30</Slides>
  <Notes>0</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30</vt:i4>
      </vt:variant>
    </vt:vector>
  </HeadingPairs>
  <TitlesOfParts>
    <vt:vector size="34" baseType="lpstr">
      <vt:lpstr>Arial</vt:lpstr>
      <vt:lpstr>Calibri</vt:lpstr>
      <vt:lpstr>Calibri Light</vt:lpstr>
      <vt:lpstr>Office-tema</vt:lpstr>
      <vt:lpstr>Tore Hund</vt:lpstr>
      <vt:lpstr>2023</vt:lpstr>
      <vt:lpstr>Tore Toresson fra Bjarkøy</vt:lpstr>
      <vt:lpstr>Kystaristokratiet </vt:lpstr>
      <vt:lpstr>Hvorfor havnet Nord-Norges mektigste mann på Stiklestad</vt:lpstr>
      <vt:lpstr>Tore Hund</vt:lpstr>
      <vt:lpstr>PowerPoint-presentasjon</vt:lpstr>
      <vt:lpstr>PowerPoint-presentasjon</vt:lpstr>
      <vt:lpstr>PowerPoint-presentasjon</vt:lpstr>
      <vt:lpstr>Ætta</vt:lpstr>
      <vt:lpstr>Sigrid på Egge</vt:lpstr>
      <vt:lpstr>Drapet på Olve på Egge</vt:lpstr>
      <vt:lpstr>Kalv Arnesson</vt:lpstr>
      <vt:lpstr>PowerPoint-presentasjon</vt:lpstr>
      <vt:lpstr>Asbjørn Selsbane</vt:lpstr>
      <vt:lpstr>Tores grunn til å gå mot kong Olav</vt:lpstr>
      <vt:lpstr>Kong Knuts lendmann</vt:lpstr>
      <vt:lpstr>Drapet på Tore og Grjotgard Olvesønner</vt:lpstr>
      <vt:lpstr>Grjotgard og Tore Olvesønner drap beskrevet i Snorre</vt:lpstr>
      <vt:lpstr>Høvdingene samlet seg</vt:lpstr>
      <vt:lpstr>Slaget</vt:lpstr>
      <vt:lpstr>PowerPoint-presentasjon</vt:lpstr>
      <vt:lpstr>PowerPoint-presentasjon</vt:lpstr>
      <vt:lpstr>Jærtegn</vt:lpstr>
      <vt:lpstr>PowerPoint-presentasjon</vt:lpstr>
      <vt:lpstr>Helgens drapsmann</vt:lpstr>
      <vt:lpstr>Pilegrimsreise</vt:lpstr>
      <vt:lpstr>Historiske utgravninger </vt:lpstr>
      <vt:lpstr>Ekstra</vt:lpstr>
      <vt:lpstr>Kilder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Tore Hund</dc:title>
  <dc:creator>Storholmen, Åse</dc:creator>
  <cp:lastModifiedBy>Storholmen, Åse</cp:lastModifiedBy>
  <cp:revision>1</cp:revision>
  <dcterms:created xsi:type="dcterms:W3CDTF">2023-02-16T16:40:38Z</dcterms:created>
  <dcterms:modified xsi:type="dcterms:W3CDTF">2023-02-17T07:22:30Z</dcterms:modified>
</cp:coreProperties>
</file>