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3" r:id="rId8"/>
    <p:sldId id="259" r:id="rId9"/>
    <p:sldId id="264" r:id="rId10"/>
    <p:sldId id="260" r:id="rId11"/>
    <p:sldId id="267" r:id="rId12"/>
    <p:sldId id="265" r:id="rId13"/>
    <p:sldId id="261" r:id="rId14"/>
    <p:sldId id="268" r:id="rId15"/>
    <p:sldId id="274" r:id="rId16"/>
    <p:sldId id="269" r:id="rId17"/>
    <p:sldId id="271" r:id="rId18"/>
    <p:sldId id="272" r:id="rId19"/>
    <p:sldId id="273" r:id="rId20"/>
    <p:sldId id="266" r:id="rId21"/>
    <p:sldId id="262" r:id="rId22"/>
    <p:sldId id="270"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2CA6C-D165-4390-811D-B4F7D4A7558E}" v="5" dt="2022-06-14T15:31:37.657"/>
    <p1510:client id="{63EEAFDE-7D8F-48D3-9C5B-4E75B3F99270}" v="8" dt="2022-06-15T08:32:49.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5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335320-E7FE-03C2-4A8C-C2FBD6FA80E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27E81DE-64A1-8E1E-A39E-D9E14AD74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DFE06A9-FD89-B11E-C3EE-FD61F163186F}"/>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5" name="Plassholder for bunntekst 4">
            <a:extLst>
              <a:ext uri="{FF2B5EF4-FFF2-40B4-BE49-F238E27FC236}">
                <a16:creationId xmlns:a16="http://schemas.microsoft.com/office/drawing/2014/main" id="{9B8807B8-B22D-6F17-57E3-2F35129197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439DAE7-763C-3030-C10E-2C4810869385}"/>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71321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3025C1-2D4D-1A6C-8E6B-C9C52F2CA74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C82495D-A2A6-84F9-77FC-59EB17FD9E7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55D2F6E-DEF3-6F68-2179-BE2BB497235A}"/>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5" name="Plassholder for bunntekst 4">
            <a:extLst>
              <a:ext uri="{FF2B5EF4-FFF2-40B4-BE49-F238E27FC236}">
                <a16:creationId xmlns:a16="http://schemas.microsoft.com/office/drawing/2014/main" id="{0B2723FC-14DF-16CD-E830-611C59FB34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1E8C89-FF7E-656D-F3C9-657BCC58902E}"/>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335952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A45C2A1-CC01-52C5-EB2E-A85B515C9D3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1CA7011-F50B-46E1-13B5-8FBD9D727F1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09F5DD-FFED-012D-466D-01D644097433}"/>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5" name="Plassholder for bunntekst 4">
            <a:extLst>
              <a:ext uri="{FF2B5EF4-FFF2-40B4-BE49-F238E27FC236}">
                <a16:creationId xmlns:a16="http://schemas.microsoft.com/office/drawing/2014/main" id="{BB7284C7-4CB7-C700-C66E-FD68E85ABE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13386BF-16A8-0CD2-D2A0-240B208929CC}"/>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139116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E476E-BBA9-34DE-6B63-BB6C9E8F5A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DF5A398-2784-E36E-60DF-261DF6C1C95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438EF28-4D2D-B2C4-29EE-27CD0929C396}"/>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5" name="Plassholder for bunntekst 4">
            <a:extLst>
              <a:ext uri="{FF2B5EF4-FFF2-40B4-BE49-F238E27FC236}">
                <a16:creationId xmlns:a16="http://schemas.microsoft.com/office/drawing/2014/main" id="{B1E47C49-7385-4230-FE80-A53DE7AF8C1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473F671-C496-3232-733D-283B8C9F684B}"/>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317570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E2B68E-8724-2741-35C2-618B60504A9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ABD13A9-8162-648A-D9F7-4505AB7D3C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B77AC11-AEE3-58D8-BEA4-976DCDC26C28}"/>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5" name="Plassholder for bunntekst 4">
            <a:extLst>
              <a:ext uri="{FF2B5EF4-FFF2-40B4-BE49-F238E27FC236}">
                <a16:creationId xmlns:a16="http://schemas.microsoft.com/office/drawing/2014/main" id="{009BDB23-C1AC-15A8-25CA-1E6A2035DFF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154F789-BC18-8759-E4FC-47836E45FF18}"/>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12725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76B6FE-B70F-6F13-92F9-078F047CBAE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685AFE1-2DF5-7B2E-B922-397BE41404E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0E4BA647-F0FD-975C-65C7-50F21BD43C7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5EC42B3-8D2B-5C84-6302-4DF3CA5ED3A0}"/>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6" name="Plassholder for bunntekst 5">
            <a:extLst>
              <a:ext uri="{FF2B5EF4-FFF2-40B4-BE49-F238E27FC236}">
                <a16:creationId xmlns:a16="http://schemas.microsoft.com/office/drawing/2014/main" id="{7EEE3FF7-8262-17DF-373E-C872C6D78D5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5E4667-7E15-60C0-3ACB-7CD24F9FEF02}"/>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115934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0E7FE4-F705-F365-5363-F31171BE016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523C3F6-60CF-D334-9AC5-62770191B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F55CC10-CD0F-ABAC-8FB4-18C60ED402D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E60CEB9-888E-4472-7D2F-86B9993C4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5FBF507-BB5D-B815-13DE-CBB0B9A7BB8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F284415-EDFE-2469-96BD-7FC9D4FDE5C8}"/>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8" name="Plassholder for bunntekst 7">
            <a:extLst>
              <a:ext uri="{FF2B5EF4-FFF2-40B4-BE49-F238E27FC236}">
                <a16:creationId xmlns:a16="http://schemas.microsoft.com/office/drawing/2014/main" id="{11A18723-FF0E-2860-A74D-B46C59566F1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7D0BDDE-1AE8-E031-8C46-D4DE7500EAAD}"/>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185683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8EEE6F-3B26-FA5A-1B75-F4A0981CC6F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B7872A5-06F5-F2A5-5991-43F5D017D4A8}"/>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4" name="Plassholder for bunntekst 3">
            <a:extLst>
              <a:ext uri="{FF2B5EF4-FFF2-40B4-BE49-F238E27FC236}">
                <a16:creationId xmlns:a16="http://schemas.microsoft.com/office/drawing/2014/main" id="{4A775433-99D6-EB03-1E6F-19507E0F3FD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3CD1F3F-41E4-EE51-3D5D-89B65DAF4999}"/>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94809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F625599-A0E8-21A7-7C59-24C21AEB82E9}"/>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3" name="Plassholder for bunntekst 2">
            <a:extLst>
              <a:ext uri="{FF2B5EF4-FFF2-40B4-BE49-F238E27FC236}">
                <a16:creationId xmlns:a16="http://schemas.microsoft.com/office/drawing/2014/main" id="{FA9344F2-0186-35F8-B383-8E1083479EF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ECCFF8D-37D6-A20F-67C8-A44476A1F31B}"/>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211087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7650E8-F473-EC7F-0304-CCE7456FF8A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875D5B8-592F-432B-D5A8-DA2AD51DC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1C0DDAD-AF40-223C-62E9-52251B98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0408CC9-8E7B-6338-E13E-1A7027392076}"/>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6" name="Plassholder for bunntekst 5">
            <a:extLst>
              <a:ext uri="{FF2B5EF4-FFF2-40B4-BE49-F238E27FC236}">
                <a16:creationId xmlns:a16="http://schemas.microsoft.com/office/drawing/2014/main" id="{42B80BC4-B879-85AE-6392-8DCBE3D4173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A5A0318-FEE2-C7C8-B553-DC2E47336CF2}"/>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357612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8E2E6F-2E46-3D14-8CD9-73DACD4C793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2013D1-3BA1-1AB3-B361-E851FB2C4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41DE6B-527D-0EA0-A92D-2F1C901D4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C70EC35-7E43-F6D8-6AAE-253E841A48EF}"/>
              </a:ext>
            </a:extLst>
          </p:cNvPr>
          <p:cNvSpPr>
            <a:spLocks noGrp="1"/>
          </p:cNvSpPr>
          <p:nvPr>
            <p:ph type="dt" sz="half" idx="10"/>
          </p:nvPr>
        </p:nvSpPr>
        <p:spPr/>
        <p:txBody>
          <a:bodyPr/>
          <a:lstStyle/>
          <a:p>
            <a:fld id="{C3C84523-087C-45C1-B65B-5D4E58694DB3}" type="datetimeFigureOut">
              <a:rPr lang="nb-NO" smtClean="0"/>
              <a:t>29.08.2022</a:t>
            </a:fld>
            <a:endParaRPr lang="nb-NO"/>
          </a:p>
        </p:txBody>
      </p:sp>
      <p:sp>
        <p:nvSpPr>
          <p:cNvPr id="6" name="Plassholder for bunntekst 5">
            <a:extLst>
              <a:ext uri="{FF2B5EF4-FFF2-40B4-BE49-F238E27FC236}">
                <a16:creationId xmlns:a16="http://schemas.microsoft.com/office/drawing/2014/main" id="{D95786CD-0644-9871-D054-6A771D21EB8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A41EEF4-A701-608B-33FB-4AEA229FE2C9}"/>
              </a:ext>
            </a:extLst>
          </p:cNvPr>
          <p:cNvSpPr>
            <a:spLocks noGrp="1"/>
          </p:cNvSpPr>
          <p:nvPr>
            <p:ph type="sldNum" sz="quarter" idx="12"/>
          </p:nvPr>
        </p:nvSpPr>
        <p:spPr/>
        <p:txBody>
          <a:bodyPr/>
          <a:lstStyle/>
          <a:p>
            <a:fld id="{565D0581-7F8E-43A6-855A-0E0AED3F4879}" type="slidenum">
              <a:rPr lang="nb-NO" smtClean="0"/>
              <a:t>‹#›</a:t>
            </a:fld>
            <a:endParaRPr lang="nb-NO"/>
          </a:p>
        </p:txBody>
      </p:sp>
    </p:spTree>
    <p:extLst>
      <p:ext uri="{BB962C8B-B14F-4D97-AF65-F5344CB8AC3E}">
        <p14:creationId xmlns:p14="http://schemas.microsoft.com/office/powerpoint/2010/main" val="348830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2AAA2C-924D-B384-CF6F-F6B152167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D23B6AE-F754-7711-231B-C6BA9C0F4D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B57F845-BF74-048F-B304-15AD61530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84523-087C-45C1-B65B-5D4E58694DB3}" type="datetimeFigureOut">
              <a:rPr lang="nb-NO" smtClean="0"/>
              <a:t>29.08.2022</a:t>
            </a:fld>
            <a:endParaRPr lang="nb-NO"/>
          </a:p>
        </p:txBody>
      </p:sp>
      <p:sp>
        <p:nvSpPr>
          <p:cNvPr id="5" name="Plassholder for bunntekst 4">
            <a:extLst>
              <a:ext uri="{FF2B5EF4-FFF2-40B4-BE49-F238E27FC236}">
                <a16:creationId xmlns:a16="http://schemas.microsoft.com/office/drawing/2014/main" id="{AE11AE05-C347-5FB2-C388-32680EB36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21EE0D5-BDFA-E97E-04EC-AF6BEC6AAD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D0581-7F8E-43A6-855A-0E0AED3F4879}" type="slidenum">
              <a:rPr lang="nb-NO" smtClean="0"/>
              <a:t>‹#›</a:t>
            </a:fld>
            <a:endParaRPr lang="nb-NO"/>
          </a:p>
        </p:txBody>
      </p:sp>
    </p:spTree>
    <p:extLst>
      <p:ext uri="{BB962C8B-B14F-4D97-AF65-F5344CB8AC3E}">
        <p14:creationId xmlns:p14="http://schemas.microsoft.com/office/powerpoint/2010/main" val="2919644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wikiwand.com/no/Horten" TargetMode="External"/><Relationship Id="rId2" Type="http://schemas.openxmlformats.org/officeDocument/2006/relationships/hyperlink" Target="https://www.wikiwand.com/no/Gule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tiklestad.no/omrade/stiklestad-kirke/"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nrk.no/trondelag/--olavvsteinen-er-en-relikvie-1.6553037" TargetMode="External"/><Relationship Id="rId4" Type="http://schemas.openxmlformats.org/officeDocument/2006/relationships/hyperlink" Target="https://www.adressa.no/meninger/i/L5n4MR/olavssteinen-hva-er-det-som-skjer"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0C18281-165D-07F7-08CC-1E9676CD5A8F}"/>
              </a:ext>
            </a:extLst>
          </p:cNvPr>
          <p:cNvSpPr>
            <a:spLocks noGrp="1"/>
          </p:cNvSpPr>
          <p:nvPr>
            <p:ph type="ctrTitle"/>
          </p:nvPr>
        </p:nvSpPr>
        <p:spPr>
          <a:xfrm>
            <a:off x="643468" y="643467"/>
            <a:ext cx="4620584" cy="4567137"/>
          </a:xfrm>
        </p:spPr>
        <p:txBody>
          <a:bodyPr>
            <a:normAutofit/>
          </a:bodyPr>
          <a:lstStyle/>
          <a:p>
            <a:pPr algn="l"/>
            <a:r>
              <a:rPr lang="nb-NO" sz="4400"/>
              <a:t>Olavs myter, Olavs steinen, helgen og helgen dyrkelser</a:t>
            </a:r>
          </a:p>
        </p:txBody>
      </p:sp>
      <p:sp>
        <p:nvSpPr>
          <p:cNvPr id="3" name="Undertittel 2">
            <a:extLst>
              <a:ext uri="{FF2B5EF4-FFF2-40B4-BE49-F238E27FC236}">
                <a16:creationId xmlns:a16="http://schemas.microsoft.com/office/drawing/2014/main" id="{E55FD0C4-C1BF-0304-7191-B5DA9A85ADD1}"/>
              </a:ext>
            </a:extLst>
          </p:cNvPr>
          <p:cNvSpPr>
            <a:spLocks noGrp="1"/>
          </p:cNvSpPr>
          <p:nvPr>
            <p:ph type="subTitle" idx="1"/>
          </p:nvPr>
        </p:nvSpPr>
        <p:spPr>
          <a:xfrm>
            <a:off x="643467" y="5277684"/>
            <a:ext cx="4620584" cy="775494"/>
          </a:xfrm>
        </p:spPr>
        <p:txBody>
          <a:bodyPr>
            <a:normAutofit/>
          </a:bodyPr>
          <a:lstStyle/>
          <a:p>
            <a:pPr algn="l"/>
            <a:endParaRPr lang="nb-NO"/>
          </a:p>
        </p:txBody>
      </p:sp>
      <p:pic>
        <p:nvPicPr>
          <p:cNvPr id="4" name="Bilde 3">
            <a:extLst>
              <a:ext uri="{FF2B5EF4-FFF2-40B4-BE49-F238E27FC236}">
                <a16:creationId xmlns:a16="http://schemas.microsoft.com/office/drawing/2014/main" id="{576BB4E7-9F6F-3548-8C15-354B8E07FE1D}"/>
              </a:ext>
            </a:extLst>
          </p:cNvPr>
          <p:cNvPicPr>
            <a:picLocks noChangeAspect="1"/>
          </p:cNvPicPr>
          <p:nvPr/>
        </p:nvPicPr>
        <p:blipFill rotWithShape="1">
          <a:blip r:embed="rId2"/>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7190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3312B37-37EF-63D4-F64D-F98026F91DCD}"/>
              </a:ext>
            </a:extLst>
          </p:cNvPr>
          <p:cNvSpPr>
            <a:spLocks noGrp="1"/>
          </p:cNvSpPr>
          <p:nvPr>
            <p:ph type="title"/>
          </p:nvPr>
        </p:nvSpPr>
        <p:spPr>
          <a:xfrm>
            <a:off x="6151294" y="486184"/>
            <a:ext cx="5397237" cy="1325563"/>
          </a:xfrm>
        </p:spPr>
        <p:txBody>
          <a:bodyPr>
            <a:normAutofit/>
          </a:bodyPr>
          <a:lstStyle/>
          <a:p>
            <a:r>
              <a:rPr lang="nb-NO" dirty="0"/>
              <a:t>Olavs steinen</a:t>
            </a:r>
          </a:p>
        </p:txBody>
      </p:sp>
      <p:pic>
        <p:nvPicPr>
          <p:cNvPr id="4" name="Bilde 3">
            <a:extLst>
              <a:ext uri="{FF2B5EF4-FFF2-40B4-BE49-F238E27FC236}">
                <a16:creationId xmlns:a16="http://schemas.microsoft.com/office/drawing/2014/main" id="{D65A3592-DACC-C1C8-8417-7327F3B54B33}"/>
              </a:ext>
            </a:extLst>
          </p:cNvPr>
          <p:cNvPicPr>
            <a:picLocks noChangeAspect="1"/>
          </p:cNvPicPr>
          <p:nvPr/>
        </p:nvPicPr>
        <p:blipFill>
          <a:blip r:embed="rId2"/>
          <a:stretch>
            <a:fillRect/>
          </a:stretch>
        </p:blipFill>
        <p:spPr>
          <a:xfrm>
            <a:off x="698353" y="689728"/>
            <a:ext cx="4555700" cy="2551192"/>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2" name="Freeform: Shape 11">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de 4">
            <a:extLst>
              <a:ext uri="{FF2B5EF4-FFF2-40B4-BE49-F238E27FC236}">
                <a16:creationId xmlns:a16="http://schemas.microsoft.com/office/drawing/2014/main" id="{355F3F2D-5E76-7C04-CBAE-AB5129174AAA}"/>
              </a:ext>
            </a:extLst>
          </p:cNvPr>
          <p:cNvPicPr>
            <a:picLocks noChangeAspect="1"/>
          </p:cNvPicPr>
          <p:nvPr/>
        </p:nvPicPr>
        <p:blipFill>
          <a:blip r:embed="rId3"/>
          <a:stretch>
            <a:fillRect/>
          </a:stretch>
        </p:blipFill>
        <p:spPr>
          <a:xfrm>
            <a:off x="698353" y="3611385"/>
            <a:ext cx="4555700" cy="2562581"/>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Plassholder for innhold 2">
            <a:extLst>
              <a:ext uri="{FF2B5EF4-FFF2-40B4-BE49-F238E27FC236}">
                <a16:creationId xmlns:a16="http://schemas.microsoft.com/office/drawing/2014/main" id="{6E7DC96D-984A-7614-FC50-15F120B2B11C}"/>
              </a:ext>
            </a:extLst>
          </p:cNvPr>
          <p:cNvSpPr>
            <a:spLocks noGrp="1"/>
          </p:cNvSpPr>
          <p:nvPr>
            <p:ph idx="1"/>
          </p:nvPr>
        </p:nvSpPr>
        <p:spPr>
          <a:xfrm>
            <a:off x="6151294" y="1946684"/>
            <a:ext cx="5397237" cy="4351338"/>
          </a:xfrm>
        </p:spPr>
        <p:txBody>
          <a:bodyPr>
            <a:normAutofit/>
          </a:bodyPr>
          <a:lstStyle/>
          <a:p>
            <a:pPr marL="0" indent="0">
              <a:buNone/>
            </a:pPr>
            <a:r>
              <a:rPr lang="nb-NO" sz="2200"/>
              <a:t>Bak alteret i Stiklestad kirke ligger en stein som ble funnet under restaureringen av kirka i 1930.</a:t>
            </a:r>
          </a:p>
          <a:p>
            <a:pPr marL="0" indent="0">
              <a:buNone/>
            </a:pPr>
            <a:r>
              <a:rPr lang="nb-NO" sz="2200"/>
              <a:t>I følge legenden skulle steinen som Olav døde mot være under alteret i kirka.</a:t>
            </a:r>
          </a:p>
          <a:p>
            <a:pPr marL="0" indent="0">
              <a:buNone/>
            </a:pPr>
            <a:r>
              <a:rPr lang="nb-NO" sz="2200"/>
              <a:t>Steinen var borte i mange år fra 1930 fram til på 1980 tallet.</a:t>
            </a:r>
          </a:p>
          <a:p>
            <a:pPr marL="0" indent="0">
              <a:buNone/>
            </a:pPr>
            <a:r>
              <a:rPr lang="nb-NO" sz="2200"/>
              <a:t>Da ble den hentet hjem til Stiklestad</a:t>
            </a:r>
          </a:p>
          <a:p>
            <a:pPr marL="0" indent="0">
              <a:buNone/>
            </a:pPr>
            <a:r>
              <a:rPr lang="nb-NO" sz="2200"/>
              <a:t>Den lå flere år til utstilling på kulturhuset</a:t>
            </a:r>
          </a:p>
          <a:p>
            <a:pPr marL="0" indent="0">
              <a:buNone/>
            </a:pPr>
            <a:r>
              <a:rPr lang="nb-NO" sz="2200"/>
              <a:t>I 2006 ble den flyttet tilbake til kirka, og ligger nå bak alteret der folk kan gå å se på den. </a:t>
            </a:r>
          </a:p>
        </p:txBody>
      </p:sp>
      <p:sp>
        <p:nvSpPr>
          <p:cNvPr id="14" name="Arc 13">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80514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DEA28E-5A76-4704-9126-728C22482792}"/>
              </a:ext>
            </a:extLst>
          </p:cNvPr>
          <p:cNvSpPr>
            <a:spLocks noGrp="1"/>
          </p:cNvSpPr>
          <p:nvPr>
            <p:ph type="title"/>
          </p:nvPr>
        </p:nvSpPr>
        <p:spPr>
          <a:xfrm>
            <a:off x="589560" y="856180"/>
            <a:ext cx="5279408" cy="1128068"/>
          </a:xfrm>
        </p:spPr>
        <p:txBody>
          <a:bodyPr anchor="ctr">
            <a:normAutofit/>
          </a:bodyPr>
          <a:lstStyle/>
          <a:p>
            <a:r>
              <a:rPr lang="nb-NO" sz="3700"/>
              <a:t>Sølvløvene på Rosenborg slott</a:t>
            </a:r>
          </a:p>
        </p:txBody>
      </p:sp>
      <p:grpSp>
        <p:nvGrpSpPr>
          <p:cNvPr id="44"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FDE6B9F-5E85-4C20-854D-0516375942F0}"/>
              </a:ext>
            </a:extLst>
          </p:cNvPr>
          <p:cNvSpPr>
            <a:spLocks noGrp="1"/>
          </p:cNvSpPr>
          <p:nvPr>
            <p:ph idx="1"/>
          </p:nvPr>
        </p:nvSpPr>
        <p:spPr>
          <a:xfrm>
            <a:off x="590719" y="2330505"/>
            <a:ext cx="5278066" cy="3979585"/>
          </a:xfrm>
        </p:spPr>
        <p:txBody>
          <a:bodyPr anchor="ctr">
            <a:normAutofit/>
          </a:bodyPr>
          <a:lstStyle/>
          <a:p>
            <a:pPr marL="0" indent="0">
              <a:buNone/>
            </a:pPr>
            <a:r>
              <a:rPr lang="nb-NO" sz="2000"/>
              <a:t>I følge legenden var Olavsskrinet som sto på høyalteret i Nidarosdomen et stort sølvskrin. </a:t>
            </a:r>
          </a:p>
          <a:p>
            <a:pPr marL="0" indent="0">
              <a:buNone/>
            </a:pPr>
            <a:r>
              <a:rPr lang="nb-NO" sz="2000"/>
              <a:t>Etter reformasjonen i 1537 var ikke helgendyrkelser lov lengre. Ingen vet hva som skjedde med kongens lik eller Olavsskrinet. </a:t>
            </a:r>
          </a:p>
          <a:p>
            <a:pPr marL="0" indent="0">
              <a:buNone/>
            </a:pPr>
            <a:r>
              <a:rPr lang="nb-NO" sz="2000"/>
              <a:t>I København der kongen bodde ble det mottatt en større mengde sølv etter reformasjonen. Dette mener noen var Olavsskrinet. </a:t>
            </a:r>
          </a:p>
          <a:p>
            <a:pPr marL="0" indent="0">
              <a:buNone/>
            </a:pPr>
            <a:r>
              <a:rPr lang="nb-NO" sz="2000"/>
              <a:t>Dette sølvet ble smeltet om til Sølvløvene som i dag står på Rosenborg slott i København. Det står i nedtegningen at disse er laget av norsk sølv. </a:t>
            </a:r>
          </a:p>
        </p:txBody>
      </p:sp>
      <p:sp>
        <p:nvSpPr>
          <p:cNvPr id="47"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D769823E-F9F3-4CD0-BF6C-683432946B1E}"/>
              </a:ext>
            </a:extLst>
          </p:cNvPr>
          <p:cNvPicPr>
            <a:picLocks noChangeAspect="1"/>
          </p:cNvPicPr>
          <p:nvPr/>
        </p:nvPicPr>
        <p:blipFill rotWithShape="1">
          <a:blip r:embed="rId2"/>
          <a:srcRect r="4" b="13219"/>
          <a:stretch/>
        </p:blipFill>
        <p:spPr>
          <a:xfrm>
            <a:off x="7083423" y="581892"/>
            <a:ext cx="4397433" cy="2518756"/>
          </a:xfrm>
          <a:prstGeom prst="rect">
            <a:avLst/>
          </a:prstGeom>
        </p:spPr>
      </p:pic>
      <p:sp>
        <p:nvSpPr>
          <p:cNvPr id="49"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EEAC88D1-C731-4740-BA19-8C0BE7D51326}"/>
              </a:ext>
            </a:extLst>
          </p:cNvPr>
          <p:cNvPicPr>
            <a:picLocks noChangeAspect="1"/>
          </p:cNvPicPr>
          <p:nvPr/>
        </p:nvPicPr>
        <p:blipFill rotWithShape="1">
          <a:blip r:embed="rId3"/>
          <a:srcRect t="16290" r="1" b="8313"/>
          <a:stretch/>
        </p:blipFill>
        <p:spPr>
          <a:xfrm>
            <a:off x="7083423" y="3707894"/>
            <a:ext cx="4395569" cy="2518756"/>
          </a:xfrm>
          <a:prstGeom prst="rect">
            <a:avLst/>
          </a:prstGeom>
        </p:spPr>
      </p:pic>
    </p:spTree>
    <p:extLst>
      <p:ext uri="{BB962C8B-B14F-4D97-AF65-F5344CB8AC3E}">
        <p14:creationId xmlns:p14="http://schemas.microsoft.com/office/powerpoint/2010/main" val="972270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0E979C7-52F0-F8B4-FC71-2F1A5829C90F}"/>
              </a:ext>
            </a:extLst>
          </p:cNvPr>
          <p:cNvSpPr>
            <a:spLocks noGrp="1"/>
          </p:cNvSpPr>
          <p:nvPr>
            <p:ph type="title"/>
          </p:nvPr>
        </p:nvSpPr>
        <p:spPr>
          <a:xfrm>
            <a:off x="630936" y="639520"/>
            <a:ext cx="3429000" cy="1719072"/>
          </a:xfrm>
        </p:spPr>
        <p:txBody>
          <a:bodyPr anchor="b">
            <a:normAutofit/>
          </a:bodyPr>
          <a:lstStyle/>
          <a:p>
            <a:r>
              <a:rPr lang="nb-NO" sz="5400"/>
              <a:t>Sjøormen i Valldal</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DD099D3-D61A-2D9A-4C4A-929D2F1899C9}"/>
              </a:ext>
            </a:extLst>
          </p:cNvPr>
          <p:cNvSpPr>
            <a:spLocks noGrp="1"/>
          </p:cNvSpPr>
          <p:nvPr>
            <p:ph idx="1"/>
          </p:nvPr>
        </p:nvSpPr>
        <p:spPr>
          <a:xfrm>
            <a:off x="630936" y="2807208"/>
            <a:ext cx="3429000" cy="3410712"/>
          </a:xfrm>
        </p:spPr>
        <p:txBody>
          <a:bodyPr anchor="t">
            <a:normAutofit/>
          </a:bodyPr>
          <a:lstStyle/>
          <a:p>
            <a:r>
              <a:rPr lang="nb-NO" sz="1500" b="0" i="0">
                <a:effectLst/>
                <a:latin typeface="inherit"/>
              </a:rPr>
              <a:t>Da Olav den Hellige rømte landet vinteren 1028-1029 dro han sine skip på land i Valldal og derfra gikk han over fjellet til Lesja og Dovre. Det er denne ruta Valldalsleden følger.</a:t>
            </a:r>
          </a:p>
          <a:p>
            <a:r>
              <a:rPr lang="nb-NO" sz="1500" b="0" i="0">
                <a:effectLst/>
                <a:latin typeface="inherit"/>
              </a:rPr>
              <a:t>Det var her vikingkongen Olav Haraldsson, senere Olav den hellige, og hans menn gikk i land vinteren 1028 – 1029 i følge Snorre Sturlasons kongesagaer. I følge sagaen møter Olav en sjøorm på vei inn fjorden, den kaster han opp i den stupbratte fjellveggen i Syltefjellet og merket står der fortsatt.</a:t>
            </a:r>
          </a:p>
          <a:p>
            <a:endParaRPr lang="nb-NO" sz="1500"/>
          </a:p>
        </p:txBody>
      </p:sp>
      <p:pic>
        <p:nvPicPr>
          <p:cNvPr id="5" name="Bilde 4">
            <a:extLst>
              <a:ext uri="{FF2B5EF4-FFF2-40B4-BE49-F238E27FC236}">
                <a16:creationId xmlns:a16="http://schemas.microsoft.com/office/drawing/2014/main" id="{6A480B4A-B0A0-6ACC-17C5-49B4A42C10DF}"/>
              </a:ext>
            </a:extLst>
          </p:cNvPr>
          <p:cNvPicPr>
            <a:picLocks noChangeAspect="1"/>
          </p:cNvPicPr>
          <p:nvPr/>
        </p:nvPicPr>
        <p:blipFill>
          <a:blip r:embed="rId2"/>
          <a:stretch>
            <a:fillRect/>
          </a:stretch>
        </p:blipFill>
        <p:spPr>
          <a:xfrm>
            <a:off x="4654296" y="1133513"/>
            <a:ext cx="6903720" cy="4590973"/>
          </a:xfrm>
          <a:prstGeom prst="rect">
            <a:avLst/>
          </a:prstGeom>
        </p:spPr>
      </p:pic>
    </p:spTree>
    <p:extLst>
      <p:ext uri="{BB962C8B-B14F-4D97-AF65-F5344CB8AC3E}">
        <p14:creationId xmlns:p14="http://schemas.microsoft.com/office/powerpoint/2010/main" val="210651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2BD2D31-AB13-33D1-E8F2-CDDD4BC7C0EF}"/>
              </a:ext>
            </a:extLst>
          </p:cNvPr>
          <p:cNvSpPr>
            <a:spLocks noGrp="1"/>
          </p:cNvSpPr>
          <p:nvPr>
            <p:ph type="title"/>
          </p:nvPr>
        </p:nvSpPr>
        <p:spPr>
          <a:xfrm>
            <a:off x="640080" y="325369"/>
            <a:ext cx="4368602" cy="1956841"/>
          </a:xfrm>
        </p:spPr>
        <p:txBody>
          <a:bodyPr anchor="b">
            <a:normAutofit/>
          </a:bodyPr>
          <a:lstStyle/>
          <a:p>
            <a:r>
              <a:rPr lang="nb-NO" sz="5400"/>
              <a:t>Olavskilder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BB0922E-B991-C898-D84A-DD1D71F8F3F2}"/>
              </a:ext>
            </a:extLst>
          </p:cNvPr>
          <p:cNvSpPr>
            <a:spLocks noGrp="1"/>
          </p:cNvSpPr>
          <p:nvPr>
            <p:ph idx="1"/>
          </p:nvPr>
        </p:nvSpPr>
        <p:spPr>
          <a:xfrm>
            <a:off x="640080" y="2872899"/>
            <a:ext cx="4243589" cy="3320668"/>
          </a:xfrm>
        </p:spPr>
        <p:txBody>
          <a:bodyPr>
            <a:normAutofit/>
          </a:bodyPr>
          <a:lstStyle/>
          <a:p>
            <a:r>
              <a:rPr lang="nb-NO" sz="1700" b="0" i="0">
                <a:effectLst/>
                <a:latin typeface="Publico text"/>
              </a:rPr>
              <a:t>Olavskilder er </a:t>
            </a:r>
            <a:r>
              <a:rPr lang="nb-NO" sz="1700" b="0" i="0" u="none" strike="noStrike">
                <a:effectLst/>
                <a:latin typeface="Publico text"/>
              </a:rPr>
              <a:t>kilder</a:t>
            </a:r>
            <a:r>
              <a:rPr lang="nb-NO" sz="1700" b="0" i="0">
                <a:effectLst/>
                <a:latin typeface="Publico text"/>
              </a:rPr>
              <a:t> som tidligere, særlig i </a:t>
            </a:r>
            <a:r>
              <a:rPr lang="nb-NO" sz="1700" b="0" i="0" u="none" strike="noStrike">
                <a:effectLst/>
                <a:latin typeface="Publico text"/>
              </a:rPr>
              <a:t>katolsk</a:t>
            </a:r>
            <a:r>
              <a:rPr lang="nb-NO" sz="1700" b="0" i="0">
                <a:effectLst/>
                <a:latin typeface="Publico text"/>
              </a:rPr>
              <a:t> tid (før 1537), var knyttet til tradisjonen omkring </a:t>
            </a:r>
            <a:r>
              <a:rPr lang="nb-NO" sz="1700" b="0" i="0" u="none" strike="noStrike">
                <a:effectLst/>
                <a:latin typeface="Publico text"/>
              </a:rPr>
              <a:t>Olav den hellige</a:t>
            </a:r>
            <a:r>
              <a:rPr lang="nb-NO" sz="1700" b="0" i="0">
                <a:effectLst/>
                <a:latin typeface="Publico text"/>
              </a:rPr>
              <a:t>. Mange av Olavskildene var tillagt helbredende kraft, og virkningen skulle være best ved midtsommer. Enkelte av kildene fikk ifølge tradisjonen sin kraft etter bestemte hendelser, som at kongen vasket seg i kilden i </a:t>
            </a:r>
            <a:r>
              <a:rPr lang="nb-NO" sz="1700" b="0" i="0" u="none" strike="noStrike">
                <a:effectLst/>
                <a:latin typeface="Publico text"/>
              </a:rPr>
              <a:t>Valldal</a:t>
            </a:r>
            <a:r>
              <a:rPr lang="nb-NO" sz="1700" b="0" i="0">
                <a:effectLst/>
                <a:latin typeface="Publico text"/>
              </a:rPr>
              <a:t>, eller satte spydet i bakken på Leirskogen i </a:t>
            </a:r>
            <a:r>
              <a:rPr lang="nb-NO" sz="1700" b="0" i="0" u="none" strike="noStrike">
                <a:effectLst/>
                <a:latin typeface="Publico text"/>
              </a:rPr>
              <a:t>Valdres</a:t>
            </a:r>
            <a:r>
              <a:rPr lang="nb-NO" sz="1700" b="0" i="0">
                <a:effectLst/>
                <a:latin typeface="Publico text"/>
              </a:rPr>
              <a:t>.</a:t>
            </a:r>
          </a:p>
          <a:p>
            <a:r>
              <a:rPr lang="nb-NO" sz="1700" b="0" i="0">
                <a:effectLst/>
                <a:latin typeface="Publico text"/>
              </a:rPr>
              <a:t>Olavskilder finnes flere steder i </a:t>
            </a:r>
            <a:r>
              <a:rPr lang="nb-NO" sz="1700" b="0" i="0" u="none" strike="noStrike">
                <a:effectLst/>
                <a:latin typeface="Publico text"/>
              </a:rPr>
              <a:t>Norden</a:t>
            </a:r>
            <a:r>
              <a:rPr lang="nb-NO" sz="1700" b="0" i="0">
                <a:effectLst/>
                <a:latin typeface="Publico text"/>
              </a:rPr>
              <a:t>. Mest kjent er sannsynligvis </a:t>
            </a:r>
            <a:r>
              <a:rPr lang="nb-NO" sz="1700" b="0" i="0" u="none" strike="noStrike">
                <a:effectLst/>
                <a:latin typeface="Publico text"/>
              </a:rPr>
              <a:t>Olavskilden</a:t>
            </a:r>
            <a:r>
              <a:rPr lang="nb-NO" sz="1700" b="0" i="0">
                <a:effectLst/>
                <a:latin typeface="Publico text"/>
              </a:rPr>
              <a:t> i </a:t>
            </a:r>
            <a:r>
              <a:rPr lang="nb-NO" sz="1700" b="0" i="0" u="none" strike="noStrike">
                <a:effectLst/>
                <a:latin typeface="Publico text"/>
              </a:rPr>
              <a:t>Trondheim</a:t>
            </a:r>
            <a:r>
              <a:rPr lang="nb-NO" sz="1700" b="0" i="0">
                <a:effectLst/>
                <a:latin typeface="Publico text"/>
              </a:rPr>
              <a:t>.</a:t>
            </a:r>
          </a:p>
          <a:p>
            <a:endParaRPr lang="nb-NO" sz="1700"/>
          </a:p>
        </p:txBody>
      </p:sp>
      <p:pic>
        <p:nvPicPr>
          <p:cNvPr id="4" name="Bilde 3">
            <a:extLst>
              <a:ext uri="{FF2B5EF4-FFF2-40B4-BE49-F238E27FC236}">
                <a16:creationId xmlns:a16="http://schemas.microsoft.com/office/drawing/2014/main" id="{EE284D9D-970B-0781-5B68-CF24FA747372}"/>
              </a:ext>
            </a:extLst>
          </p:cNvPr>
          <p:cNvPicPr>
            <a:picLocks noChangeAspect="1"/>
          </p:cNvPicPr>
          <p:nvPr/>
        </p:nvPicPr>
        <p:blipFill rotWithShape="1">
          <a:blip r:embed="rId2"/>
          <a:srcRect l="9281" r="154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8429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02A80F0-31E5-51BA-E72B-A5B53B70441D}"/>
              </a:ext>
            </a:extLst>
          </p:cNvPr>
          <p:cNvSpPr>
            <a:spLocks noGrp="1"/>
          </p:cNvSpPr>
          <p:nvPr>
            <p:ph type="title"/>
          </p:nvPr>
        </p:nvSpPr>
        <p:spPr>
          <a:xfrm>
            <a:off x="630936" y="639520"/>
            <a:ext cx="3429000" cy="1719072"/>
          </a:xfrm>
        </p:spPr>
        <p:txBody>
          <a:bodyPr anchor="b">
            <a:normAutofit/>
          </a:bodyPr>
          <a:lstStyle/>
          <a:p>
            <a:r>
              <a:rPr lang="nb-NO" sz="5000"/>
              <a:t>Olavskilden i Trondheim</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F397FF1-09F4-986D-9CAD-A30891130D57}"/>
              </a:ext>
            </a:extLst>
          </p:cNvPr>
          <p:cNvSpPr>
            <a:spLocks noGrp="1"/>
          </p:cNvSpPr>
          <p:nvPr>
            <p:ph idx="1"/>
          </p:nvPr>
        </p:nvSpPr>
        <p:spPr>
          <a:xfrm>
            <a:off x="630936" y="2807208"/>
            <a:ext cx="3429000" cy="3410712"/>
          </a:xfrm>
        </p:spPr>
        <p:txBody>
          <a:bodyPr anchor="t">
            <a:normAutofit/>
          </a:bodyPr>
          <a:lstStyle/>
          <a:p>
            <a:r>
              <a:rPr lang="nb-NO" sz="1000" b="0" i="0">
                <a:effectLst/>
                <a:latin typeface="Publico text"/>
              </a:rPr>
              <a:t>Historien om Olavskilden er knyttet til </a:t>
            </a:r>
            <a:r>
              <a:rPr lang="nb-NO" sz="1000" b="0" i="0" u="none" strike="noStrike">
                <a:effectLst/>
                <a:latin typeface="Publico text"/>
              </a:rPr>
              <a:t>Olav den helliges</a:t>
            </a:r>
            <a:r>
              <a:rPr lang="nb-NO" sz="1000" b="0" i="0">
                <a:effectLst/>
                <a:latin typeface="Publico text"/>
              </a:rPr>
              <a:t> fall på </a:t>
            </a:r>
            <a:r>
              <a:rPr lang="nb-NO" sz="1000" b="0" i="0" u="none" strike="noStrike">
                <a:effectLst/>
                <a:latin typeface="Publico text"/>
              </a:rPr>
              <a:t>Stiklestad</a:t>
            </a:r>
            <a:r>
              <a:rPr lang="nb-NO" sz="1000" b="0" i="0">
                <a:effectLst/>
                <a:latin typeface="Publico text"/>
              </a:rPr>
              <a:t> og beretningen om at kisten med hans legeme midlertidig ble gravd ned i elvemelen på nordsiden av </a:t>
            </a:r>
            <a:r>
              <a:rPr lang="nb-NO" sz="1000" b="0" i="0" u="none" strike="noStrike">
                <a:effectLst/>
                <a:latin typeface="Publico text"/>
              </a:rPr>
              <a:t>Nidelva</a:t>
            </a:r>
            <a:r>
              <a:rPr lang="nb-NO" sz="1000" b="0" i="0">
                <a:effectLst/>
                <a:latin typeface="Publico text"/>
              </a:rPr>
              <a:t> i </a:t>
            </a:r>
            <a:r>
              <a:rPr lang="nb-NO" sz="1000" b="0" i="0" u="none" strike="noStrike">
                <a:effectLst/>
                <a:latin typeface="Publico text"/>
              </a:rPr>
              <a:t>Nidaros</a:t>
            </a:r>
            <a:r>
              <a:rPr lang="nb-NO" sz="1000" b="0" i="0">
                <a:effectLst/>
                <a:latin typeface="Publico text"/>
              </a:rPr>
              <a:t>, like ved der </a:t>
            </a:r>
            <a:r>
              <a:rPr lang="nb-NO" sz="1000" b="0" i="0" u="none" strike="noStrike">
                <a:effectLst/>
                <a:latin typeface="Publico text"/>
              </a:rPr>
              <a:t>Nidarosdomen</a:t>
            </a:r>
            <a:r>
              <a:rPr lang="nb-NO" sz="1000" b="0" i="0">
                <a:effectLst/>
                <a:latin typeface="Publico text"/>
              </a:rPr>
              <a:t> senere ble reist. Da kisten året etter ble tatt opp sprang det fram en </a:t>
            </a:r>
            <a:r>
              <a:rPr lang="nb-NO" sz="1000" b="0" i="0" u="none" strike="noStrike">
                <a:effectLst/>
                <a:latin typeface="Publico text"/>
              </a:rPr>
              <a:t>kilde</a:t>
            </a:r>
            <a:r>
              <a:rPr lang="nb-NO" sz="1000" b="0" i="0">
                <a:effectLst/>
                <a:latin typeface="Publico text"/>
              </a:rPr>
              <a:t> som man i ettertiden betraktet som </a:t>
            </a:r>
            <a:r>
              <a:rPr lang="nb-NO" sz="1000" b="0" i="0" u="none" strike="noStrike">
                <a:effectLst/>
                <a:latin typeface="Publico text"/>
              </a:rPr>
              <a:t>undergjørende</a:t>
            </a:r>
            <a:r>
              <a:rPr lang="nb-NO" sz="1000" b="0" i="0">
                <a:effectLst/>
                <a:latin typeface="Publico text"/>
              </a:rPr>
              <a:t>. På grunn av dette ble Olavskilden i Nidaros gjennom </a:t>
            </a:r>
            <a:r>
              <a:rPr lang="nb-NO" sz="1000" b="0" i="0" u="none" strike="noStrike">
                <a:effectLst/>
                <a:latin typeface="Publico text"/>
              </a:rPr>
              <a:t>middelalderen</a:t>
            </a:r>
            <a:r>
              <a:rPr lang="nb-NO" sz="1000" b="0" i="0">
                <a:effectLst/>
                <a:latin typeface="Publico text"/>
              </a:rPr>
              <a:t> et mye søkt </a:t>
            </a:r>
            <a:r>
              <a:rPr lang="nb-NO" sz="1000" b="0" i="0" u="none" strike="noStrike">
                <a:effectLst/>
                <a:latin typeface="Publico text"/>
              </a:rPr>
              <a:t>pilegrimsmål</a:t>
            </a:r>
            <a:r>
              <a:rPr lang="nb-NO" sz="1000" b="0" i="0">
                <a:effectLst/>
                <a:latin typeface="Publico text"/>
              </a:rPr>
              <a:t>.</a:t>
            </a:r>
          </a:p>
          <a:p>
            <a:r>
              <a:rPr lang="nb-NO" sz="1000" b="0" i="0">
                <a:effectLst/>
                <a:latin typeface="Publico text"/>
              </a:rPr>
              <a:t>Selve kilden er i dag overdekket, men ført i rør ned til </a:t>
            </a:r>
            <a:r>
              <a:rPr lang="nb-NO" sz="1000" b="0" i="0" u="none" strike="noStrike">
                <a:effectLst/>
                <a:latin typeface="Publico text"/>
              </a:rPr>
              <a:t>Hadrians plass</a:t>
            </a:r>
            <a:r>
              <a:rPr lang="nb-NO" sz="1000" b="0" i="0">
                <a:effectLst/>
                <a:latin typeface="Publico text"/>
              </a:rPr>
              <a:t> hvor det er bygd en fontene der vannet kommer opp. Man kan ikke med sikkerhet si om dette er den virkelige kilden som ble æret som Olavskilden gjennom middelalderen. Grunnen til det er at den lutherske kirken etter </a:t>
            </a:r>
            <a:r>
              <a:rPr lang="nb-NO" sz="1000" b="0" i="0" u="none" strike="noStrike">
                <a:effectLst/>
                <a:latin typeface="Publico text"/>
              </a:rPr>
              <a:t>reformasjonen</a:t>
            </a:r>
            <a:r>
              <a:rPr lang="nb-NO" sz="1000" b="0" i="0">
                <a:effectLst/>
                <a:latin typeface="Publico text"/>
              </a:rPr>
              <a:t> gjorde sitt beste for at historien om kilden skulle bli glemt.</a:t>
            </a:r>
          </a:p>
          <a:p>
            <a:r>
              <a:rPr lang="nb-NO" sz="1000" b="0" i="0">
                <a:effectLst/>
                <a:latin typeface="Publico text"/>
              </a:rPr>
              <a:t>Hadrians plass med Olavskilden befinner seg sørvest for domkirken, nedenfor østskråningen ved det nordre brofestet til </a:t>
            </a:r>
            <a:r>
              <a:rPr lang="nb-NO" sz="1000" b="0" i="0" u="none" strike="noStrike">
                <a:effectLst/>
                <a:latin typeface="Publico text"/>
              </a:rPr>
              <a:t>Elgeseter bru</a:t>
            </a:r>
            <a:r>
              <a:rPr lang="nb-NO" sz="1000" b="0" i="0">
                <a:effectLst/>
                <a:latin typeface="Publico text"/>
              </a:rPr>
              <a:t>. Såkalte </a:t>
            </a:r>
            <a:r>
              <a:rPr lang="nb-NO" sz="1000" b="0" i="0" u="none" strike="noStrike">
                <a:effectLst/>
                <a:latin typeface="Publico text"/>
              </a:rPr>
              <a:t>olavskilder</a:t>
            </a:r>
            <a:r>
              <a:rPr lang="nb-NO" sz="1000" b="0" i="0">
                <a:effectLst/>
                <a:latin typeface="Publico text"/>
              </a:rPr>
              <a:t> finnes for øvrig flere steder i landet, blant annet i </a:t>
            </a:r>
            <a:r>
              <a:rPr lang="nb-NO" sz="1000" b="0" i="0" u="none" strike="noStrike">
                <a:effectLst/>
                <a:latin typeface="Publico text"/>
              </a:rPr>
              <a:t>Sul</a:t>
            </a:r>
            <a:r>
              <a:rPr lang="nb-NO" sz="1000" b="0" i="0">
                <a:effectLst/>
                <a:latin typeface="Publico text"/>
              </a:rPr>
              <a:t> i </a:t>
            </a:r>
            <a:r>
              <a:rPr lang="nb-NO" sz="1000" b="0" i="0" u="none" strike="noStrike">
                <a:effectLst/>
                <a:latin typeface="Publico text"/>
              </a:rPr>
              <a:t>Verdal</a:t>
            </a:r>
            <a:r>
              <a:rPr lang="nb-NO" sz="1000" b="0" i="0">
                <a:effectLst/>
                <a:latin typeface="Publico text"/>
              </a:rPr>
              <a:t>.</a:t>
            </a:r>
          </a:p>
          <a:p>
            <a:endParaRPr lang="nb-NO" sz="1000"/>
          </a:p>
        </p:txBody>
      </p:sp>
      <p:pic>
        <p:nvPicPr>
          <p:cNvPr id="5" name="Bilde 4">
            <a:extLst>
              <a:ext uri="{FF2B5EF4-FFF2-40B4-BE49-F238E27FC236}">
                <a16:creationId xmlns:a16="http://schemas.microsoft.com/office/drawing/2014/main" id="{787C164B-DBD6-49A8-7FC3-4DA5E3472351}"/>
              </a:ext>
            </a:extLst>
          </p:cNvPr>
          <p:cNvPicPr>
            <a:picLocks noChangeAspect="1"/>
          </p:cNvPicPr>
          <p:nvPr/>
        </p:nvPicPr>
        <p:blipFill>
          <a:blip r:embed="rId2"/>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243750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850554C-F59C-EC2C-A2C7-F4639432B339}"/>
              </a:ext>
            </a:extLst>
          </p:cNvPr>
          <p:cNvSpPr>
            <a:spLocks noGrp="1"/>
          </p:cNvSpPr>
          <p:nvPr>
            <p:ph type="title"/>
          </p:nvPr>
        </p:nvSpPr>
        <p:spPr>
          <a:xfrm>
            <a:off x="630936" y="639520"/>
            <a:ext cx="3429000" cy="1719072"/>
          </a:xfrm>
        </p:spPr>
        <p:txBody>
          <a:bodyPr anchor="b">
            <a:normAutofit/>
          </a:bodyPr>
          <a:lstStyle/>
          <a:p>
            <a:r>
              <a:rPr lang="nb-NO" sz="5000"/>
              <a:t>Olavskildene i Verdal</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88C8D13-94AF-A275-D078-CD5222A31CBB}"/>
              </a:ext>
            </a:extLst>
          </p:cNvPr>
          <p:cNvSpPr>
            <a:spLocks noGrp="1"/>
          </p:cNvSpPr>
          <p:nvPr>
            <p:ph idx="1"/>
          </p:nvPr>
        </p:nvSpPr>
        <p:spPr>
          <a:xfrm>
            <a:off x="630936" y="2807208"/>
            <a:ext cx="3429000" cy="3410712"/>
          </a:xfrm>
        </p:spPr>
        <p:txBody>
          <a:bodyPr anchor="t">
            <a:normAutofit/>
          </a:bodyPr>
          <a:lstStyle/>
          <a:p>
            <a:pPr marL="0" indent="0">
              <a:buNone/>
            </a:pPr>
            <a:r>
              <a:rPr lang="nb-NO" sz="2200" dirty="0"/>
              <a:t>Det er flere Olavskilder i Verdal</a:t>
            </a:r>
          </a:p>
          <a:p>
            <a:pPr marL="0" indent="0">
              <a:buNone/>
            </a:pPr>
            <a:r>
              <a:rPr lang="nb-NO" sz="2200" dirty="0"/>
              <a:t>Den mest kjente er </a:t>
            </a:r>
            <a:r>
              <a:rPr lang="nb-NO" sz="2200" dirty="0" err="1"/>
              <a:t>Olavskilda</a:t>
            </a:r>
            <a:r>
              <a:rPr lang="nb-NO" sz="2200" dirty="0"/>
              <a:t> i Sul, som ligger på stedet der kongen sov den siste natta før slaget.</a:t>
            </a:r>
          </a:p>
          <a:p>
            <a:pPr marL="0" indent="0">
              <a:buNone/>
            </a:pPr>
            <a:r>
              <a:rPr lang="nb-NO" sz="2200" dirty="0"/>
              <a:t>Det er også olavskilde i Klinga. </a:t>
            </a:r>
          </a:p>
        </p:txBody>
      </p:sp>
      <p:pic>
        <p:nvPicPr>
          <p:cNvPr id="4" name="Bilde 3">
            <a:extLst>
              <a:ext uri="{FF2B5EF4-FFF2-40B4-BE49-F238E27FC236}">
                <a16:creationId xmlns:a16="http://schemas.microsoft.com/office/drawing/2014/main" id="{0993205E-A9B3-5B2C-7584-29400B6745FC}"/>
              </a:ext>
            </a:extLst>
          </p:cNvPr>
          <p:cNvPicPr>
            <a:picLocks noChangeAspect="1"/>
          </p:cNvPicPr>
          <p:nvPr/>
        </p:nvPicPr>
        <p:blipFill>
          <a:blip r:embed="rId2"/>
          <a:stretch>
            <a:fillRect/>
          </a:stretch>
        </p:blipFill>
        <p:spPr>
          <a:xfrm>
            <a:off x="4654296" y="1133513"/>
            <a:ext cx="6903720" cy="4590973"/>
          </a:xfrm>
          <a:prstGeom prst="rect">
            <a:avLst/>
          </a:prstGeom>
        </p:spPr>
      </p:pic>
    </p:spTree>
    <p:extLst>
      <p:ext uri="{BB962C8B-B14F-4D97-AF65-F5344CB8AC3E}">
        <p14:creationId xmlns:p14="http://schemas.microsoft.com/office/powerpoint/2010/main" val="23890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E1B00C3-9828-F5AC-3518-91CCCA079F18}"/>
              </a:ext>
            </a:extLst>
          </p:cNvPr>
          <p:cNvSpPr>
            <a:spLocks noGrp="1"/>
          </p:cNvSpPr>
          <p:nvPr>
            <p:ph type="title"/>
          </p:nvPr>
        </p:nvSpPr>
        <p:spPr>
          <a:xfrm>
            <a:off x="841248" y="548640"/>
            <a:ext cx="3600860" cy="5431536"/>
          </a:xfrm>
        </p:spPr>
        <p:txBody>
          <a:bodyPr>
            <a:normAutofit/>
          </a:bodyPr>
          <a:lstStyle/>
          <a:p>
            <a:r>
              <a:rPr lang="nb-NO" sz="5000">
                <a:latin typeface="Lora" panose="020B0604020202020204" pitchFamily="2" charset="0"/>
              </a:rPr>
              <a:t>Noen Olavskilder i Norge</a:t>
            </a:r>
            <a:br>
              <a:rPr lang="nb-NO" sz="5000">
                <a:latin typeface="Lora" panose="020B0604020202020204" pitchFamily="2" charset="0"/>
              </a:rPr>
            </a:br>
            <a:endParaRPr lang="nb-NO" sz="5000"/>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C6D27B1-0B49-C6D6-1C2F-2E78800F7DFE}"/>
              </a:ext>
            </a:extLst>
          </p:cNvPr>
          <p:cNvSpPr>
            <a:spLocks noGrp="1"/>
          </p:cNvSpPr>
          <p:nvPr>
            <p:ph idx="1"/>
          </p:nvPr>
        </p:nvSpPr>
        <p:spPr>
          <a:xfrm>
            <a:off x="4969304" y="142612"/>
            <a:ext cx="6381449" cy="6560191"/>
          </a:xfrm>
        </p:spPr>
        <p:txBody>
          <a:bodyPr anchor="ctr">
            <a:normAutofit/>
          </a:bodyPr>
          <a:lstStyle/>
          <a:p>
            <a:pPr>
              <a:buFont typeface="Arial" panose="020B0604020202020204" pitchFamily="34" charset="0"/>
              <a:buChar char="•"/>
            </a:pPr>
            <a:r>
              <a:rPr lang="nb-NO" sz="900" b="0" i="0" dirty="0">
                <a:effectLst/>
                <a:latin typeface="Lora" panose="020B0604020202020204" pitchFamily="2" charset="0"/>
              </a:rPr>
              <a:t>Olavskilden i Trondheim skal ha sprunget ut på stedt der kongens legeme hadde ligget begravet en kort periode etter han ble drept. Kilden ligger sør for </a:t>
            </a:r>
            <a:r>
              <a:rPr lang="nb-NO" sz="900" b="0" i="0" u="none" strike="noStrike" dirty="0">
                <a:effectLst/>
                <a:latin typeface="Lora" panose="020B0604020202020204" pitchFamily="2" charset="0"/>
              </a:rPr>
              <a:t>Nidarosdomen</a:t>
            </a:r>
            <a:r>
              <a:rPr lang="nb-NO" sz="900" b="0" i="0" dirty="0">
                <a:effectLst/>
                <a:latin typeface="Lora" panose="020B0604020202020204" pitchFamily="2" charset="0"/>
              </a:rPr>
              <a:t> og </a:t>
            </a:r>
            <a:r>
              <a:rPr lang="nb-NO" sz="900" b="0" i="0" u="none" strike="noStrike" dirty="0">
                <a:effectLst/>
                <a:latin typeface="Lora" panose="020B0604020202020204" pitchFamily="2" charset="0"/>
              </a:rPr>
              <a:t>Erkebispegården</a:t>
            </a:r>
            <a:r>
              <a:rPr lang="nb-NO" sz="900" b="0" i="0" dirty="0">
                <a:effectLst/>
                <a:latin typeface="Lora" panose="020B0604020202020204" pitchFamily="2" charset="0"/>
              </a:rPr>
              <a:t> i </a:t>
            </a:r>
          </a:p>
          <a:p>
            <a:pPr marL="0" indent="0">
              <a:buNone/>
            </a:pPr>
            <a:r>
              <a:rPr lang="nb-NO" sz="900" b="0" i="0" dirty="0">
                <a:effectLst/>
                <a:latin typeface="Lora" panose="020B0604020202020204" pitchFamily="2" charset="0"/>
              </a:rPr>
              <a:t>skråningen mot </a:t>
            </a:r>
            <a:r>
              <a:rPr lang="nb-NO" sz="900" b="0" i="0" u="none" strike="noStrike" dirty="0">
                <a:effectLst/>
                <a:latin typeface="Lora" panose="020B0604020202020204" pitchFamily="2" charset="0"/>
              </a:rPr>
              <a:t>Nidelven</a:t>
            </a:r>
            <a:r>
              <a:rPr lang="nb-NO" sz="900" b="0" i="0" dirty="0">
                <a:effectLst/>
                <a:latin typeface="Lora" panose="020B0604020202020204" pitchFamily="2" charset="0"/>
              </a:rPr>
              <a:t>.</a:t>
            </a:r>
          </a:p>
          <a:p>
            <a:pPr>
              <a:buFont typeface="Arial" panose="020B0604020202020204" pitchFamily="34" charset="0"/>
              <a:buChar char="•"/>
            </a:pPr>
            <a:r>
              <a:rPr lang="nb-NO" sz="900" b="0" i="0" dirty="0">
                <a:effectLst/>
                <a:latin typeface="Lora" panose="020B0604020202020204" pitchFamily="2" charset="0"/>
              </a:rPr>
              <a:t>Olavskilden i Vennesund i Sømna Kommune er Norges nordligste Olavskilde.</a:t>
            </a:r>
          </a:p>
          <a:p>
            <a:pPr>
              <a:buFont typeface="Arial" panose="020B0604020202020204" pitchFamily="34" charset="0"/>
              <a:buChar char="•"/>
            </a:pPr>
            <a:r>
              <a:rPr lang="nb-NO" sz="900" b="0" i="0" u="none" strike="noStrike" dirty="0">
                <a:effectLst/>
                <a:latin typeface="Lora" panose="020B0604020202020204" pitchFamily="2" charset="0"/>
              </a:rPr>
              <a:t>Olavskilden i Fjære</a:t>
            </a:r>
            <a:r>
              <a:rPr lang="nb-NO" sz="900" b="0" i="0" dirty="0">
                <a:effectLst/>
                <a:latin typeface="Lora" panose="020B0604020202020204" pitchFamily="2" charset="0"/>
              </a:rPr>
              <a:t> blir brukt som vannkilde for den eneste </a:t>
            </a:r>
            <a:r>
              <a:rPr lang="nb-NO" sz="900" b="0" i="0" u="none" strike="noStrike" dirty="0">
                <a:effectLst/>
                <a:latin typeface="Lora" panose="020B0604020202020204" pitchFamily="2" charset="0"/>
              </a:rPr>
              <a:t>sake</a:t>
            </a:r>
            <a:r>
              <a:rPr lang="nb-NO" sz="900" b="0" i="0" dirty="0">
                <a:effectLst/>
                <a:latin typeface="Lora" panose="020B0604020202020204" pitchFamily="2" charset="0"/>
              </a:rPr>
              <a:t> produsert i Europa</a:t>
            </a:r>
          </a:p>
          <a:p>
            <a:pPr>
              <a:buFont typeface="Arial" panose="020B0604020202020204" pitchFamily="34" charset="0"/>
              <a:buChar char="•"/>
            </a:pPr>
            <a:r>
              <a:rPr lang="nb-NO" sz="900" b="0" i="0" u="none" strike="noStrike" dirty="0" err="1">
                <a:effectLst/>
                <a:latin typeface="Lora" panose="020B0604020202020204" pitchFamily="2" charset="0"/>
              </a:rPr>
              <a:t>Olavskjelda</a:t>
            </a:r>
            <a:r>
              <a:rPr lang="nb-NO" sz="900" b="0" i="0" u="none" strike="noStrike" dirty="0">
                <a:effectLst/>
                <a:latin typeface="Lora" panose="020B0604020202020204" pitchFamily="2" charset="0"/>
              </a:rPr>
              <a:t> i Eivindvik</a:t>
            </a:r>
            <a:r>
              <a:rPr lang="nb-NO" sz="900" b="0" i="0" dirty="0">
                <a:effectLst/>
                <a:latin typeface="Lora" panose="020B0604020202020204" pitchFamily="2" charset="0"/>
              </a:rPr>
              <a:t> ligger i </a:t>
            </a:r>
            <a:r>
              <a:rPr lang="nb-NO" sz="900" b="0" i="0" u="none" strike="noStrike" dirty="0">
                <a:effectLst/>
                <a:latin typeface="Lora" panose="020B0604020202020204" pitchFamily="2" charset="0"/>
                <a:hlinkClick r:id="rId2" tooltip="Gulen">
                  <a:extLst>
                    <a:ext uri="{A12FA001-AC4F-418D-AE19-62706E023703}">
                      <ahyp:hlinkClr xmlns:ahyp="http://schemas.microsoft.com/office/drawing/2018/hyperlinkcolor" val="tx"/>
                    </a:ext>
                  </a:extLst>
                </a:hlinkClick>
              </a:rPr>
              <a:t>Gulen</a:t>
            </a:r>
            <a:r>
              <a:rPr lang="nb-NO" sz="900" b="0" i="0" dirty="0">
                <a:effectLst/>
                <a:latin typeface="Lora" panose="020B0604020202020204" pitchFamily="2" charset="0"/>
              </a:rPr>
              <a:t> kommune.</a:t>
            </a:r>
          </a:p>
          <a:p>
            <a:pPr>
              <a:buFont typeface="Arial" panose="020B0604020202020204" pitchFamily="34" charset="0"/>
              <a:buChar char="•"/>
            </a:pPr>
            <a:r>
              <a:rPr lang="nb-NO" sz="900" b="0" i="0" u="none" strike="noStrike" dirty="0" err="1">
                <a:effectLst/>
                <a:latin typeface="Lora" panose="020B0604020202020204" pitchFamily="2" charset="0"/>
              </a:rPr>
              <a:t>Olavskjelda</a:t>
            </a:r>
            <a:r>
              <a:rPr lang="nb-NO" sz="900" b="0" i="0" u="none" strike="noStrike" dirty="0">
                <a:effectLst/>
                <a:latin typeface="Lora" panose="020B0604020202020204" pitchFamily="2" charset="0"/>
              </a:rPr>
              <a:t> på Leirskogen</a:t>
            </a:r>
            <a:r>
              <a:rPr lang="nb-NO" sz="900" b="0" i="0" dirty="0">
                <a:effectLst/>
                <a:latin typeface="Lora" panose="020B0604020202020204" pitchFamily="2" charset="0"/>
              </a:rPr>
              <a:t> ligger i </a:t>
            </a:r>
            <a:r>
              <a:rPr lang="nb-NO" sz="900" b="0" i="0" u="none" strike="noStrike" dirty="0">
                <a:effectLst/>
                <a:latin typeface="Lora" panose="020B0604020202020204" pitchFamily="2" charset="0"/>
              </a:rPr>
              <a:t>Sør-Aurdal</a:t>
            </a:r>
            <a:r>
              <a:rPr lang="nb-NO" sz="900" b="0" i="0" dirty="0">
                <a:effectLst/>
                <a:latin typeface="Lora" panose="020B0604020202020204" pitchFamily="2" charset="0"/>
              </a:rPr>
              <a:t> kommune (</a:t>
            </a:r>
            <a:r>
              <a:rPr lang="nb-NO" sz="900" b="0" i="0" u="none" strike="noStrike" dirty="0">
                <a:effectLst/>
                <a:latin typeface="Lora" panose="020B0604020202020204" pitchFamily="2" charset="0"/>
              </a:rPr>
              <a:t>Valdres</a:t>
            </a:r>
            <a:r>
              <a:rPr lang="nb-NO" sz="900" b="0" i="0" dirty="0">
                <a:effectLst/>
                <a:latin typeface="Lora" panose="020B0604020202020204" pitchFamily="2" charset="0"/>
              </a:rPr>
              <a:t>).</a:t>
            </a:r>
          </a:p>
          <a:p>
            <a:pPr>
              <a:buFont typeface="Arial" panose="020B0604020202020204" pitchFamily="34" charset="0"/>
              <a:buChar char="•"/>
            </a:pPr>
            <a:r>
              <a:rPr lang="nb-NO" sz="900" b="0" i="0" dirty="0">
                <a:effectLst/>
                <a:latin typeface="Lora" panose="020B0604020202020204" pitchFamily="2" charset="0"/>
              </a:rPr>
              <a:t>Olavskilden på Hammerberget er en liten ferskvannskilde på toppen av det </a:t>
            </a:r>
            <a:r>
              <a:rPr lang="nb-NO" sz="900" b="0" i="0" u="none" strike="noStrike" dirty="0">
                <a:effectLst/>
                <a:latin typeface="Lora" panose="020B0604020202020204" pitchFamily="2" charset="0"/>
              </a:rPr>
              <a:t>furukledte</a:t>
            </a:r>
            <a:r>
              <a:rPr lang="nb-NO" sz="900" b="0" i="0" dirty="0">
                <a:effectLst/>
                <a:latin typeface="Lora" panose="020B0604020202020204" pitchFamily="2" charset="0"/>
              </a:rPr>
              <a:t> </a:t>
            </a:r>
            <a:r>
              <a:rPr lang="nb-NO" sz="900" b="0" i="0" u="none" strike="noStrike" dirty="0">
                <a:effectLst/>
                <a:latin typeface="Lora" panose="020B0604020202020204" pitchFamily="2" charset="0"/>
              </a:rPr>
              <a:t>Hammerberget</a:t>
            </a:r>
            <a:r>
              <a:rPr lang="nb-NO" sz="900" b="0" i="0" dirty="0">
                <a:effectLst/>
                <a:latin typeface="Lora" panose="020B0604020202020204" pitchFamily="2" charset="0"/>
              </a:rPr>
              <a:t> i </a:t>
            </a:r>
            <a:r>
              <a:rPr lang="nb-NO" sz="900" b="0" i="0" u="none" strike="noStrike" dirty="0">
                <a:effectLst/>
                <a:latin typeface="Lora" panose="020B0604020202020204" pitchFamily="2" charset="0"/>
              </a:rPr>
              <a:t>Lørenskog</a:t>
            </a:r>
            <a:r>
              <a:rPr lang="nb-NO" sz="900" b="0" i="0" dirty="0">
                <a:effectLst/>
                <a:latin typeface="Lora" panose="020B0604020202020204" pitchFamily="2" charset="0"/>
              </a:rPr>
              <a:t>, ved </a:t>
            </a:r>
            <a:r>
              <a:rPr lang="nb-NO" sz="900" b="0" i="0" u="none" strike="noStrike" dirty="0">
                <a:effectLst/>
                <a:latin typeface="Lora" panose="020B0604020202020204" pitchFamily="2" charset="0"/>
              </a:rPr>
              <a:t>Lørenskog kirke</a:t>
            </a:r>
            <a:r>
              <a:rPr lang="nb-NO" sz="900" b="0" i="0" u="none" strike="noStrike" baseline="30000" dirty="0">
                <a:effectLst/>
                <a:latin typeface="Lora" panose="020B0604020202020204" pitchFamily="2" charset="0"/>
              </a:rPr>
              <a:t>. </a:t>
            </a:r>
            <a:r>
              <a:rPr lang="nb-NO" sz="900" b="0" i="0" dirty="0">
                <a:effectLst/>
                <a:latin typeface="Lora" panose="020B0604020202020204" pitchFamily="2" charset="0"/>
              </a:rPr>
              <a:t> Det er sagt at den ble til ved at </a:t>
            </a:r>
            <a:r>
              <a:rPr lang="nb-NO" sz="900" b="0" i="0" u="none" strike="noStrike" dirty="0">
                <a:effectLst/>
                <a:latin typeface="Lora" panose="020B0604020202020204" pitchFamily="2" charset="0"/>
              </a:rPr>
              <a:t>Tor</a:t>
            </a:r>
            <a:r>
              <a:rPr lang="nb-NO" sz="900" b="0" i="0" dirty="0">
                <a:effectLst/>
                <a:latin typeface="Lora" panose="020B0604020202020204" pitchFamily="2" charset="0"/>
              </a:rPr>
              <a:t> kastet sin hammer i sinne over byggingen av kirken, men bommet og </a:t>
            </a:r>
          </a:p>
          <a:p>
            <a:pPr marL="0" indent="0">
              <a:buNone/>
            </a:pPr>
            <a:r>
              <a:rPr lang="nb-NO" sz="900" b="0" i="0" dirty="0">
                <a:effectLst/>
                <a:latin typeface="Lora" panose="020B0604020202020204" pitchFamily="2" charset="0"/>
              </a:rPr>
              <a:t>traff berget bak. Dermed åpnet kilden seg.</a:t>
            </a:r>
          </a:p>
          <a:p>
            <a:pPr>
              <a:buFont typeface="Arial" panose="020B0604020202020204" pitchFamily="34" charset="0"/>
              <a:buChar char="•"/>
            </a:pPr>
            <a:r>
              <a:rPr lang="nb-NO" sz="900" b="0" i="0" dirty="0">
                <a:effectLst/>
                <a:latin typeface="Lora" panose="020B0604020202020204" pitchFamily="2" charset="0"/>
              </a:rPr>
              <a:t>Olavskilden på Torvastad på </a:t>
            </a:r>
            <a:r>
              <a:rPr lang="nb-NO" sz="900" b="0" i="0" u="none" strike="noStrike" dirty="0">
                <a:effectLst/>
                <a:latin typeface="Lora" panose="020B0604020202020204" pitchFamily="2" charset="0"/>
              </a:rPr>
              <a:t>Torvastad</a:t>
            </a:r>
            <a:r>
              <a:rPr lang="nb-NO" sz="900" b="0" i="0" dirty="0">
                <a:effectLst/>
                <a:latin typeface="Lora" panose="020B0604020202020204" pitchFamily="2" charset="0"/>
              </a:rPr>
              <a:t> på </a:t>
            </a:r>
            <a:r>
              <a:rPr lang="nb-NO" sz="900" b="0" i="0" u="none" strike="noStrike" dirty="0">
                <a:effectLst/>
                <a:latin typeface="Lora" panose="020B0604020202020204" pitchFamily="2" charset="0"/>
              </a:rPr>
              <a:t>Karmøy</a:t>
            </a:r>
            <a:r>
              <a:rPr lang="nb-NO" sz="900" b="0" i="0" dirty="0">
                <a:effectLst/>
                <a:latin typeface="Lora" panose="020B0604020202020204" pitchFamily="2" charset="0"/>
              </a:rPr>
              <a:t> er sagt å ha blitt til ved at Olav den hellige trykte jernhansken sin inn i berget, på leting etter drikkevann</a:t>
            </a:r>
          </a:p>
          <a:p>
            <a:pPr>
              <a:buFont typeface="Arial" panose="020B0604020202020204" pitchFamily="34" charset="0"/>
              <a:buChar char="•"/>
            </a:pPr>
            <a:r>
              <a:rPr lang="nb-NO" sz="900" b="0" i="0" dirty="0">
                <a:effectLst/>
                <a:latin typeface="Lora" panose="020B0604020202020204" pitchFamily="2" charset="0"/>
              </a:rPr>
              <a:t>St. Olavskilden på Totenåsen har samme temperatur, sommer som vinter, og fryser ikke.</a:t>
            </a:r>
          </a:p>
          <a:p>
            <a:pPr>
              <a:buFont typeface="Arial" panose="020B0604020202020204" pitchFamily="34" charset="0"/>
              <a:buChar char="•"/>
            </a:pPr>
            <a:r>
              <a:rPr lang="nb-NO" sz="900" b="0" i="0" dirty="0">
                <a:effectLst/>
                <a:latin typeface="Lora" panose="020B0604020202020204" pitchFamily="2" charset="0"/>
              </a:rPr>
              <a:t>St. Olavskilden på Dovre er sagt å være til helsebot for barn. Om de badet i kilden, eller om klærne ble vasket der, skulle ungene bli sterke. Også her skal pilegrimer ha fylt krukkene sine, i håp om</a:t>
            </a:r>
          </a:p>
          <a:p>
            <a:pPr marL="0" indent="0">
              <a:buNone/>
            </a:pPr>
            <a:r>
              <a:rPr lang="nb-NO" sz="900" b="0" i="0" dirty="0">
                <a:effectLst/>
                <a:latin typeface="Lora" panose="020B0604020202020204" pitchFamily="2" charset="0"/>
              </a:rPr>
              <a:t>at det hellige vannet skulle gi dem styrke til å komme over fjellet.</a:t>
            </a:r>
          </a:p>
          <a:p>
            <a:pPr>
              <a:buFont typeface="Arial" panose="020B0604020202020204" pitchFamily="34" charset="0"/>
              <a:buChar char="•"/>
            </a:pPr>
            <a:r>
              <a:rPr lang="nb-NO" sz="900" b="0" i="0" dirty="0">
                <a:effectLst/>
                <a:latin typeface="Lora" panose="020B0604020202020204" pitchFamily="2" charset="0"/>
              </a:rPr>
              <a:t>St. Olavs kilde ved Midtskogen på </a:t>
            </a:r>
            <a:r>
              <a:rPr lang="nb-NO" sz="900" b="0" i="0" u="none" strike="noStrike" dirty="0">
                <a:effectLst/>
                <a:latin typeface="Lora" panose="020B0604020202020204" pitchFamily="2" charset="0"/>
              </a:rPr>
              <a:t>Krokskogen</a:t>
            </a:r>
            <a:r>
              <a:rPr lang="nb-NO" sz="900" b="0" i="0" dirty="0">
                <a:effectLst/>
                <a:latin typeface="Lora" panose="020B0604020202020204" pitchFamily="2" charset="0"/>
              </a:rPr>
              <a:t> i </a:t>
            </a:r>
            <a:r>
              <a:rPr lang="nb-NO" sz="900" b="0" i="0" u="none" strike="noStrike" dirty="0">
                <a:effectLst/>
                <a:latin typeface="Lora" panose="020B0604020202020204" pitchFamily="2" charset="0"/>
              </a:rPr>
              <a:t>Hole</a:t>
            </a:r>
          </a:p>
          <a:p>
            <a:pPr>
              <a:buFont typeface="Arial" panose="020B0604020202020204" pitchFamily="34" charset="0"/>
              <a:buChar char="•"/>
            </a:pPr>
            <a:r>
              <a:rPr lang="nb-NO" sz="900" b="0" i="0" u="none" strike="noStrike" dirty="0">
                <a:effectLst/>
                <a:latin typeface="Lora" panose="020B0604020202020204" pitchFamily="2" charset="0"/>
              </a:rPr>
              <a:t>St. Olavs kilde ved Retthella</a:t>
            </a:r>
            <a:r>
              <a:rPr lang="nb-NO" sz="900" b="0" i="0" dirty="0">
                <a:effectLst/>
                <a:latin typeface="Lora" panose="020B0604020202020204" pitchFamily="2" charset="0"/>
              </a:rPr>
              <a:t> på Krokskogen i Hole</a:t>
            </a:r>
          </a:p>
          <a:p>
            <a:pPr>
              <a:buFont typeface="Arial" panose="020B0604020202020204" pitchFamily="34" charset="0"/>
              <a:buChar char="•"/>
            </a:pPr>
            <a:r>
              <a:rPr lang="nb-NO" sz="900" b="0" i="0" dirty="0">
                <a:effectLst/>
                <a:latin typeface="Lora" panose="020B0604020202020204" pitchFamily="2" charset="0"/>
              </a:rPr>
              <a:t>Olavskilden i Sigdal ligger ved </a:t>
            </a:r>
            <a:r>
              <a:rPr lang="nb-NO" sz="900" b="0" i="0" u="none" strike="noStrike" dirty="0" err="1">
                <a:effectLst/>
                <a:latin typeface="Lora" panose="020B0604020202020204" pitchFamily="2" charset="0"/>
              </a:rPr>
              <a:t>Vatnås</a:t>
            </a:r>
            <a:r>
              <a:rPr lang="nb-NO" sz="900" b="0" i="0" u="none" strike="noStrike" dirty="0">
                <a:effectLst/>
                <a:latin typeface="Lora" panose="020B0604020202020204" pitchFamily="2" charset="0"/>
              </a:rPr>
              <a:t> kirke</a:t>
            </a:r>
            <a:r>
              <a:rPr lang="nb-NO" sz="900" b="0" i="0" dirty="0">
                <a:effectLst/>
                <a:latin typeface="Lora" panose="020B0604020202020204" pitchFamily="2" charset="0"/>
              </a:rPr>
              <a:t> og har ry for sitt helsebringende vann.</a:t>
            </a:r>
          </a:p>
          <a:p>
            <a:pPr>
              <a:buFont typeface="Arial" panose="020B0604020202020204" pitchFamily="34" charset="0"/>
              <a:buChar char="•"/>
            </a:pPr>
            <a:r>
              <a:rPr lang="nb-NO" sz="900" b="0" i="0" dirty="0">
                <a:effectLst/>
                <a:latin typeface="Lora" panose="020B0604020202020204" pitchFamily="2" charset="0"/>
              </a:rPr>
              <a:t>Olavskilden i Åbogen ligger i </a:t>
            </a:r>
            <a:r>
              <a:rPr lang="nb-NO" sz="900" b="0" i="0" u="none" strike="noStrike" dirty="0">
                <a:effectLst/>
                <a:latin typeface="Lora" panose="020B0604020202020204" pitchFamily="2" charset="0"/>
              </a:rPr>
              <a:t>Eidskog</a:t>
            </a:r>
            <a:r>
              <a:rPr lang="nb-NO" sz="900" b="0" i="0" dirty="0">
                <a:effectLst/>
                <a:latin typeface="Lora" panose="020B0604020202020204" pitchFamily="2" charset="0"/>
              </a:rPr>
              <a:t> kommune.</a:t>
            </a:r>
          </a:p>
          <a:p>
            <a:pPr>
              <a:buFont typeface="Arial" panose="020B0604020202020204" pitchFamily="34" charset="0"/>
              <a:buChar char="•"/>
            </a:pPr>
            <a:r>
              <a:rPr lang="nb-NO" sz="900" b="0" i="0" dirty="0">
                <a:effectLst/>
                <a:latin typeface="Lora" panose="020B0604020202020204" pitchFamily="2" charset="0"/>
              </a:rPr>
              <a:t>Olavskilden i </a:t>
            </a:r>
            <a:r>
              <a:rPr lang="nb-NO" sz="900" b="0" i="0" dirty="0" err="1">
                <a:effectLst/>
                <a:latin typeface="Lora" panose="020B0604020202020204" pitchFamily="2" charset="0"/>
              </a:rPr>
              <a:t>Årøy</a:t>
            </a:r>
            <a:r>
              <a:rPr lang="nb-NO" sz="900" b="0" i="0" dirty="0">
                <a:effectLst/>
                <a:latin typeface="Lora" panose="020B0604020202020204" pitchFamily="2" charset="0"/>
              </a:rPr>
              <a:t> ligger i </a:t>
            </a:r>
            <a:r>
              <a:rPr lang="nb-NO" sz="900" b="0" i="0" u="none" strike="noStrike" dirty="0">
                <a:effectLst/>
                <a:latin typeface="Lora" panose="020B0604020202020204" pitchFamily="2" charset="0"/>
              </a:rPr>
              <a:t>Sogndal</a:t>
            </a:r>
            <a:r>
              <a:rPr lang="nb-NO" sz="900" b="0" i="0" dirty="0">
                <a:effectLst/>
                <a:latin typeface="Lora" panose="020B0604020202020204" pitchFamily="2" charset="0"/>
              </a:rPr>
              <a:t> kommune</a:t>
            </a:r>
          </a:p>
          <a:p>
            <a:pPr>
              <a:buFont typeface="Arial" panose="020B0604020202020204" pitchFamily="34" charset="0"/>
              <a:buChar char="•"/>
            </a:pPr>
            <a:r>
              <a:rPr lang="nb-NO" sz="900" b="0" i="0" dirty="0" err="1">
                <a:effectLst/>
                <a:latin typeface="Lora" panose="020B0604020202020204" pitchFamily="2" charset="0"/>
              </a:rPr>
              <a:t>Olskjelda</a:t>
            </a:r>
            <a:r>
              <a:rPr lang="nb-NO" sz="900" b="0" i="0" dirty="0">
                <a:effectLst/>
                <a:latin typeface="Lora" panose="020B0604020202020204" pitchFamily="2" charset="0"/>
              </a:rPr>
              <a:t> i Olavskleivå i Stavanger</a:t>
            </a:r>
          </a:p>
          <a:p>
            <a:pPr>
              <a:buFont typeface="Arial" panose="020B0604020202020204" pitchFamily="34" charset="0"/>
              <a:buChar char="•"/>
            </a:pPr>
            <a:r>
              <a:rPr lang="nb-NO" sz="900" b="0" i="0" dirty="0">
                <a:effectLst/>
                <a:latin typeface="Lora" panose="020B0604020202020204" pitchFamily="2" charset="0"/>
              </a:rPr>
              <a:t>Olavskilden i Brøttum ligger rett nord for tettstedet </a:t>
            </a:r>
            <a:r>
              <a:rPr lang="nb-NO" sz="900" b="0" i="0" u="none" strike="noStrike" dirty="0">
                <a:effectLst/>
                <a:latin typeface="Lora" panose="020B0604020202020204" pitchFamily="2" charset="0"/>
              </a:rPr>
              <a:t>Brøttum</a:t>
            </a:r>
            <a:r>
              <a:rPr lang="nb-NO" sz="900" b="0" i="0" dirty="0">
                <a:effectLst/>
                <a:latin typeface="Lora" panose="020B0604020202020204" pitchFamily="2" charset="0"/>
              </a:rPr>
              <a:t> i </a:t>
            </a:r>
            <a:r>
              <a:rPr lang="nb-NO" sz="900" b="0" i="0" u="none" strike="noStrike" dirty="0">
                <a:effectLst/>
                <a:latin typeface="Lora" panose="020B0604020202020204" pitchFamily="2" charset="0"/>
              </a:rPr>
              <a:t>Ringsaker</a:t>
            </a:r>
            <a:r>
              <a:rPr lang="nb-NO" sz="900" b="0" i="0" dirty="0">
                <a:effectLst/>
                <a:latin typeface="Lora" panose="020B0604020202020204" pitchFamily="2" charset="0"/>
              </a:rPr>
              <a:t>, Hedmark.</a:t>
            </a:r>
          </a:p>
          <a:p>
            <a:pPr>
              <a:buFont typeface="Arial" panose="020B0604020202020204" pitchFamily="34" charset="0"/>
              <a:buChar char="•"/>
            </a:pPr>
            <a:r>
              <a:rPr lang="nb-NO" sz="900" b="0" i="0" dirty="0">
                <a:effectLst/>
                <a:latin typeface="Lora" panose="020B0604020202020204" pitchFamily="2" charset="0"/>
              </a:rPr>
              <a:t>Utenfor </a:t>
            </a:r>
            <a:r>
              <a:rPr lang="nb-NO" sz="900" b="0" i="0" u="none" strike="noStrike" dirty="0" err="1">
                <a:effectLst/>
                <a:latin typeface="Lora" panose="020B0604020202020204" pitchFamily="2" charset="0"/>
              </a:rPr>
              <a:t>Løvøya</a:t>
            </a:r>
            <a:r>
              <a:rPr lang="nb-NO" sz="900" b="0" i="0" u="none" strike="noStrike" dirty="0">
                <a:effectLst/>
                <a:latin typeface="Lora" panose="020B0604020202020204" pitchFamily="2" charset="0"/>
              </a:rPr>
              <a:t> kapell</a:t>
            </a:r>
            <a:r>
              <a:rPr lang="nb-NO" sz="900" b="0" i="0" dirty="0">
                <a:effectLst/>
                <a:latin typeface="Lora" panose="020B0604020202020204" pitchFamily="2" charset="0"/>
              </a:rPr>
              <a:t> ved </a:t>
            </a:r>
            <a:r>
              <a:rPr lang="nb-NO" sz="900" b="0" i="0" u="none" strike="noStrike" dirty="0">
                <a:effectLst/>
                <a:latin typeface="Lora" panose="020B0604020202020204" pitchFamily="2" charset="0"/>
                <a:hlinkClick r:id="rId3" tooltip="Horten">
                  <a:extLst>
                    <a:ext uri="{A12FA001-AC4F-418D-AE19-62706E023703}">
                      <ahyp:hlinkClr xmlns:ahyp="http://schemas.microsoft.com/office/drawing/2018/hyperlinkcolor" val="tx"/>
                    </a:ext>
                  </a:extLst>
                </a:hlinkClick>
              </a:rPr>
              <a:t>Horten</a:t>
            </a:r>
            <a:r>
              <a:rPr lang="nb-NO" sz="900" b="0" i="0" dirty="0">
                <a:effectLst/>
                <a:latin typeface="Lora" panose="020B0604020202020204" pitchFamily="2" charset="0"/>
              </a:rPr>
              <a:t> ligger </a:t>
            </a:r>
            <a:r>
              <a:rPr lang="nb-NO" sz="900" b="0" i="1" dirty="0" err="1">
                <a:effectLst/>
                <a:latin typeface="Lora" panose="020B0604020202020204" pitchFamily="2" charset="0"/>
              </a:rPr>
              <a:t>St.Olavsbrønnen</a:t>
            </a:r>
            <a:r>
              <a:rPr lang="nb-NO" sz="900" b="0" i="0" dirty="0">
                <a:effectLst/>
                <a:latin typeface="Lora" panose="020B0604020202020204" pitchFamily="2" charset="0"/>
              </a:rPr>
              <a:t>.</a:t>
            </a:r>
          </a:p>
          <a:p>
            <a:pPr>
              <a:buFont typeface="Arial" panose="020B0604020202020204" pitchFamily="34" charset="0"/>
              <a:buChar char="•"/>
            </a:pPr>
            <a:r>
              <a:rPr lang="nb-NO" sz="900" b="0" i="1" dirty="0">
                <a:effectLst/>
                <a:latin typeface="Lora" panose="020B0604020202020204" pitchFamily="2" charset="0"/>
              </a:rPr>
              <a:t>St. Olavs kilde</a:t>
            </a:r>
            <a:r>
              <a:rPr lang="nb-NO" sz="900" b="0" i="0" dirty="0">
                <a:effectLst/>
                <a:latin typeface="Lora" panose="020B0604020202020204" pitchFamily="2" charset="0"/>
              </a:rPr>
              <a:t> ved </a:t>
            </a:r>
            <a:r>
              <a:rPr lang="nb-NO" sz="900" b="0" i="0" u="none" strike="noStrike" dirty="0">
                <a:effectLst/>
                <a:latin typeface="Lora" panose="020B0604020202020204" pitchFamily="2" charset="0"/>
              </a:rPr>
              <a:t>Sylling kirke</a:t>
            </a:r>
            <a:r>
              <a:rPr lang="nb-NO" sz="900" b="0" i="0" dirty="0">
                <a:effectLst/>
                <a:latin typeface="Lora" panose="020B0604020202020204" pitchFamily="2" charset="0"/>
              </a:rPr>
              <a:t> i Lier, Viken.</a:t>
            </a:r>
          </a:p>
          <a:p>
            <a:pPr>
              <a:buFont typeface="Arial" panose="020B0604020202020204" pitchFamily="34" charset="0"/>
              <a:buChar char="•"/>
            </a:pPr>
            <a:r>
              <a:rPr lang="nb-NO" sz="900" b="0" i="0" dirty="0" err="1">
                <a:effectLst/>
                <a:latin typeface="Lora" panose="020B0604020202020204" pitchFamily="2" charset="0"/>
              </a:rPr>
              <a:t>Olavskjelda</a:t>
            </a:r>
            <a:r>
              <a:rPr lang="nb-NO" sz="900" b="0" i="0" dirty="0">
                <a:effectLst/>
                <a:latin typeface="Lora" panose="020B0604020202020204" pitchFamily="2" charset="0"/>
              </a:rPr>
              <a:t> på Kildehaugen i Veibust i Sula kommune. Olav skal ha drukket av denne då han seilte gjennom </a:t>
            </a:r>
            <a:r>
              <a:rPr lang="nb-NO" sz="900" b="0" i="0" dirty="0" err="1">
                <a:effectLst/>
                <a:latin typeface="Lora" panose="020B0604020202020204" pitchFamily="2" charset="0"/>
              </a:rPr>
              <a:t>Vegsundet</a:t>
            </a:r>
            <a:r>
              <a:rPr lang="nb-NO" sz="900" b="0" i="0" dirty="0">
                <a:effectLst/>
                <a:latin typeface="Lora" panose="020B0604020202020204" pitchFamily="2" charset="0"/>
              </a:rPr>
              <a:t> mot Valldal vinteren 1028/29.</a:t>
            </a:r>
          </a:p>
          <a:p>
            <a:endParaRPr lang="nb-NO" sz="700" dirty="0"/>
          </a:p>
        </p:txBody>
      </p:sp>
    </p:spTree>
    <p:extLst>
      <p:ext uri="{BB962C8B-B14F-4D97-AF65-F5344CB8AC3E}">
        <p14:creationId xmlns:p14="http://schemas.microsoft.com/office/powerpoint/2010/main" val="2335027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a:extLst>
              <a:ext uri="{FF2B5EF4-FFF2-40B4-BE49-F238E27FC236}">
                <a16:creationId xmlns:a16="http://schemas.microsoft.com/office/drawing/2014/main" id="{9D87EBF9-CB72-440A-0D53-0B6087389BE9}"/>
              </a:ext>
            </a:extLst>
          </p:cNvPr>
          <p:cNvPicPr>
            <a:picLocks noChangeAspect="1"/>
          </p:cNvPicPr>
          <p:nvPr/>
        </p:nvPicPr>
        <p:blipFill rotWithShape="1">
          <a:blip r:embed="rId2"/>
          <a:srcRect l="3371" r="10809"/>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15A56BC-6CB2-DA87-0D47-B4550FCC3856}"/>
              </a:ext>
            </a:extLst>
          </p:cNvPr>
          <p:cNvSpPr>
            <a:spLocks noGrp="1"/>
          </p:cNvSpPr>
          <p:nvPr>
            <p:ph type="title"/>
          </p:nvPr>
        </p:nvSpPr>
        <p:spPr>
          <a:xfrm>
            <a:off x="5827048" y="407987"/>
            <a:ext cx="5721484" cy="1325563"/>
          </a:xfrm>
        </p:spPr>
        <p:txBody>
          <a:bodyPr>
            <a:normAutofit/>
          </a:bodyPr>
          <a:lstStyle/>
          <a:p>
            <a:r>
              <a:rPr lang="nn-NO" sz="4100">
                <a:hlinkClick r:id="rId3"/>
              </a:rPr>
              <a:t>Stiklestad </a:t>
            </a:r>
            <a:r>
              <a:rPr lang="nn-NO" sz="4100" err="1">
                <a:hlinkClick r:id="rId3"/>
              </a:rPr>
              <a:t>kirke</a:t>
            </a:r>
            <a:r>
              <a:rPr lang="nn-NO" sz="4100">
                <a:hlinkClick r:id="rId3"/>
              </a:rPr>
              <a:t> - Stiklestad Nasjonale Kultursenter</a:t>
            </a:r>
            <a:endParaRPr lang="nb-NO" sz="4100"/>
          </a:p>
        </p:txBody>
      </p:sp>
      <p:sp>
        <p:nvSpPr>
          <p:cNvPr id="3" name="Plassholder for innhold 2">
            <a:extLst>
              <a:ext uri="{FF2B5EF4-FFF2-40B4-BE49-F238E27FC236}">
                <a16:creationId xmlns:a16="http://schemas.microsoft.com/office/drawing/2014/main" id="{C1D48D66-C0D4-96CF-E803-1CF2694769B7}"/>
              </a:ext>
            </a:extLst>
          </p:cNvPr>
          <p:cNvSpPr>
            <a:spLocks noGrp="1"/>
          </p:cNvSpPr>
          <p:nvPr>
            <p:ph idx="1"/>
          </p:nvPr>
        </p:nvSpPr>
        <p:spPr>
          <a:xfrm>
            <a:off x="5827048" y="1868487"/>
            <a:ext cx="5721484" cy="4351338"/>
          </a:xfrm>
        </p:spPr>
        <p:txBody>
          <a:bodyPr>
            <a:normAutofit/>
          </a:bodyPr>
          <a:lstStyle/>
          <a:p>
            <a:r>
              <a:rPr lang="nb-NO" dirty="0">
                <a:hlinkClick r:id="rId4"/>
              </a:rPr>
              <a:t>Olavssteinen – hva er det som skjer? - adressa.no</a:t>
            </a:r>
            <a:endParaRPr lang="nb-NO" dirty="0"/>
          </a:p>
          <a:p>
            <a:r>
              <a:rPr lang="nb-NO" dirty="0">
                <a:hlinkClick r:id="rId5"/>
              </a:rPr>
              <a:t>- </a:t>
            </a:r>
            <a:r>
              <a:rPr lang="nb-NO" dirty="0" err="1">
                <a:hlinkClick r:id="rId5"/>
              </a:rPr>
              <a:t>Olavvsteinen</a:t>
            </a:r>
            <a:r>
              <a:rPr lang="nb-NO" dirty="0">
                <a:hlinkClick r:id="rId5"/>
              </a:rPr>
              <a:t> er en relikvie – NRK Trøndelag</a:t>
            </a:r>
            <a:endParaRPr lang="nb-NO" dirty="0"/>
          </a:p>
        </p:txBody>
      </p:sp>
    </p:spTree>
    <p:extLst>
      <p:ext uri="{BB962C8B-B14F-4D97-AF65-F5344CB8AC3E}">
        <p14:creationId xmlns:p14="http://schemas.microsoft.com/office/powerpoint/2010/main" val="2288907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a:extLst>
              <a:ext uri="{FF2B5EF4-FFF2-40B4-BE49-F238E27FC236}">
                <a16:creationId xmlns:a16="http://schemas.microsoft.com/office/drawing/2014/main" id="{E92B2A67-FA75-AB74-643A-D3AE6EF5131C}"/>
              </a:ext>
            </a:extLst>
          </p:cNvPr>
          <p:cNvPicPr>
            <a:picLocks noChangeAspect="1"/>
          </p:cNvPicPr>
          <p:nvPr/>
        </p:nvPicPr>
        <p:blipFill rotWithShape="1">
          <a:blip r:embed="rId2"/>
          <a:srcRect l="28156" r="3467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D42EA40-EF61-05ED-2291-8C9273CA1142}"/>
              </a:ext>
            </a:extLst>
          </p:cNvPr>
          <p:cNvSpPr>
            <a:spLocks noGrp="1"/>
          </p:cNvSpPr>
          <p:nvPr>
            <p:ph type="title"/>
          </p:nvPr>
        </p:nvSpPr>
        <p:spPr>
          <a:xfrm>
            <a:off x="5827048" y="407987"/>
            <a:ext cx="5721484" cy="1325563"/>
          </a:xfrm>
        </p:spPr>
        <p:txBody>
          <a:bodyPr>
            <a:normAutofit/>
          </a:bodyPr>
          <a:lstStyle/>
          <a:p>
            <a:r>
              <a:rPr lang="nb-NO" dirty="0"/>
              <a:t>Helgen og helgen dyrkelser</a:t>
            </a:r>
          </a:p>
        </p:txBody>
      </p:sp>
      <p:sp>
        <p:nvSpPr>
          <p:cNvPr id="3" name="Plassholder for innhold 2">
            <a:extLst>
              <a:ext uri="{FF2B5EF4-FFF2-40B4-BE49-F238E27FC236}">
                <a16:creationId xmlns:a16="http://schemas.microsoft.com/office/drawing/2014/main" id="{61BB0055-DFCF-4403-47BD-0CFCBB8205EC}"/>
              </a:ext>
            </a:extLst>
          </p:cNvPr>
          <p:cNvSpPr>
            <a:spLocks noGrp="1"/>
          </p:cNvSpPr>
          <p:nvPr>
            <p:ph idx="1"/>
          </p:nvPr>
        </p:nvSpPr>
        <p:spPr>
          <a:xfrm>
            <a:off x="5827048" y="1868487"/>
            <a:ext cx="5721484" cy="4351338"/>
          </a:xfrm>
        </p:spPr>
        <p:txBody>
          <a:bodyPr>
            <a:normAutofit/>
          </a:bodyPr>
          <a:lstStyle/>
          <a:p>
            <a:r>
              <a:rPr lang="nb-NO" sz="1500" b="0" i="0">
                <a:effectLst/>
                <a:latin typeface="Publico text"/>
              </a:rPr>
              <a:t>En helgen er en person, ofte avdød, som er gjenstand for </a:t>
            </a:r>
            <a:r>
              <a:rPr lang="nb-NO" sz="1500" b="0" i="0" strike="noStrike">
                <a:effectLst/>
                <a:latin typeface="Publico text"/>
              </a:rPr>
              <a:t>religiøs</a:t>
            </a:r>
            <a:r>
              <a:rPr lang="nb-NO" sz="1500" b="0" i="0">
                <a:effectLst/>
                <a:latin typeface="Publico text"/>
              </a:rPr>
              <a:t> dyrkelse og anses for å ha særlig nær kontakt med </a:t>
            </a:r>
            <a:r>
              <a:rPr lang="nb-NO" sz="1500" b="0" i="0" strike="noStrike">
                <a:effectLst/>
                <a:latin typeface="Publico text"/>
              </a:rPr>
              <a:t>gud</a:t>
            </a:r>
            <a:r>
              <a:rPr lang="nb-NO" sz="1500" b="0" i="0">
                <a:effectLst/>
                <a:latin typeface="Publico text"/>
              </a:rPr>
              <a:t>.</a:t>
            </a:r>
          </a:p>
          <a:p>
            <a:r>
              <a:rPr lang="nb-NO" sz="1500" b="0" i="0">
                <a:effectLst/>
                <a:latin typeface="Publico text"/>
              </a:rPr>
              <a:t>Helgener dyrkes gjennom </a:t>
            </a:r>
            <a:r>
              <a:rPr lang="nb-NO" sz="1500" b="0" i="0" strike="noStrike">
                <a:effectLst/>
                <a:latin typeface="Publico text"/>
              </a:rPr>
              <a:t>bønn</a:t>
            </a:r>
            <a:r>
              <a:rPr lang="nb-NO" sz="1500" b="0" i="0">
                <a:effectLst/>
                <a:latin typeface="Publico text"/>
              </a:rPr>
              <a:t> og reiser til steder tilknyttet deres liv, død og eventuelle </a:t>
            </a:r>
            <a:r>
              <a:rPr lang="nb-NO" sz="1500" b="0" i="0" strike="noStrike">
                <a:effectLst/>
                <a:latin typeface="Publico text"/>
              </a:rPr>
              <a:t>åpenbaringer</a:t>
            </a:r>
            <a:r>
              <a:rPr lang="nb-NO" sz="1500" b="0" i="0">
                <a:effectLst/>
                <a:latin typeface="Publico text"/>
              </a:rPr>
              <a:t> i ettertid. Helgener dyrkes også ofte som </a:t>
            </a:r>
            <a:r>
              <a:rPr lang="nb-NO" sz="1500" b="0" i="0" strike="noStrike">
                <a:effectLst/>
                <a:latin typeface="Publico text"/>
              </a:rPr>
              <a:t>moralske</a:t>
            </a:r>
            <a:r>
              <a:rPr lang="nb-NO" sz="1500" b="0" i="0">
                <a:effectLst/>
                <a:latin typeface="Publico text"/>
              </a:rPr>
              <a:t> forbilder.</a:t>
            </a:r>
          </a:p>
          <a:p>
            <a:r>
              <a:rPr lang="nb-NO" sz="1500" b="0" i="0">
                <a:effectLst/>
                <a:latin typeface="Publico text"/>
              </a:rPr>
              <a:t>Man finner ulike former for </a:t>
            </a:r>
            <a:r>
              <a:rPr lang="nb-NO" sz="1500" b="0" i="0" u="none" strike="noStrike">
                <a:effectLst/>
                <a:latin typeface="Publico text"/>
              </a:rPr>
              <a:t>helgenkåring</a:t>
            </a:r>
            <a:r>
              <a:rPr lang="nb-NO" sz="1500" b="0" i="0">
                <a:effectLst/>
                <a:latin typeface="Publico text"/>
              </a:rPr>
              <a:t> (kanonisering) i forskjellige kristne kirker. Den mest kompliserte finner man imidlertid i den katolske kirken.</a:t>
            </a:r>
          </a:p>
          <a:p>
            <a:r>
              <a:rPr lang="nb-NO" sz="1500" b="0" i="0">
                <a:effectLst/>
                <a:latin typeface="Publico text"/>
              </a:rPr>
              <a:t>Frem til 1200-tallet foregikk katolske helgenkåringer i lokale bispedømmer. Dette var også tilfellet med </a:t>
            </a:r>
            <a:r>
              <a:rPr lang="nb-NO" sz="1500" b="0" i="0" u="none" strike="noStrike">
                <a:effectLst/>
                <a:latin typeface="Publico text"/>
              </a:rPr>
              <a:t>Olav den hellige</a:t>
            </a:r>
            <a:r>
              <a:rPr lang="nb-NO" sz="1500" b="0" i="0">
                <a:effectLst/>
                <a:latin typeface="Publico text"/>
              </a:rPr>
              <a:t>. Overføringen av helgenkåringer fra lokale biskoper til paven i Roma skjedde gradvis ettersom pavestolens makt og prestisje økte.</a:t>
            </a:r>
          </a:p>
          <a:p>
            <a:pPr marL="0" indent="0">
              <a:buNone/>
            </a:pPr>
            <a:endParaRPr lang="nb-NO" sz="1500" b="0" i="0">
              <a:effectLst/>
              <a:latin typeface="Publico text"/>
            </a:endParaRPr>
          </a:p>
          <a:p>
            <a:pPr marL="0" indent="0">
              <a:buNone/>
            </a:pPr>
            <a:r>
              <a:rPr lang="nb-NO" sz="1500">
                <a:latin typeface="Publico text"/>
              </a:rPr>
              <a:t>(Snl.no)</a:t>
            </a:r>
            <a:endParaRPr lang="nb-NO" sz="1500" b="0" i="0">
              <a:effectLst/>
              <a:latin typeface="Publico text"/>
            </a:endParaRPr>
          </a:p>
          <a:p>
            <a:pPr marL="0" indent="0">
              <a:buNone/>
            </a:pPr>
            <a:endParaRPr lang="nb-NO" sz="1500"/>
          </a:p>
        </p:txBody>
      </p:sp>
    </p:spTree>
    <p:extLst>
      <p:ext uri="{BB962C8B-B14F-4D97-AF65-F5344CB8AC3E}">
        <p14:creationId xmlns:p14="http://schemas.microsoft.com/office/powerpoint/2010/main" val="3533385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9E295EE-5119-5550-E3C3-65EE18159EE1}"/>
              </a:ext>
            </a:extLst>
          </p:cNvPr>
          <p:cNvSpPr>
            <a:spLocks noGrp="1"/>
          </p:cNvSpPr>
          <p:nvPr>
            <p:ph type="title"/>
          </p:nvPr>
        </p:nvSpPr>
        <p:spPr>
          <a:xfrm>
            <a:off x="841248" y="548640"/>
            <a:ext cx="3600860" cy="5431536"/>
          </a:xfrm>
        </p:spPr>
        <p:txBody>
          <a:bodyPr>
            <a:normAutofit/>
          </a:bodyPr>
          <a:lstStyle/>
          <a:p>
            <a:r>
              <a:rPr lang="nb-NO" sz="5400"/>
              <a:t>Kilder: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E9AEC08-C3EC-46C2-4EF7-2E37EA3B4A40}"/>
              </a:ext>
            </a:extLst>
          </p:cNvPr>
          <p:cNvSpPr>
            <a:spLocks noGrp="1"/>
          </p:cNvSpPr>
          <p:nvPr>
            <p:ph idx="1"/>
          </p:nvPr>
        </p:nvSpPr>
        <p:spPr>
          <a:xfrm>
            <a:off x="5126418" y="552091"/>
            <a:ext cx="6224335" cy="5431536"/>
          </a:xfrm>
        </p:spPr>
        <p:txBody>
          <a:bodyPr anchor="ctr">
            <a:normAutofit/>
          </a:bodyPr>
          <a:lstStyle/>
          <a:p>
            <a:pPr marL="0" indent="0">
              <a:buNone/>
            </a:pPr>
            <a:r>
              <a:rPr lang="nb-NO" sz="2200"/>
              <a:t>Stiklestad.no</a:t>
            </a:r>
          </a:p>
          <a:p>
            <a:pPr marL="0" indent="0">
              <a:buNone/>
            </a:pPr>
            <a:r>
              <a:rPr lang="nb-NO" sz="2200"/>
              <a:t>Snl.no</a:t>
            </a:r>
          </a:p>
          <a:p>
            <a:pPr marL="0" indent="0">
              <a:buNone/>
            </a:pPr>
            <a:r>
              <a:rPr lang="nb-NO" sz="2200"/>
              <a:t>Pilgrimsleden Valldal</a:t>
            </a:r>
          </a:p>
          <a:p>
            <a:pPr marL="0" indent="0">
              <a:buNone/>
            </a:pPr>
            <a:r>
              <a:rPr lang="nb-NO" sz="2200"/>
              <a:t>Wikipedia.no</a:t>
            </a:r>
          </a:p>
          <a:p>
            <a:pPr marL="0" indent="0">
              <a:buNone/>
            </a:pPr>
            <a:endParaRPr lang="nb-NO" sz="2200"/>
          </a:p>
        </p:txBody>
      </p:sp>
    </p:spTree>
    <p:extLst>
      <p:ext uri="{BB962C8B-B14F-4D97-AF65-F5344CB8AC3E}">
        <p14:creationId xmlns:p14="http://schemas.microsoft.com/office/powerpoint/2010/main" val="250459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BD92013-80F3-DD4F-E916-8E8064A53AD0}"/>
              </a:ext>
            </a:extLst>
          </p:cNvPr>
          <p:cNvSpPr>
            <a:spLocks noGrp="1"/>
          </p:cNvSpPr>
          <p:nvPr>
            <p:ph type="title"/>
          </p:nvPr>
        </p:nvSpPr>
        <p:spPr>
          <a:xfrm>
            <a:off x="630936" y="640080"/>
            <a:ext cx="4818888" cy="1481328"/>
          </a:xfrm>
        </p:spPr>
        <p:txBody>
          <a:bodyPr anchor="b">
            <a:normAutofit/>
          </a:bodyPr>
          <a:lstStyle/>
          <a:p>
            <a:r>
              <a:rPr lang="nb-NO" sz="5400"/>
              <a:t>Olavs myter</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B74D7CD-8372-21DE-8E5B-099B18FF7E71}"/>
              </a:ext>
            </a:extLst>
          </p:cNvPr>
          <p:cNvSpPr>
            <a:spLocks noGrp="1"/>
          </p:cNvSpPr>
          <p:nvPr>
            <p:ph idx="1"/>
          </p:nvPr>
        </p:nvSpPr>
        <p:spPr>
          <a:xfrm>
            <a:off x="630936" y="2660904"/>
            <a:ext cx="4818888" cy="3547872"/>
          </a:xfrm>
        </p:spPr>
        <p:txBody>
          <a:bodyPr anchor="t">
            <a:normAutofit/>
          </a:bodyPr>
          <a:lstStyle/>
          <a:p>
            <a:pPr marL="0" indent="0">
              <a:buNone/>
            </a:pPr>
            <a:r>
              <a:rPr lang="nb-NO" sz="2200"/>
              <a:t>Det er mange myter knyttet opp i mot Olav den hellige</a:t>
            </a:r>
          </a:p>
          <a:p>
            <a:pPr marL="0" indent="0">
              <a:buNone/>
            </a:pPr>
            <a:r>
              <a:rPr lang="nb-NO" sz="2200"/>
              <a:t>Noen av disse er:</a:t>
            </a:r>
          </a:p>
        </p:txBody>
      </p:sp>
      <p:pic>
        <p:nvPicPr>
          <p:cNvPr id="4" name="Bilde 3">
            <a:extLst>
              <a:ext uri="{FF2B5EF4-FFF2-40B4-BE49-F238E27FC236}">
                <a16:creationId xmlns:a16="http://schemas.microsoft.com/office/drawing/2014/main" id="{653A4798-27F2-DA87-B3BB-647197A3CD9C}"/>
              </a:ext>
            </a:extLst>
          </p:cNvPr>
          <p:cNvPicPr>
            <a:picLocks noChangeAspect="1"/>
          </p:cNvPicPr>
          <p:nvPr/>
        </p:nvPicPr>
        <p:blipFill>
          <a:blip r:embed="rId2"/>
          <a:stretch>
            <a:fillRect/>
          </a:stretch>
        </p:blipFill>
        <p:spPr>
          <a:xfrm>
            <a:off x="6099048" y="1381887"/>
            <a:ext cx="5458968" cy="4094226"/>
          </a:xfrm>
          <a:prstGeom prst="rect">
            <a:avLst/>
          </a:prstGeom>
        </p:spPr>
      </p:pic>
    </p:spTree>
    <p:extLst>
      <p:ext uri="{BB962C8B-B14F-4D97-AF65-F5344CB8AC3E}">
        <p14:creationId xmlns:p14="http://schemas.microsoft.com/office/powerpoint/2010/main" val="1379799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1248FE-E504-A431-711B-C6418BB05284}"/>
              </a:ext>
            </a:extLst>
          </p:cNvPr>
          <p:cNvSpPr>
            <a:spLocks noGrp="1"/>
          </p:cNvSpPr>
          <p:nvPr>
            <p:ph type="title"/>
          </p:nvPr>
        </p:nvSpPr>
        <p:spPr>
          <a:xfrm>
            <a:off x="630936" y="640080"/>
            <a:ext cx="4818888" cy="1481328"/>
          </a:xfrm>
        </p:spPr>
        <p:txBody>
          <a:bodyPr anchor="b">
            <a:normAutofit/>
          </a:bodyPr>
          <a:lstStyle/>
          <a:p>
            <a:r>
              <a:rPr lang="nb-NO" sz="5000"/>
              <a:t>Den blinde mannen</a:t>
            </a:r>
          </a:p>
        </p:txBody>
      </p:sp>
      <p:sp>
        <p:nvSpPr>
          <p:cNvPr id="28"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1A42BF1-524F-C827-5D71-23C1DB2B16C1}"/>
              </a:ext>
            </a:extLst>
          </p:cNvPr>
          <p:cNvSpPr>
            <a:spLocks noGrp="1"/>
          </p:cNvSpPr>
          <p:nvPr>
            <p:ph idx="1"/>
          </p:nvPr>
        </p:nvSpPr>
        <p:spPr>
          <a:xfrm>
            <a:off x="630936" y="2660904"/>
            <a:ext cx="4818888" cy="3547872"/>
          </a:xfrm>
        </p:spPr>
        <p:txBody>
          <a:bodyPr anchor="t">
            <a:normAutofit/>
          </a:bodyPr>
          <a:lstStyle/>
          <a:p>
            <a:pPr marL="0" indent="0">
              <a:buNone/>
            </a:pPr>
            <a:r>
              <a:rPr lang="nb-NO" sz="2200"/>
              <a:t>Den første myten er knyttet til Olavshaugen. Der ble liket av kongen lagt etter slaget</a:t>
            </a:r>
          </a:p>
          <a:p>
            <a:pPr marL="0" indent="0">
              <a:buNone/>
            </a:pPr>
            <a:r>
              <a:rPr lang="nb-NO" sz="2200"/>
              <a:t>En blind mann fant veien inn i løa.</a:t>
            </a:r>
          </a:p>
          <a:p>
            <a:pPr marL="0" indent="0">
              <a:buNone/>
            </a:pPr>
            <a:r>
              <a:rPr lang="nb-NO" sz="2200"/>
              <a:t>Han fikk kongens blod i øynene, og fikk tilbake synet</a:t>
            </a:r>
          </a:p>
        </p:txBody>
      </p:sp>
      <p:pic>
        <p:nvPicPr>
          <p:cNvPr id="7" name="Bilde 6">
            <a:extLst>
              <a:ext uri="{FF2B5EF4-FFF2-40B4-BE49-F238E27FC236}">
                <a16:creationId xmlns:a16="http://schemas.microsoft.com/office/drawing/2014/main" id="{C1A8E8AA-1A5B-E3AD-E010-E1E6098A4362}"/>
              </a:ext>
            </a:extLst>
          </p:cNvPr>
          <p:cNvPicPr>
            <a:picLocks noChangeAspect="1"/>
          </p:cNvPicPr>
          <p:nvPr/>
        </p:nvPicPr>
        <p:blipFill>
          <a:blip r:embed="rId2"/>
          <a:stretch>
            <a:fillRect/>
          </a:stretch>
        </p:blipFill>
        <p:spPr>
          <a:xfrm>
            <a:off x="6099048" y="1744518"/>
            <a:ext cx="5458968" cy="3368963"/>
          </a:xfrm>
          <a:prstGeom prst="rect">
            <a:avLst/>
          </a:prstGeom>
        </p:spPr>
      </p:pic>
    </p:spTree>
    <p:extLst>
      <p:ext uri="{BB962C8B-B14F-4D97-AF65-F5344CB8AC3E}">
        <p14:creationId xmlns:p14="http://schemas.microsoft.com/office/powerpoint/2010/main" val="230297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DD6C59CC-B075-FDC6-B0CC-FFDFA6DED149}"/>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BCA3BC2-A112-5D78-A4ED-54676E708463}"/>
              </a:ext>
            </a:extLst>
          </p:cNvPr>
          <p:cNvSpPr>
            <a:spLocks noGrp="1"/>
          </p:cNvSpPr>
          <p:nvPr>
            <p:ph type="title"/>
          </p:nvPr>
        </p:nvSpPr>
        <p:spPr>
          <a:xfrm>
            <a:off x="7531610" y="365125"/>
            <a:ext cx="3822189" cy="1899912"/>
          </a:xfrm>
        </p:spPr>
        <p:txBody>
          <a:bodyPr>
            <a:normAutofit/>
          </a:bodyPr>
          <a:lstStyle/>
          <a:p>
            <a:r>
              <a:rPr lang="nb-NO" sz="4000"/>
              <a:t>Tore Hund</a:t>
            </a:r>
          </a:p>
        </p:txBody>
      </p:sp>
      <p:sp>
        <p:nvSpPr>
          <p:cNvPr id="3" name="Plassholder for innhold 2">
            <a:extLst>
              <a:ext uri="{FF2B5EF4-FFF2-40B4-BE49-F238E27FC236}">
                <a16:creationId xmlns:a16="http://schemas.microsoft.com/office/drawing/2014/main" id="{42CD78F1-E362-629B-1349-A581198FC391}"/>
              </a:ext>
            </a:extLst>
          </p:cNvPr>
          <p:cNvSpPr>
            <a:spLocks noGrp="1"/>
          </p:cNvSpPr>
          <p:nvPr>
            <p:ph idx="1"/>
          </p:nvPr>
        </p:nvSpPr>
        <p:spPr>
          <a:xfrm>
            <a:off x="7531610" y="2434201"/>
            <a:ext cx="3822189" cy="3742762"/>
          </a:xfrm>
        </p:spPr>
        <p:txBody>
          <a:bodyPr>
            <a:normAutofit/>
          </a:bodyPr>
          <a:lstStyle/>
          <a:p>
            <a:pPr marL="0" indent="0">
              <a:buNone/>
            </a:pPr>
            <a:r>
              <a:rPr lang="nb-NO" sz="2000"/>
              <a:t>Kongens drapsmann Tore Hund fikk et sår i hånda under slaget. Da han skulle hente spydet sitt fikk han kongens blod på såret og hånda ble leget</a:t>
            </a:r>
          </a:p>
        </p:txBody>
      </p:sp>
    </p:spTree>
    <p:extLst>
      <p:ext uri="{BB962C8B-B14F-4D97-AF65-F5344CB8AC3E}">
        <p14:creationId xmlns:p14="http://schemas.microsoft.com/office/powerpoint/2010/main" val="419709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86B6934-2175-6A68-1E30-15E0852DD289}"/>
              </a:ext>
            </a:extLst>
          </p:cNvPr>
          <p:cNvSpPr>
            <a:spLocks noGrp="1"/>
          </p:cNvSpPr>
          <p:nvPr>
            <p:ph type="title"/>
          </p:nvPr>
        </p:nvSpPr>
        <p:spPr>
          <a:xfrm>
            <a:off x="640080" y="325369"/>
            <a:ext cx="4368602" cy="1956841"/>
          </a:xfrm>
        </p:spPr>
        <p:txBody>
          <a:bodyPr anchor="b">
            <a:normAutofit/>
          </a:bodyPr>
          <a:lstStyle/>
          <a:p>
            <a:r>
              <a:rPr lang="nb-NO" sz="5400"/>
              <a:t>Hår og negler gror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70C601D-851D-1C0C-649B-A64D258F13B9}"/>
              </a:ext>
            </a:extLst>
          </p:cNvPr>
          <p:cNvSpPr>
            <a:spLocks noGrp="1"/>
          </p:cNvSpPr>
          <p:nvPr>
            <p:ph idx="1"/>
          </p:nvPr>
        </p:nvSpPr>
        <p:spPr>
          <a:xfrm>
            <a:off x="640080" y="2872899"/>
            <a:ext cx="4243589" cy="3320668"/>
          </a:xfrm>
        </p:spPr>
        <p:txBody>
          <a:bodyPr>
            <a:normAutofit/>
          </a:bodyPr>
          <a:lstStyle/>
          <a:p>
            <a:pPr marL="0" indent="0">
              <a:buNone/>
            </a:pPr>
            <a:r>
              <a:rPr lang="nb-NO" sz="2200"/>
              <a:t>En av bakgrunnen for helgen kåringen var at når biskop Grimkjell åpent kista til Olav den hellige et år etter hans død så hadde hår og negler grodd. Han klipte hår og negler.</a:t>
            </a:r>
          </a:p>
          <a:p>
            <a:pPr marL="0" indent="0">
              <a:buNone/>
            </a:pPr>
            <a:r>
              <a:rPr lang="nb-NO" sz="2200"/>
              <a:t>Han prøvde å tenne på håret, men fikk det ikke til å brenne.</a:t>
            </a:r>
          </a:p>
        </p:txBody>
      </p:sp>
      <p:pic>
        <p:nvPicPr>
          <p:cNvPr id="4" name="Bilde 3">
            <a:extLst>
              <a:ext uri="{FF2B5EF4-FFF2-40B4-BE49-F238E27FC236}">
                <a16:creationId xmlns:a16="http://schemas.microsoft.com/office/drawing/2014/main" id="{F58E21B7-A8F3-332D-9CC8-5FE9D8579C4B}"/>
              </a:ext>
            </a:extLst>
          </p:cNvPr>
          <p:cNvPicPr>
            <a:picLocks noChangeAspect="1"/>
          </p:cNvPicPr>
          <p:nvPr/>
        </p:nvPicPr>
        <p:blipFill rotWithShape="1">
          <a:blip r:embed="rId2"/>
          <a:srcRect l="5016" r="64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1940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05A1518F-3A3A-B475-88E1-B5759013AC2D}"/>
              </a:ext>
            </a:extLst>
          </p:cNvPr>
          <p:cNvPicPr>
            <a:picLocks noChangeAspect="1"/>
          </p:cNvPicPr>
          <p:nvPr/>
        </p:nvPicPr>
        <p:blipFill rotWithShape="1">
          <a:blip r:embed="rId2"/>
          <a:srcRect t="6180" b="7328"/>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D92FEF3-E194-3005-F009-738D166EF096}"/>
              </a:ext>
            </a:extLst>
          </p:cNvPr>
          <p:cNvSpPr>
            <a:spLocks noGrp="1"/>
          </p:cNvSpPr>
          <p:nvPr>
            <p:ph type="title"/>
          </p:nvPr>
        </p:nvSpPr>
        <p:spPr>
          <a:xfrm>
            <a:off x="7531610" y="365125"/>
            <a:ext cx="3822189" cy="1899912"/>
          </a:xfrm>
        </p:spPr>
        <p:txBody>
          <a:bodyPr>
            <a:normAutofit/>
          </a:bodyPr>
          <a:lstStyle/>
          <a:p>
            <a:r>
              <a:rPr lang="nb-NO" sz="4000"/>
              <a:t>Kista som graver seg opp</a:t>
            </a:r>
          </a:p>
        </p:txBody>
      </p:sp>
      <p:sp>
        <p:nvSpPr>
          <p:cNvPr id="3" name="Plassholder for innhold 2">
            <a:extLst>
              <a:ext uri="{FF2B5EF4-FFF2-40B4-BE49-F238E27FC236}">
                <a16:creationId xmlns:a16="http://schemas.microsoft.com/office/drawing/2014/main" id="{40EB1A55-CC88-ADF3-1F55-BB2E9C146C08}"/>
              </a:ext>
            </a:extLst>
          </p:cNvPr>
          <p:cNvSpPr>
            <a:spLocks noGrp="1"/>
          </p:cNvSpPr>
          <p:nvPr>
            <p:ph idx="1"/>
          </p:nvPr>
        </p:nvSpPr>
        <p:spPr>
          <a:xfrm>
            <a:off x="7531610" y="2434201"/>
            <a:ext cx="3822189" cy="3742762"/>
          </a:xfrm>
        </p:spPr>
        <p:txBody>
          <a:bodyPr>
            <a:normAutofit/>
          </a:bodyPr>
          <a:lstStyle/>
          <a:p>
            <a:pPr marL="0" indent="0">
              <a:buNone/>
            </a:pPr>
            <a:r>
              <a:rPr lang="nb-NO" sz="2000"/>
              <a:t>Olavs kiste hadde nesten grav seg helt opp av jorda selv et år etter at han hadde død</a:t>
            </a:r>
          </a:p>
        </p:txBody>
      </p:sp>
    </p:spTree>
    <p:extLst>
      <p:ext uri="{BB962C8B-B14F-4D97-AF65-F5344CB8AC3E}">
        <p14:creationId xmlns:p14="http://schemas.microsoft.com/office/powerpoint/2010/main" val="296910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e 3">
            <a:extLst>
              <a:ext uri="{FF2B5EF4-FFF2-40B4-BE49-F238E27FC236}">
                <a16:creationId xmlns:a16="http://schemas.microsoft.com/office/drawing/2014/main" id="{3C773CDF-1711-6787-D1FB-52FF5E7938A0}"/>
              </a:ext>
            </a:extLst>
          </p:cNvPr>
          <p:cNvPicPr>
            <a:picLocks noChangeAspect="1"/>
          </p:cNvPicPr>
          <p:nvPr/>
        </p:nvPicPr>
        <p:blipFill rotWithShape="1">
          <a:blip r:embed="rId2"/>
          <a:srcRect l="41016" r="11723"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8F8CA34-3A74-F2DE-1C0B-FB2EC8BD470A}"/>
              </a:ext>
            </a:extLst>
          </p:cNvPr>
          <p:cNvSpPr>
            <a:spLocks noGrp="1"/>
          </p:cNvSpPr>
          <p:nvPr>
            <p:ph type="title"/>
          </p:nvPr>
        </p:nvSpPr>
        <p:spPr>
          <a:xfrm>
            <a:off x="5827048" y="407987"/>
            <a:ext cx="5721484" cy="1325563"/>
          </a:xfrm>
        </p:spPr>
        <p:txBody>
          <a:bodyPr>
            <a:normAutofit/>
          </a:bodyPr>
          <a:lstStyle/>
          <a:p>
            <a:r>
              <a:rPr lang="nb-NO" dirty="0"/>
              <a:t>Gjøre syke friske</a:t>
            </a:r>
          </a:p>
        </p:txBody>
      </p:sp>
      <p:sp>
        <p:nvSpPr>
          <p:cNvPr id="3" name="Plassholder for innhold 2">
            <a:extLst>
              <a:ext uri="{FF2B5EF4-FFF2-40B4-BE49-F238E27FC236}">
                <a16:creationId xmlns:a16="http://schemas.microsoft.com/office/drawing/2014/main" id="{8E611BF6-83C8-246C-1F43-15AC329A1270}"/>
              </a:ext>
            </a:extLst>
          </p:cNvPr>
          <p:cNvSpPr>
            <a:spLocks noGrp="1"/>
          </p:cNvSpPr>
          <p:nvPr>
            <p:ph idx="1"/>
          </p:nvPr>
        </p:nvSpPr>
        <p:spPr>
          <a:xfrm>
            <a:off x="5827048" y="1868487"/>
            <a:ext cx="5721484" cy="4351338"/>
          </a:xfrm>
        </p:spPr>
        <p:txBody>
          <a:bodyPr>
            <a:normAutofit/>
          </a:bodyPr>
          <a:lstStyle/>
          <a:p>
            <a:pPr marL="0" indent="0">
              <a:buNone/>
            </a:pPr>
            <a:r>
              <a:rPr lang="nb-NO" dirty="0"/>
              <a:t>Mange bad til kongen om at de måtte gjøre personer friske.</a:t>
            </a:r>
          </a:p>
          <a:p>
            <a:pPr marL="0" indent="0">
              <a:buNone/>
            </a:pPr>
            <a:r>
              <a:rPr lang="nb-NO" dirty="0"/>
              <a:t>At flere ble friske tok de som et tegn på kongens hellighet</a:t>
            </a:r>
          </a:p>
        </p:txBody>
      </p:sp>
    </p:spTree>
    <p:extLst>
      <p:ext uri="{BB962C8B-B14F-4D97-AF65-F5344CB8AC3E}">
        <p14:creationId xmlns:p14="http://schemas.microsoft.com/office/powerpoint/2010/main" val="423541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EA1A8FD-6AC0-4328-A3DA-0FB0C599C623}"/>
              </a:ext>
            </a:extLst>
          </p:cNvPr>
          <p:cNvSpPr>
            <a:spLocks noGrp="1"/>
          </p:cNvSpPr>
          <p:nvPr>
            <p:ph type="title"/>
          </p:nvPr>
        </p:nvSpPr>
        <p:spPr>
          <a:xfrm>
            <a:off x="572493" y="238539"/>
            <a:ext cx="11018520" cy="1434415"/>
          </a:xfrm>
        </p:spPr>
        <p:txBody>
          <a:bodyPr anchor="b">
            <a:normAutofit/>
          </a:bodyPr>
          <a:lstStyle/>
          <a:p>
            <a:r>
              <a:rPr lang="nb-NO" sz="5400"/>
              <a:t>Solformørkelse</a:t>
            </a:r>
          </a:p>
        </p:txBody>
      </p:sp>
      <p:sp>
        <p:nvSpPr>
          <p:cNvPr id="103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EB4EE0C-2493-48FF-BA6D-38E7FF90E4C3}"/>
              </a:ext>
            </a:extLst>
          </p:cNvPr>
          <p:cNvSpPr>
            <a:spLocks noGrp="1"/>
          </p:cNvSpPr>
          <p:nvPr>
            <p:ph idx="1"/>
          </p:nvPr>
        </p:nvSpPr>
        <p:spPr>
          <a:xfrm>
            <a:off x="572493" y="2071316"/>
            <a:ext cx="6713552" cy="4119172"/>
          </a:xfrm>
        </p:spPr>
        <p:txBody>
          <a:bodyPr anchor="t">
            <a:normAutofit/>
          </a:bodyPr>
          <a:lstStyle/>
          <a:p>
            <a:pPr marL="0" indent="0">
              <a:buNone/>
            </a:pPr>
            <a:r>
              <a:rPr lang="nb-NO" sz="2200"/>
              <a:t>En av Olavsmytene går ut på at under slaget, etter at kongen var drept ble det en solformørkelse.</a:t>
            </a:r>
          </a:p>
          <a:p>
            <a:pPr marL="0" indent="0">
              <a:buNone/>
            </a:pPr>
            <a:r>
              <a:rPr lang="nb-NO" sz="2200"/>
              <a:t>Solformørkelsen var et tegn på Gud sin vrede over at bondehæren hadde drept kongen. </a:t>
            </a:r>
          </a:p>
          <a:p>
            <a:pPr marL="0" indent="0">
              <a:buNone/>
            </a:pPr>
            <a:r>
              <a:rPr lang="nb-NO" sz="2200"/>
              <a:t>I 1030 var det en solformørkelse den høsten. </a:t>
            </a:r>
          </a:p>
          <a:p>
            <a:pPr marL="0" indent="0">
              <a:buNone/>
            </a:pPr>
            <a:r>
              <a:rPr lang="nb-NO" sz="2200"/>
              <a:t>Solformørkelsen var ikke den 29.juli, men senere på høsten har forskere kommet fram til. </a:t>
            </a:r>
          </a:p>
          <a:p>
            <a:pPr marL="0" indent="0">
              <a:buNone/>
            </a:pPr>
            <a:r>
              <a:rPr lang="nb-NO" sz="2200"/>
              <a:t>Folk i 1030 var ikke klar over hva solformørkelser var, derfor er det forståelig at de trodde dette var et tegn på Guds vrede, eller verdens undergang.  </a:t>
            </a:r>
          </a:p>
        </p:txBody>
      </p:sp>
      <p:pic>
        <p:nvPicPr>
          <p:cNvPr id="1026" name="Picture 2" descr="Se kildebildet">
            <a:extLst>
              <a:ext uri="{FF2B5EF4-FFF2-40B4-BE49-F238E27FC236}">
                <a16:creationId xmlns:a16="http://schemas.microsoft.com/office/drawing/2014/main" id="{9C0551CA-89F6-426B-9738-8A2882F5B6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52" r="2247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88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B614DD2-14E7-8D56-B3CA-04B0F7879F98}"/>
              </a:ext>
            </a:extLst>
          </p:cNvPr>
          <p:cNvSpPr>
            <a:spLocks noGrp="1"/>
          </p:cNvSpPr>
          <p:nvPr>
            <p:ph type="title"/>
          </p:nvPr>
        </p:nvSpPr>
        <p:spPr>
          <a:xfrm>
            <a:off x="5894962" y="479493"/>
            <a:ext cx="5458838" cy="1325563"/>
          </a:xfrm>
        </p:spPr>
        <p:txBody>
          <a:bodyPr>
            <a:normAutofit/>
          </a:bodyPr>
          <a:lstStyle/>
          <a:p>
            <a:r>
              <a:rPr lang="nb-NO" dirty="0"/>
              <a:t>Åkeren reiser seg</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de 3">
            <a:extLst>
              <a:ext uri="{FF2B5EF4-FFF2-40B4-BE49-F238E27FC236}">
                <a16:creationId xmlns:a16="http://schemas.microsoft.com/office/drawing/2014/main" id="{E275773C-21BF-8695-DF7A-F2D3F56F3B19}"/>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ssholder for innhold 2">
            <a:extLst>
              <a:ext uri="{FF2B5EF4-FFF2-40B4-BE49-F238E27FC236}">
                <a16:creationId xmlns:a16="http://schemas.microsoft.com/office/drawing/2014/main" id="{87B491D7-3EA3-401C-6027-99D1451BCB3F}"/>
              </a:ext>
            </a:extLst>
          </p:cNvPr>
          <p:cNvSpPr>
            <a:spLocks noGrp="1"/>
          </p:cNvSpPr>
          <p:nvPr>
            <p:ph idx="1"/>
          </p:nvPr>
        </p:nvSpPr>
        <p:spPr>
          <a:xfrm>
            <a:off x="5894962" y="1984443"/>
            <a:ext cx="5458838" cy="4192520"/>
          </a:xfrm>
        </p:spPr>
        <p:txBody>
          <a:bodyPr>
            <a:normAutofit/>
          </a:bodyPr>
          <a:lstStyle/>
          <a:p>
            <a:pPr marL="0" indent="0">
              <a:buNone/>
            </a:pPr>
            <a:r>
              <a:rPr lang="nb-NO" dirty="0"/>
              <a:t>I Spelet på Stiklestad knyttes det også flere myter opp i mot Olav. </a:t>
            </a:r>
          </a:p>
          <a:p>
            <a:pPr marL="0" indent="0">
              <a:buNone/>
            </a:pPr>
            <a:r>
              <a:rPr lang="nb-NO" dirty="0"/>
              <a:t>Hæren hans trår ned åkeren. Kongen velsigner den, og åkeren reiser seg igjen.</a:t>
            </a:r>
          </a:p>
          <a:p>
            <a:pPr marL="0" indent="0">
              <a:buNone/>
            </a:pPr>
            <a:r>
              <a:rPr lang="nb-NO" dirty="0"/>
              <a:t>I Spelet er også myten om at Olav helbreder den psykisk syke datteren på Sul</a:t>
            </a:r>
          </a:p>
          <a:p>
            <a:pPr marL="0" indent="0">
              <a:buNone/>
            </a:pPr>
            <a:endParaRPr lang="nb-NO" dirty="0"/>
          </a:p>
        </p:txBody>
      </p:sp>
    </p:spTree>
    <p:extLst>
      <p:ext uri="{BB962C8B-B14F-4D97-AF65-F5344CB8AC3E}">
        <p14:creationId xmlns:p14="http://schemas.microsoft.com/office/powerpoint/2010/main" val="374539117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0" ma:contentTypeDescription="Create a new document." ma:contentTypeScope="" ma:versionID="94a8663497da10800b88c4496dc9ec15">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0d46b1ea766fa8cdb7ffc2fd2ef9f9c5"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4CFA14-66BC-4E3F-A66A-0AE456701A72}">
  <ds:schemaRef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5357d95e-081a-4bdd-b08f-3fe0d5d5bca3"/>
    <ds:schemaRef ds:uri="http://schemas.microsoft.com/office/2006/documentManagement/types"/>
    <ds:schemaRef ds:uri="350b5996-c0f3-4641-8ac6-f2822ef748a3"/>
    <ds:schemaRef ds:uri="http://www.w3.org/XML/1998/namespace"/>
    <ds:schemaRef ds:uri="http://purl.org/dc/dcmitype/"/>
  </ds:schemaRefs>
</ds:datastoreItem>
</file>

<file path=customXml/itemProps2.xml><?xml version="1.0" encoding="utf-8"?>
<ds:datastoreItem xmlns:ds="http://schemas.openxmlformats.org/officeDocument/2006/customXml" ds:itemID="{694442B4-D6B9-443B-88F3-2B05015B826D}">
  <ds:schemaRefs>
    <ds:schemaRef ds:uri="http://schemas.microsoft.com/sharepoint/v3/contenttype/forms"/>
  </ds:schemaRefs>
</ds:datastoreItem>
</file>

<file path=customXml/itemProps3.xml><?xml version="1.0" encoding="utf-8"?>
<ds:datastoreItem xmlns:ds="http://schemas.openxmlformats.org/officeDocument/2006/customXml" ds:itemID="{06AFB576-A800-44BB-8FF7-C01A35F01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5357d95e-081a-4bdd-b08f-3fe0d5d5b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TotalTime>
  <Words>1439</Words>
  <Application>Microsoft Office PowerPoint</Application>
  <PresentationFormat>Widescreen</PresentationFormat>
  <Paragraphs>92</Paragraphs>
  <Slides>19</Slides>
  <Notes>0</Notes>
  <HiddenSlides>0</HiddenSlides>
  <MMClips>0</MMClips>
  <ScaleCrop>false</ScaleCrop>
  <HeadingPairs>
    <vt:vector size="4" baseType="variant">
      <vt:variant>
        <vt:lpstr>Tema</vt:lpstr>
      </vt:variant>
      <vt:variant>
        <vt:i4>1</vt:i4>
      </vt:variant>
      <vt:variant>
        <vt:lpstr>Lysbildetitler</vt:lpstr>
      </vt:variant>
      <vt:variant>
        <vt:i4>19</vt:i4>
      </vt:variant>
    </vt:vector>
  </HeadingPairs>
  <TitlesOfParts>
    <vt:vector size="20" baseType="lpstr">
      <vt:lpstr>Office-tema</vt:lpstr>
      <vt:lpstr>Olavs myter, Olavs steinen, helgen og helgen dyrkelser</vt:lpstr>
      <vt:lpstr>Olavs myter</vt:lpstr>
      <vt:lpstr>Den blinde mannen</vt:lpstr>
      <vt:lpstr>Tore Hund</vt:lpstr>
      <vt:lpstr>Hår og negler gror</vt:lpstr>
      <vt:lpstr>Kista som graver seg opp</vt:lpstr>
      <vt:lpstr>Gjøre syke friske</vt:lpstr>
      <vt:lpstr>Solformørkelse</vt:lpstr>
      <vt:lpstr>Åkeren reiser seg</vt:lpstr>
      <vt:lpstr>Olavs steinen</vt:lpstr>
      <vt:lpstr>Sølvløvene på Rosenborg slott</vt:lpstr>
      <vt:lpstr>Sjøormen i Valldal</vt:lpstr>
      <vt:lpstr>Olavskilder</vt:lpstr>
      <vt:lpstr>Olavskilden i Trondheim</vt:lpstr>
      <vt:lpstr>Olavskildene i Verdal</vt:lpstr>
      <vt:lpstr>Noen Olavskilder i Norge </vt:lpstr>
      <vt:lpstr>Stiklestad kirke - Stiklestad Nasjonale Kultursenter</vt:lpstr>
      <vt:lpstr>Helgen og helgen dyrkelser</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Olavs myter, Olavs steinen, helgen og helgen dyrkelser</dc:title>
  <dc:creator>Storholmen, Åse</dc:creator>
  <cp:lastModifiedBy>Storholmen, Åse</cp:lastModifiedBy>
  <cp:revision>2</cp:revision>
  <dcterms:created xsi:type="dcterms:W3CDTF">2022-06-14T15:32:18Z</dcterms:created>
  <dcterms:modified xsi:type="dcterms:W3CDTF">2022-08-29T08:38:48Z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y fmtid="{D5CDD505-2E9C-101B-9397-08002B2CF9AE}" pid="3" name="MediaServiceImageTags">
    <vt:lpwstr/>
  </property>
</Properties>
</file>