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1"/>
  </p:sldMasterIdLst>
  <p:sldIdLst>
    <p:sldId id="256" r:id="rId2"/>
    <p:sldId id="257" r:id="rId3"/>
    <p:sldId id="291" r:id="rId4"/>
    <p:sldId id="292" r:id="rId5"/>
    <p:sldId id="302" r:id="rId6"/>
    <p:sldId id="303" r:id="rId7"/>
    <p:sldId id="293" r:id="rId8"/>
    <p:sldId id="294" r:id="rId9"/>
    <p:sldId id="286" r:id="rId10"/>
    <p:sldId id="297" r:id="rId11"/>
    <p:sldId id="300" r:id="rId12"/>
    <p:sldId id="301" r:id="rId13"/>
    <p:sldId id="290" r:id="rId14"/>
    <p:sldId id="296" r:id="rId15"/>
    <p:sldId id="305" r:id="rId16"/>
    <p:sldId id="304" r:id="rId17"/>
    <p:sldId id="30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210B51-9C6C-4188-8453-2180398089F5}" v="87" dt="2022-04-13T08:00:16.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b-NO"/>
              <a:t>Klikk for å redigere tittelstil</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D427688-DB96-480D-BEE5-B985EE2F98D1}" type="datetimeFigureOut">
              <a:rPr lang="nb-NO" smtClean="0"/>
              <a:t>13.04.2022</a:t>
            </a:fld>
            <a:endParaRPr lang="nb-NO"/>
          </a:p>
        </p:txBody>
      </p:sp>
      <p:sp>
        <p:nvSpPr>
          <p:cNvPr id="5" name="Footer Placeholder 4"/>
          <p:cNvSpPr>
            <a:spLocks noGrp="1"/>
          </p:cNvSpPr>
          <p:nvPr>
            <p:ph type="ftr" sz="quarter" idx="11"/>
          </p:nvPr>
        </p:nvSpPr>
        <p:spPr>
          <a:xfrm>
            <a:off x="2692397" y="5037663"/>
            <a:ext cx="5214635" cy="279400"/>
          </a:xfrm>
        </p:spPr>
        <p:txBody>
          <a:bodyPr/>
          <a:lstStyle/>
          <a:p>
            <a:endParaRPr lang="nb-NO"/>
          </a:p>
        </p:txBody>
      </p:sp>
      <p:sp>
        <p:nvSpPr>
          <p:cNvPr id="6" name="Slide Number Placeholder 5"/>
          <p:cNvSpPr>
            <a:spLocks noGrp="1"/>
          </p:cNvSpPr>
          <p:nvPr>
            <p:ph type="sldNum" sz="quarter" idx="12"/>
          </p:nvPr>
        </p:nvSpPr>
        <p:spPr>
          <a:xfrm>
            <a:off x="8956900" y="5037663"/>
            <a:ext cx="551167" cy="279400"/>
          </a:xfrm>
        </p:spPr>
        <p:txBody>
          <a:bodyPr/>
          <a:lstStyle/>
          <a:p>
            <a:fld id="{F493FD67-7206-4DB7-9083-D0248DC3136F}" type="slidenum">
              <a:rPr lang="nb-NO" smtClean="0"/>
              <a:t>‹#›</a:t>
            </a:fld>
            <a:endParaRPr lang="nb-NO"/>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8881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e med bildeteks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D427688-DB96-480D-BEE5-B985EE2F98D1}" type="datetimeFigureOut">
              <a:rPr lang="nb-NO" smtClean="0"/>
              <a:t>13.04.2022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493FD67-7206-4DB7-9083-D0248DC3136F}" type="slidenum">
              <a:rPr lang="nb-NO" smtClean="0"/>
              <a:t>‹#›</a:t>
            </a:fld>
            <a:endParaRPr lang="nb-NO"/>
          </a:p>
        </p:txBody>
      </p:sp>
    </p:spTree>
    <p:extLst>
      <p:ext uri="{BB962C8B-B14F-4D97-AF65-F5344CB8AC3E}">
        <p14:creationId xmlns:p14="http://schemas.microsoft.com/office/powerpoint/2010/main" val="322350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b-NO"/>
              <a:t>Klikk for å redigere tittelstil</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D427688-DB96-480D-BEE5-B985EE2F98D1}" type="datetimeFigureOut">
              <a:rPr lang="nb-NO" smtClean="0"/>
              <a:t>13.04.2022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2570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b-NO"/>
              <a:t>Klikk for å redigere tittelstil</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D427688-DB96-480D-BEE5-B985EE2F98D1}" type="datetimeFigureOut">
              <a:rPr lang="nb-NO" smtClean="0"/>
              <a:t>13.04.2022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8176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b-NO"/>
              <a:t>Klikk for å redigere tittelstil</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D427688-DB96-480D-BEE5-B985EE2F98D1}" type="datetimeFigureOut">
              <a:rPr lang="nb-NO" smtClean="0"/>
              <a:t>13.04.2022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spTree>
    <p:extLst>
      <p:ext uri="{BB962C8B-B14F-4D97-AF65-F5344CB8AC3E}">
        <p14:creationId xmlns:p14="http://schemas.microsoft.com/office/powerpoint/2010/main" val="1130573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vnekort med sita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b-NO"/>
              <a:t>Klikk for å redigere tittelstil</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D427688-DB96-480D-BEE5-B985EE2F98D1}" type="datetimeFigureOut">
              <a:rPr lang="nb-NO" smtClean="0"/>
              <a:t>13.04.2022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690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b-NO"/>
              <a:t>Klikk for å redigere tittelstil</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D427688-DB96-480D-BEE5-B985EE2F98D1}" type="datetimeFigureOut">
              <a:rPr lang="nb-NO" smtClean="0"/>
              <a:t>13.04.2022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9848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6D427688-DB96-480D-BEE5-B985EE2F98D1}" type="datetimeFigureOut">
              <a:rPr lang="nb-NO" smtClean="0"/>
              <a:t>13.04.2022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6742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6D427688-DB96-480D-BEE5-B985EE2F98D1}" type="datetimeFigureOut">
              <a:rPr lang="nb-NO" smtClean="0"/>
              <a:t>13.04.2022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0881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6D427688-DB96-480D-BEE5-B985EE2F98D1}" type="datetimeFigureOut">
              <a:rPr lang="nb-NO" smtClean="0"/>
              <a:t>13.04.2022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spTree>
    <p:extLst>
      <p:ext uri="{BB962C8B-B14F-4D97-AF65-F5344CB8AC3E}">
        <p14:creationId xmlns:p14="http://schemas.microsoft.com/office/powerpoint/2010/main" val="4211108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b-NO"/>
              <a:t>Klikk for å redigere tittelstil</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D427688-DB96-480D-BEE5-B985EE2F98D1}" type="datetimeFigureOut">
              <a:rPr lang="nb-NO" smtClean="0"/>
              <a:t>13.04.2022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493FD67-7206-4DB7-9083-D0248DC3136F}" type="slidenum">
              <a:rPr lang="nb-NO" smtClean="0"/>
              <a:t>‹#›</a:t>
            </a:fld>
            <a:endParaRPr lang="nb-NO"/>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116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6D427688-DB96-480D-BEE5-B985EE2F98D1}" type="datetimeFigureOut">
              <a:rPr lang="nb-NO" smtClean="0"/>
              <a:t>13.04.2022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493FD67-7206-4DB7-9083-D0248DC3136F}" type="slidenum">
              <a:rPr lang="nb-NO" smtClean="0"/>
              <a:t>‹#›</a:t>
            </a:fld>
            <a:endParaRPr lang="nb-NO"/>
          </a:p>
        </p:txBody>
      </p:sp>
    </p:spTree>
    <p:extLst>
      <p:ext uri="{BB962C8B-B14F-4D97-AF65-F5344CB8AC3E}">
        <p14:creationId xmlns:p14="http://schemas.microsoft.com/office/powerpoint/2010/main" val="172763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6D427688-DB96-480D-BEE5-B985EE2F98D1}" type="datetimeFigureOut">
              <a:rPr lang="nb-NO" smtClean="0"/>
              <a:t>13.04.2022</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F493FD67-7206-4DB7-9083-D0248DC3136F}" type="slidenum">
              <a:rPr lang="nb-NO" smtClean="0"/>
              <a:t>‹#›</a:t>
            </a:fld>
            <a:endParaRPr lang="nb-NO"/>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4638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6D427688-DB96-480D-BEE5-B985EE2F98D1}" type="datetimeFigureOut">
              <a:rPr lang="nb-NO" smtClean="0"/>
              <a:t>13.04.2022</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F493FD67-7206-4DB7-9083-D0248DC3136F}" type="slidenum">
              <a:rPr lang="nb-NO" smtClean="0"/>
              <a:t>‹#›</a:t>
            </a:fld>
            <a:endParaRPr lang="nb-NO"/>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9739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427688-DB96-480D-BEE5-B985EE2F98D1}" type="datetimeFigureOut">
              <a:rPr lang="nb-NO" smtClean="0"/>
              <a:t>13.04.2022</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F493FD67-7206-4DB7-9083-D0248DC3136F}" type="slidenum">
              <a:rPr lang="nb-NO" smtClean="0"/>
              <a:t>‹#›</a:t>
            </a:fld>
            <a:endParaRPr lang="nb-NO"/>
          </a:p>
        </p:txBody>
      </p:sp>
    </p:spTree>
    <p:extLst>
      <p:ext uri="{BB962C8B-B14F-4D97-AF65-F5344CB8AC3E}">
        <p14:creationId xmlns:p14="http://schemas.microsoft.com/office/powerpoint/2010/main" val="4018722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b-NO"/>
              <a:t>Klikk for å redigere tittelstil</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D427688-DB96-480D-BEE5-B985EE2F98D1}" type="datetimeFigureOut">
              <a:rPr lang="nb-NO" smtClean="0"/>
              <a:t>13.04.2022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493FD67-7206-4DB7-9083-D0248DC3136F}" type="slidenum">
              <a:rPr lang="nb-NO" smtClean="0"/>
              <a:t>‹#›</a:t>
            </a:fld>
            <a:endParaRPr lang="nb-NO"/>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3606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b-NO"/>
              <a:t>Klikk for å redigere tittelstil</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D427688-DB96-480D-BEE5-B985EE2F98D1}" type="datetimeFigureOut">
              <a:rPr lang="nb-NO" smtClean="0"/>
              <a:t>13.04.2022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493FD67-7206-4DB7-9083-D0248DC3136F}" type="slidenum">
              <a:rPr lang="nb-NO" smtClean="0"/>
              <a:t>‹#›</a:t>
            </a:fld>
            <a:endParaRPr lang="nb-NO"/>
          </a:p>
        </p:txBody>
      </p:sp>
    </p:spTree>
    <p:extLst>
      <p:ext uri="{BB962C8B-B14F-4D97-AF65-F5344CB8AC3E}">
        <p14:creationId xmlns:p14="http://schemas.microsoft.com/office/powerpoint/2010/main" val="4041205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427688-DB96-480D-BEE5-B985EE2F98D1}" type="datetimeFigureOut">
              <a:rPr lang="nb-NO" smtClean="0"/>
              <a:t>13.04.2022</a:t>
            </a:fld>
            <a:endParaRPr lang="nb-NO"/>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nb-NO"/>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493FD67-7206-4DB7-9083-D0248DC3136F}" type="slidenum">
              <a:rPr lang="nb-NO" smtClean="0"/>
              <a:t>‹#›</a:t>
            </a:fld>
            <a:endParaRPr lang="nb-NO"/>
          </a:p>
        </p:txBody>
      </p:sp>
    </p:spTree>
    <p:extLst>
      <p:ext uri="{BB962C8B-B14F-4D97-AF65-F5344CB8AC3E}">
        <p14:creationId xmlns:p14="http://schemas.microsoft.com/office/powerpoint/2010/main" val="370387051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lokalhistoriewiki.no/wiki/2007" TargetMode="External"/><Relationship Id="rId7"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nrk.no/trondelag/nedgravd-nazibauta-ser-dagens-lys-1.7288273" TargetMode="External"/><Relationship Id="rId5" Type="http://schemas.openxmlformats.org/officeDocument/2006/relationships/hyperlink" Target="https://lokalhistoriewiki.no/wiki/Fortidsminneforeningen" TargetMode="External"/><Relationship Id="rId4" Type="http://schemas.openxmlformats.org/officeDocument/2006/relationships/hyperlink" Target="https://lokalhistoriewiki.no/wiki/Stiklestad_nasjonale_kultursenter"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nrk.no/trondelag/_-nazibautaen-ma-ligge-1.8242275" TargetMode="External"/><Relationship Id="rId2" Type="http://schemas.openxmlformats.org/officeDocument/2006/relationships/hyperlink" Target="https://www.nrk.no/trondelag/nedgravd-nazibauta-ser-dagens-lys-1.7288273" TargetMode="External"/><Relationship Id="rId1" Type="http://schemas.openxmlformats.org/officeDocument/2006/relationships/slideLayout" Target="../slideLayouts/slideLayout2.xml"/><Relationship Id="rId5" Type="http://schemas.openxmlformats.org/officeDocument/2006/relationships/hyperlink" Target="https://www.innherred.no/kultur/i/A3RQ95/den-ubehagelige-bruken-av-hellig-olav" TargetMode="External"/><Relationship Id="rId4" Type="http://schemas.openxmlformats.org/officeDocument/2006/relationships/hyperlink" Target="https://www.aftenposten.no/kultur/i/JoW06/skal-nazibautaen-avdekk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adressa.no/nyheter/article15084.ece" TargetMode="External"/><Relationship Id="rId2" Type="http://schemas.openxmlformats.org/officeDocument/2006/relationships/hyperlink" Target="https://www.nrk.no/trondelag/nazi-dap-pa-stiklestad-1.131156" TargetMode="External"/><Relationship Id="rId1" Type="http://schemas.openxmlformats.org/officeDocument/2006/relationships/slideLayout" Target="../slideLayouts/slideLayout2.xml"/><Relationship Id="rId5" Type="http://schemas.openxmlformats.org/officeDocument/2006/relationships/hyperlink" Target="https://www.innherred.no/nyheter/i/dnk7LB/bautaen-ma-ikke-graves-fram-det-er-sannsynlig-at-den-vil-tiltrekke-seg-hoyreradikale" TargetMode="External"/><Relationship Id="rId4" Type="http://schemas.openxmlformats.org/officeDocument/2006/relationships/hyperlink" Target="https://www.adressa.no/kultur/article588532.ec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www.nb.no/items/0dc0f9a167b96c556002e5b0f954ee1c?page=0&amp;searchTe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www.nb.no/nbsok/nb/3dced716c52db687a573723c49ba2e0a.nbdigital?lang=no" TargetMode="External"/><Relationship Id="rId5" Type="http://schemas.openxmlformats.org/officeDocument/2006/relationships/hyperlink" Target="https://tv.nrk.no/serie/filmavisen/FMAA44003144/07-08-1944#t=2m56s" TargetMode="External"/><Relationship Id="rId4" Type="http://schemas.openxmlformats.org/officeDocument/2006/relationships/hyperlink" Target="https://tv.nrk.no/serie/filmavisen/FMAA42003642/03-08-1942#t=10m37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610F3B-9FD7-48D1-AFC4-C8CBED3FDCED}"/>
              </a:ext>
            </a:extLst>
          </p:cNvPr>
          <p:cNvSpPr>
            <a:spLocks noGrp="1"/>
          </p:cNvSpPr>
          <p:nvPr>
            <p:ph type="ctrTitle"/>
          </p:nvPr>
        </p:nvSpPr>
        <p:spPr/>
        <p:txBody>
          <a:bodyPr/>
          <a:lstStyle/>
          <a:p>
            <a:r>
              <a:rPr lang="nb-NO" dirty="0"/>
              <a:t>Stiklestad under okkupasjonen</a:t>
            </a:r>
          </a:p>
        </p:txBody>
      </p:sp>
      <p:sp>
        <p:nvSpPr>
          <p:cNvPr id="3" name="Undertittel 2">
            <a:extLst>
              <a:ext uri="{FF2B5EF4-FFF2-40B4-BE49-F238E27FC236}">
                <a16:creationId xmlns:a16="http://schemas.microsoft.com/office/drawing/2014/main" id="{610C9C2A-5E2B-4894-92A6-206980EF07C0}"/>
              </a:ext>
            </a:extLst>
          </p:cNvPr>
          <p:cNvSpPr>
            <a:spLocks noGrp="1"/>
          </p:cNvSpPr>
          <p:nvPr>
            <p:ph type="subTitle" idx="1"/>
          </p:nvPr>
        </p:nvSpPr>
        <p:spPr/>
        <p:txBody>
          <a:bodyPr>
            <a:normAutofit lnSpcReduction="10000"/>
          </a:bodyPr>
          <a:lstStyle/>
          <a:p>
            <a:r>
              <a:rPr lang="nb-NO" dirty="0"/>
              <a:t>Nasjonal samlings bruk av Stiklestad før og under krigen.</a:t>
            </a:r>
          </a:p>
          <a:p>
            <a:r>
              <a:rPr lang="nb-NO" dirty="0"/>
              <a:t>Nazibautaen</a:t>
            </a:r>
          </a:p>
          <a:p>
            <a:r>
              <a:rPr lang="nb-NO" dirty="0"/>
              <a:t>Nynazisme</a:t>
            </a:r>
          </a:p>
        </p:txBody>
      </p:sp>
    </p:spTree>
    <p:extLst>
      <p:ext uri="{BB962C8B-B14F-4D97-AF65-F5344CB8AC3E}">
        <p14:creationId xmlns:p14="http://schemas.microsoft.com/office/powerpoint/2010/main" val="260149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095A64-A0DA-4C8B-BE12-7849B84B7EA7}"/>
              </a:ext>
            </a:extLst>
          </p:cNvPr>
          <p:cNvSpPr>
            <a:spLocks noGrp="1"/>
          </p:cNvSpPr>
          <p:nvPr>
            <p:ph type="title"/>
          </p:nvPr>
        </p:nvSpPr>
        <p:spPr/>
        <p:txBody>
          <a:bodyPr/>
          <a:lstStyle/>
          <a:p>
            <a:endParaRPr lang="nb-NO"/>
          </a:p>
        </p:txBody>
      </p:sp>
      <p:pic>
        <p:nvPicPr>
          <p:cNvPr id="4" name="Bilde 3">
            <a:extLst>
              <a:ext uri="{FF2B5EF4-FFF2-40B4-BE49-F238E27FC236}">
                <a16:creationId xmlns:a16="http://schemas.microsoft.com/office/drawing/2014/main" id="{6BBCD449-14FB-4A75-96A9-5F43065C13AC}"/>
              </a:ext>
            </a:extLst>
          </p:cNvPr>
          <p:cNvPicPr>
            <a:picLocks noChangeAspect="1"/>
          </p:cNvPicPr>
          <p:nvPr/>
        </p:nvPicPr>
        <p:blipFill>
          <a:blip r:embed="rId2"/>
          <a:stretch>
            <a:fillRect/>
          </a:stretch>
        </p:blipFill>
        <p:spPr>
          <a:xfrm>
            <a:off x="1588221" y="1033462"/>
            <a:ext cx="2309524" cy="5117580"/>
          </a:xfrm>
          <a:prstGeom prst="rect">
            <a:avLst/>
          </a:prstGeom>
        </p:spPr>
      </p:pic>
      <p:pic>
        <p:nvPicPr>
          <p:cNvPr id="7" name="Plassholder for innhold 6">
            <a:extLst>
              <a:ext uri="{FF2B5EF4-FFF2-40B4-BE49-F238E27FC236}">
                <a16:creationId xmlns:a16="http://schemas.microsoft.com/office/drawing/2014/main" id="{D4130E17-9DFE-4316-8120-851465836E21}"/>
              </a:ext>
            </a:extLst>
          </p:cNvPr>
          <p:cNvPicPr>
            <a:picLocks noGrp="1" noChangeAspect="1"/>
          </p:cNvPicPr>
          <p:nvPr>
            <p:ph idx="1"/>
          </p:nvPr>
        </p:nvPicPr>
        <p:blipFill>
          <a:blip r:embed="rId3"/>
          <a:stretch>
            <a:fillRect/>
          </a:stretch>
        </p:blipFill>
        <p:spPr>
          <a:xfrm>
            <a:off x="4934611" y="1077681"/>
            <a:ext cx="3553218" cy="5073361"/>
          </a:xfrm>
          <a:prstGeom prst="rect">
            <a:avLst/>
          </a:prstGeom>
        </p:spPr>
      </p:pic>
    </p:spTree>
    <p:extLst>
      <p:ext uri="{BB962C8B-B14F-4D97-AF65-F5344CB8AC3E}">
        <p14:creationId xmlns:p14="http://schemas.microsoft.com/office/powerpoint/2010/main" val="2291755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3EFB97-1C50-4A9F-A555-75BA77232227}"/>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075D8A44-F76B-40EA-BCEB-2F8F1133C9BA}"/>
              </a:ext>
            </a:extLst>
          </p:cNvPr>
          <p:cNvSpPr>
            <a:spLocks noGrp="1"/>
          </p:cNvSpPr>
          <p:nvPr>
            <p:ph idx="1"/>
          </p:nvPr>
        </p:nvSpPr>
        <p:spPr/>
        <p:txBody>
          <a:bodyPr/>
          <a:lstStyle/>
          <a:p>
            <a:r>
              <a:rPr lang="nb-NO" dirty="0">
                <a:solidFill>
                  <a:srgbClr val="3A2E2D"/>
                </a:solidFill>
                <a:latin typeface="Akkurat"/>
              </a:rPr>
              <a:t>Anleggets levetid ble kort. I maidagene 1945 var engasjementet stort for å ”ta Stiklestad tilbake.” NS-anlegget ble knust. Unntaket var bautaen. Den lot seg ikke fjerne. Løsningen ble å velte den og grave den ned på stedet. Like viktig som fjerningen av det nye monumentet var kanskje gjenreisningen av det gamle. Til Olsok 1945 tronet igjen den gamle Olavsstøtta på haugen på Stiklestad. Det gjør den fortsatt. Bakenfor, usynlig for den besøkende, ligger den begravde NS-bautaen. </a:t>
            </a:r>
          </a:p>
          <a:p>
            <a:endParaRPr lang="nb-NO" dirty="0"/>
          </a:p>
        </p:txBody>
      </p:sp>
    </p:spTree>
    <p:extLst>
      <p:ext uri="{BB962C8B-B14F-4D97-AF65-F5344CB8AC3E}">
        <p14:creationId xmlns:p14="http://schemas.microsoft.com/office/powerpoint/2010/main" val="261271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75CFDF-E206-4976-A225-D54B02C143D7}"/>
              </a:ext>
            </a:extLst>
          </p:cNvPr>
          <p:cNvSpPr>
            <a:spLocks noGrp="1"/>
          </p:cNvSpPr>
          <p:nvPr>
            <p:ph type="title"/>
          </p:nvPr>
        </p:nvSpPr>
        <p:spPr/>
        <p:txBody>
          <a:bodyPr/>
          <a:lstStyle/>
          <a:p>
            <a:r>
              <a:rPr lang="nb-NO" dirty="0"/>
              <a:t>Mai 1945</a:t>
            </a:r>
          </a:p>
        </p:txBody>
      </p:sp>
      <p:pic>
        <p:nvPicPr>
          <p:cNvPr id="4" name="Plassholder for innhold 3">
            <a:extLst>
              <a:ext uri="{FF2B5EF4-FFF2-40B4-BE49-F238E27FC236}">
                <a16:creationId xmlns:a16="http://schemas.microsoft.com/office/drawing/2014/main" id="{8F526748-BC33-4B12-882C-E6CA4C7DEF90}"/>
              </a:ext>
            </a:extLst>
          </p:cNvPr>
          <p:cNvPicPr>
            <a:picLocks noGrp="1" noChangeAspect="1"/>
          </p:cNvPicPr>
          <p:nvPr>
            <p:ph idx="1"/>
          </p:nvPr>
        </p:nvPicPr>
        <p:blipFill>
          <a:blip r:embed="rId2"/>
          <a:stretch>
            <a:fillRect/>
          </a:stretch>
        </p:blipFill>
        <p:spPr>
          <a:xfrm>
            <a:off x="1575491" y="2456795"/>
            <a:ext cx="4829743" cy="3317875"/>
          </a:xfrm>
          <a:prstGeom prst="rect">
            <a:avLst/>
          </a:prstGeom>
        </p:spPr>
      </p:pic>
      <p:pic>
        <p:nvPicPr>
          <p:cNvPr id="5" name="Bilde 4">
            <a:extLst>
              <a:ext uri="{FF2B5EF4-FFF2-40B4-BE49-F238E27FC236}">
                <a16:creationId xmlns:a16="http://schemas.microsoft.com/office/drawing/2014/main" id="{21B51973-8467-4D98-ACA1-54E3E4AE17F4}"/>
              </a:ext>
            </a:extLst>
          </p:cNvPr>
          <p:cNvPicPr>
            <a:picLocks noChangeAspect="1"/>
          </p:cNvPicPr>
          <p:nvPr/>
        </p:nvPicPr>
        <p:blipFill>
          <a:blip r:embed="rId3"/>
          <a:stretch>
            <a:fillRect/>
          </a:stretch>
        </p:blipFill>
        <p:spPr>
          <a:xfrm>
            <a:off x="7518725" y="1303866"/>
            <a:ext cx="3097784" cy="4572002"/>
          </a:xfrm>
          <a:prstGeom prst="rect">
            <a:avLst/>
          </a:prstGeom>
        </p:spPr>
      </p:pic>
    </p:spTree>
    <p:extLst>
      <p:ext uri="{BB962C8B-B14F-4D97-AF65-F5344CB8AC3E}">
        <p14:creationId xmlns:p14="http://schemas.microsoft.com/office/powerpoint/2010/main" val="851074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F041A63-4872-4273-A43A-BFD7CD3FD527}"/>
              </a:ext>
            </a:extLst>
          </p:cNvPr>
          <p:cNvPicPr>
            <a:picLocks noChangeAspect="1"/>
          </p:cNvPicPr>
          <p:nvPr/>
        </p:nvPicPr>
        <p:blipFill>
          <a:blip r:embed="rId2"/>
          <a:stretch>
            <a:fillRect/>
          </a:stretch>
        </p:blipFill>
        <p:spPr>
          <a:xfrm>
            <a:off x="6249291" y="2199034"/>
            <a:ext cx="5082329" cy="3569426"/>
          </a:xfrm>
          <a:prstGeom prst="rect">
            <a:avLst/>
          </a:prstGeom>
        </p:spPr>
      </p:pic>
      <p:sp>
        <p:nvSpPr>
          <p:cNvPr id="2" name="Tittel 1">
            <a:extLst>
              <a:ext uri="{FF2B5EF4-FFF2-40B4-BE49-F238E27FC236}">
                <a16:creationId xmlns:a16="http://schemas.microsoft.com/office/drawing/2014/main" id="{1C0B0F38-0BEE-4A31-BF8C-B4FCC2E15E74}"/>
              </a:ext>
            </a:extLst>
          </p:cNvPr>
          <p:cNvSpPr>
            <a:spLocks noGrp="1"/>
          </p:cNvSpPr>
          <p:nvPr>
            <p:ph type="title"/>
          </p:nvPr>
        </p:nvSpPr>
        <p:spPr/>
        <p:txBody>
          <a:bodyPr/>
          <a:lstStyle/>
          <a:p>
            <a:r>
              <a:rPr lang="nb-NO" dirty="0"/>
              <a:t>8. Mai 1945 Verdal</a:t>
            </a:r>
          </a:p>
        </p:txBody>
      </p:sp>
      <p:pic>
        <p:nvPicPr>
          <p:cNvPr id="4" name="Plassholder for innhold 3">
            <a:extLst>
              <a:ext uri="{FF2B5EF4-FFF2-40B4-BE49-F238E27FC236}">
                <a16:creationId xmlns:a16="http://schemas.microsoft.com/office/drawing/2014/main" id="{86E5EC51-17E6-4874-9716-630C3F14209E}"/>
              </a:ext>
            </a:extLst>
          </p:cNvPr>
          <p:cNvPicPr>
            <a:picLocks noGrp="1" noChangeAspect="1"/>
          </p:cNvPicPr>
          <p:nvPr>
            <p:ph idx="1"/>
          </p:nvPr>
        </p:nvPicPr>
        <p:blipFill>
          <a:blip r:embed="rId3"/>
          <a:stretch>
            <a:fillRect/>
          </a:stretch>
        </p:blipFill>
        <p:spPr>
          <a:xfrm>
            <a:off x="520493" y="2112069"/>
            <a:ext cx="5480999" cy="3569426"/>
          </a:xfrm>
          <a:prstGeom prst="rect">
            <a:avLst/>
          </a:prstGeom>
        </p:spPr>
      </p:pic>
    </p:spTree>
    <p:extLst>
      <p:ext uri="{BB962C8B-B14F-4D97-AF65-F5344CB8AC3E}">
        <p14:creationId xmlns:p14="http://schemas.microsoft.com/office/powerpoint/2010/main" val="1150344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57681A-FF2E-404F-88DD-2F6C3CFA2E02}"/>
              </a:ext>
            </a:extLst>
          </p:cNvPr>
          <p:cNvSpPr>
            <a:spLocks noGrp="1"/>
          </p:cNvSpPr>
          <p:nvPr>
            <p:ph type="title"/>
          </p:nvPr>
        </p:nvSpPr>
        <p:spPr>
          <a:xfrm>
            <a:off x="1295402" y="982132"/>
            <a:ext cx="9601196" cy="1303867"/>
          </a:xfrm>
        </p:spPr>
        <p:txBody>
          <a:bodyPr>
            <a:normAutofit/>
          </a:bodyPr>
          <a:lstStyle/>
          <a:p>
            <a:r>
              <a:rPr lang="nb-NO" dirty="0"/>
              <a:t>Hva skal gjøres med bautaen</a:t>
            </a:r>
          </a:p>
        </p:txBody>
      </p:sp>
      <p:sp>
        <p:nvSpPr>
          <p:cNvPr id="3" name="Plassholder for innhold 2">
            <a:extLst>
              <a:ext uri="{FF2B5EF4-FFF2-40B4-BE49-F238E27FC236}">
                <a16:creationId xmlns:a16="http://schemas.microsoft.com/office/drawing/2014/main" id="{29C83F53-2E8B-43DE-9BF4-6CB9BE0BB51D}"/>
              </a:ext>
            </a:extLst>
          </p:cNvPr>
          <p:cNvSpPr>
            <a:spLocks noGrp="1"/>
          </p:cNvSpPr>
          <p:nvPr>
            <p:ph idx="1"/>
          </p:nvPr>
        </p:nvSpPr>
        <p:spPr>
          <a:xfrm>
            <a:off x="1295402" y="2556932"/>
            <a:ext cx="6256866" cy="3318936"/>
          </a:xfrm>
        </p:spPr>
        <p:txBody>
          <a:bodyPr>
            <a:normAutofit/>
          </a:bodyPr>
          <a:lstStyle/>
          <a:p>
            <a:pPr marL="0" indent="0">
              <a:lnSpc>
                <a:spcPct val="90000"/>
              </a:lnSpc>
              <a:buNone/>
            </a:pPr>
            <a:r>
              <a:rPr lang="nb-NO" sz="1700"/>
              <a:t>I de siste årene har det vært større diskusjoner, som fortsatt pågår i forhold til hva som skal gjøres med bautaen. </a:t>
            </a:r>
            <a:r>
              <a:rPr lang="nb-NO" sz="1700" err="1"/>
              <a:t>SNK</a:t>
            </a:r>
            <a:r>
              <a:rPr lang="nb-NO" sz="1700"/>
              <a:t> har ikke konkludert i om den skal fortsatt være nedgravd, eller om den skal graves opp. </a:t>
            </a:r>
          </a:p>
          <a:p>
            <a:pPr marL="0" indent="0">
              <a:lnSpc>
                <a:spcPct val="90000"/>
              </a:lnSpc>
              <a:buNone/>
            </a:pPr>
            <a:r>
              <a:rPr lang="nb-NO" sz="1700"/>
              <a:t>I </a:t>
            </a:r>
            <a:r>
              <a:rPr lang="nb-NO" sz="1700" u="sng">
                <a:hlinkClick r:id="rId3" tooltip="2007"/>
              </a:rPr>
              <a:t>2007</a:t>
            </a:r>
            <a:r>
              <a:rPr lang="nb-NO" sz="1700"/>
              <a:t> foreslo en prosjektgruppe ved </a:t>
            </a:r>
            <a:r>
              <a:rPr lang="nb-NO" sz="1700">
                <a:hlinkClick r:id="rId4" tooltip="Stiklestad nasjonale kultursenter"/>
              </a:rPr>
              <a:t>Stiklestad nasjonale kultursenter</a:t>
            </a:r>
            <a:r>
              <a:rPr lang="nb-NO" sz="1700"/>
              <a:t> å delvis avdekke monumentet. De ønsker ikke en gjenreisning eller rekonstruksjon av anlegget, men vil vise en del av det for å minnes den vanskelige perioden i Norges nyere historie, og for å mane til refleksjon. Det er tenkt at den delen av bautaen som har innskrifter, både tekst og symboler, skal avdekkes, men at den fortsatt skal ligge. Men grunneieren </a:t>
            </a:r>
            <a:r>
              <a:rPr lang="nb-NO" sz="1700">
                <a:hlinkClick r:id="rId5" tooltip="Fortidsminneforeningen"/>
              </a:rPr>
              <a:t>Fortidsminneforeningen</a:t>
            </a:r>
            <a:r>
              <a:rPr lang="nb-NO" sz="1700"/>
              <a:t> sa nei til dette.</a:t>
            </a:r>
          </a:p>
          <a:p>
            <a:pPr marL="0" indent="0">
              <a:lnSpc>
                <a:spcPct val="90000"/>
              </a:lnSpc>
              <a:buNone/>
            </a:pPr>
            <a:r>
              <a:rPr lang="nb-NO" sz="1700"/>
              <a:t>Bautaen ble avdekket en kort stund i 2009. Også i 2013 ble det foreslått å grave opp den knekte nazibautaen og gjenreise den på Stiklestad.</a:t>
            </a:r>
          </a:p>
          <a:p>
            <a:pPr marL="0" indent="0">
              <a:lnSpc>
                <a:spcPct val="90000"/>
              </a:lnSpc>
              <a:buNone/>
            </a:pPr>
            <a:endParaRPr lang="nb-NO" sz="1700">
              <a:hlinkClick r:id="rId6"/>
            </a:endParaRPr>
          </a:p>
        </p:txBody>
      </p:sp>
      <p:pic>
        <p:nvPicPr>
          <p:cNvPr id="5" name="Bilde 4">
            <a:extLst>
              <a:ext uri="{FF2B5EF4-FFF2-40B4-BE49-F238E27FC236}">
                <a16:creationId xmlns:a16="http://schemas.microsoft.com/office/drawing/2014/main" id="{768B18E8-4547-49D3-951B-0F7D639EB0FA}"/>
              </a:ext>
            </a:extLst>
          </p:cNvPr>
          <p:cNvPicPr>
            <a:picLocks noChangeAspect="1"/>
          </p:cNvPicPr>
          <p:nvPr/>
        </p:nvPicPr>
        <p:blipFill rotWithShape="1">
          <a:blip r:embed="rId7"/>
          <a:srcRect t="3133" r="-5" b="18773"/>
          <a:stretch/>
        </p:blipFill>
        <p:spPr>
          <a:xfrm>
            <a:off x="8085026" y="2701180"/>
            <a:ext cx="2739728" cy="285264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19998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CFC31C-B5A3-47BD-A516-531D52F237F5}"/>
              </a:ext>
            </a:extLst>
          </p:cNvPr>
          <p:cNvSpPr>
            <a:spLocks noGrp="1"/>
          </p:cNvSpPr>
          <p:nvPr>
            <p:ph type="title"/>
          </p:nvPr>
        </p:nvSpPr>
        <p:spPr/>
        <p:txBody>
          <a:bodyPr/>
          <a:lstStyle/>
          <a:p>
            <a:r>
              <a:rPr lang="nb-NO" dirty="0"/>
              <a:t>Artikler om debatten rundt nazibautaen</a:t>
            </a:r>
          </a:p>
        </p:txBody>
      </p:sp>
      <p:sp>
        <p:nvSpPr>
          <p:cNvPr id="3" name="Plassholder for innhold 2">
            <a:extLst>
              <a:ext uri="{FF2B5EF4-FFF2-40B4-BE49-F238E27FC236}">
                <a16:creationId xmlns:a16="http://schemas.microsoft.com/office/drawing/2014/main" id="{7DF3F68F-947B-4250-8143-4462EC540858}"/>
              </a:ext>
            </a:extLst>
          </p:cNvPr>
          <p:cNvSpPr>
            <a:spLocks noGrp="1"/>
          </p:cNvSpPr>
          <p:nvPr>
            <p:ph idx="1"/>
          </p:nvPr>
        </p:nvSpPr>
        <p:spPr/>
        <p:txBody>
          <a:bodyPr>
            <a:normAutofit/>
          </a:bodyPr>
          <a:lstStyle/>
          <a:p>
            <a:r>
              <a:rPr lang="nb-NO" sz="1400" dirty="0">
                <a:hlinkClick r:id="rId2"/>
              </a:rPr>
              <a:t>https://www.nrk.no/trondelag/nedgravd-nazibauta-ser-dagens-lys-1.7288273</a:t>
            </a:r>
            <a:endParaRPr lang="nb-NO" sz="1400" dirty="0"/>
          </a:p>
          <a:p>
            <a:r>
              <a:rPr lang="nb-NO" sz="1400" dirty="0">
                <a:hlinkClick r:id="rId3"/>
              </a:rPr>
              <a:t>https://www.nrk.no/trondelag/_-nazibautaen-ma-ligge-1.8242275</a:t>
            </a:r>
            <a:endParaRPr lang="nb-NO" sz="1400" dirty="0"/>
          </a:p>
          <a:p>
            <a:r>
              <a:rPr lang="nb-NO" sz="1400" dirty="0">
                <a:hlinkClick r:id="rId4"/>
              </a:rPr>
              <a:t>https://www.aftenposten.no/kultur/i/JoW06/skal-nazibautaen-avdekkes</a:t>
            </a:r>
            <a:endParaRPr lang="nb-NO" sz="1400" dirty="0"/>
          </a:p>
          <a:p>
            <a:r>
              <a:rPr lang="nb-NO" sz="1400" dirty="0">
                <a:hlinkClick r:id="rId5"/>
              </a:rPr>
              <a:t>https://www.innherred.no/kultur/i/A3RQ95/den-ubehagelige-bruken-av-hellig-olav</a:t>
            </a:r>
            <a:endParaRPr lang="nb-NO" sz="1400" dirty="0"/>
          </a:p>
        </p:txBody>
      </p:sp>
    </p:spTree>
    <p:extLst>
      <p:ext uri="{BB962C8B-B14F-4D97-AF65-F5344CB8AC3E}">
        <p14:creationId xmlns:p14="http://schemas.microsoft.com/office/powerpoint/2010/main" val="348769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2D0A95-9E1A-40A7-B9B2-42B69D5E3052}"/>
              </a:ext>
            </a:extLst>
          </p:cNvPr>
          <p:cNvSpPr>
            <a:spLocks noGrp="1"/>
          </p:cNvSpPr>
          <p:nvPr>
            <p:ph type="title"/>
          </p:nvPr>
        </p:nvSpPr>
        <p:spPr/>
        <p:txBody>
          <a:bodyPr/>
          <a:lstStyle/>
          <a:p>
            <a:r>
              <a:rPr lang="nb-NO" dirty="0"/>
              <a:t>Nynazismen og Stiklestad</a:t>
            </a:r>
          </a:p>
        </p:txBody>
      </p:sp>
      <p:sp>
        <p:nvSpPr>
          <p:cNvPr id="3" name="Plassholder for innhold 2">
            <a:extLst>
              <a:ext uri="{FF2B5EF4-FFF2-40B4-BE49-F238E27FC236}">
                <a16:creationId xmlns:a16="http://schemas.microsoft.com/office/drawing/2014/main" id="{45D9D0BC-4B57-4855-B1F0-CC1A95864766}"/>
              </a:ext>
            </a:extLst>
          </p:cNvPr>
          <p:cNvSpPr>
            <a:spLocks noGrp="1"/>
          </p:cNvSpPr>
          <p:nvPr>
            <p:ph idx="1"/>
          </p:nvPr>
        </p:nvSpPr>
        <p:spPr/>
        <p:txBody>
          <a:bodyPr>
            <a:normAutofit fontScale="92500"/>
          </a:bodyPr>
          <a:lstStyle/>
          <a:p>
            <a:r>
              <a:rPr lang="nb-NO" dirty="0"/>
              <a:t>Det har flere ganger vært nynazister på Stiklestad.</a:t>
            </a:r>
          </a:p>
          <a:p>
            <a:r>
              <a:rPr lang="nb-NO" dirty="0"/>
              <a:t>Det har både vært nynazistiskdåp der, og klistermerker som har blitt klistret opp. </a:t>
            </a:r>
          </a:p>
          <a:p>
            <a:r>
              <a:rPr lang="nb-NO" dirty="0"/>
              <a:t>Det er skremmende at Stiklestad igjen brukes til å fremme </a:t>
            </a:r>
            <a:r>
              <a:rPr lang="nb-NO" dirty="0" err="1"/>
              <a:t>nazistise</a:t>
            </a:r>
            <a:r>
              <a:rPr lang="nb-NO" dirty="0"/>
              <a:t> holdninger.</a:t>
            </a:r>
          </a:p>
          <a:p>
            <a:endParaRPr lang="nb-NO" dirty="0"/>
          </a:p>
          <a:p>
            <a:r>
              <a:rPr lang="nb-NO" sz="1200" dirty="0">
                <a:hlinkClick r:id="rId2"/>
              </a:rPr>
              <a:t>https://www.nrk.no/trondelag/nazi-dap-pa-stiklestad-1.131156</a:t>
            </a:r>
            <a:endParaRPr lang="nb-NO" sz="1200" dirty="0"/>
          </a:p>
          <a:p>
            <a:r>
              <a:rPr lang="nb-NO" sz="1200" dirty="0">
                <a:hlinkClick r:id="rId3"/>
              </a:rPr>
              <a:t>https://www.adressa.no/nyheter/article15084.ece</a:t>
            </a:r>
            <a:endParaRPr lang="nb-NO" sz="1200" dirty="0"/>
          </a:p>
          <a:p>
            <a:r>
              <a:rPr lang="nb-NO" sz="1200" dirty="0">
                <a:hlinkClick r:id="rId4"/>
              </a:rPr>
              <a:t>https://www.adressa.no/kultur/article588532.ece</a:t>
            </a:r>
            <a:endParaRPr lang="nb-NO" sz="1200" dirty="0"/>
          </a:p>
          <a:p>
            <a:r>
              <a:rPr lang="nb-NO" sz="1200" dirty="0">
                <a:hlinkClick r:id="rId5"/>
              </a:rPr>
              <a:t>https://www.innherred.no/nyheter/i/dnk7LB/bautaen-ma-ikke-graves-fram-det-er-sannsynlig-at-den-vil-tiltrekke-seg-hoyreradikale</a:t>
            </a:r>
            <a:endParaRPr lang="nb-NO" sz="1200" dirty="0"/>
          </a:p>
        </p:txBody>
      </p:sp>
    </p:spTree>
    <p:extLst>
      <p:ext uri="{BB962C8B-B14F-4D97-AF65-F5344CB8AC3E}">
        <p14:creationId xmlns:p14="http://schemas.microsoft.com/office/powerpoint/2010/main" val="4179285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9CE65C-06B9-4681-AA34-A9E03D2A2938}"/>
              </a:ext>
            </a:extLst>
          </p:cNvPr>
          <p:cNvSpPr>
            <a:spLocks noGrp="1"/>
          </p:cNvSpPr>
          <p:nvPr>
            <p:ph type="title"/>
          </p:nvPr>
        </p:nvSpPr>
        <p:spPr/>
        <p:txBody>
          <a:bodyPr/>
          <a:lstStyle/>
          <a:p>
            <a:r>
              <a:rPr lang="nb-NO" dirty="0"/>
              <a:t>Kilder</a:t>
            </a:r>
          </a:p>
        </p:txBody>
      </p:sp>
      <p:sp>
        <p:nvSpPr>
          <p:cNvPr id="3" name="Plassholder for innhold 2">
            <a:extLst>
              <a:ext uri="{FF2B5EF4-FFF2-40B4-BE49-F238E27FC236}">
                <a16:creationId xmlns:a16="http://schemas.microsoft.com/office/drawing/2014/main" id="{341EBAC6-5AD2-41E3-AEA2-88E9F0CBA074}"/>
              </a:ext>
            </a:extLst>
          </p:cNvPr>
          <p:cNvSpPr>
            <a:spLocks noGrp="1"/>
          </p:cNvSpPr>
          <p:nvPr>
            <p:ph idx="1"/>
          </p:nvPr>
        </p:nvSpPr>
        <p:spPr/>
        <p:txBody>
          <a:bodyPr>
            <a:normAutofit fontScale="77500" lnSpcReduction="20000"/>
          </a:bodyPr>
          <a:lstStyle/>
          <a:p>
            <a:r>
              <a:rPr lang="nb-NO" dirty="0"/>
              <a:t>Stiklestad.no</a:t>
            </a:r>
          </a:p>
          <a:p>
            <a:r>
              <a:rPr lang="nb-NO" dirty="0"/>
              <a:t>NRK.no</a:t>
            </a:r>
          </a:p>
          <a:p>
            <a:r>
              <a:rPr lang="nb-NO" dirty="0"/>
              <a:t>Adressa.no</a:t>
            </a:r>
          </a:p>
          <a:p>
            <a:r>
              <a:rPr lang="nb-NO" dirty="0"/>
              <a:t>Aftenposten.no</a:t>
            </a:r>
          </a:p>
          <a:p>
            <a:r>
              <a:rPr lang="nb-NO" dirty="0"/>
              <a:t>Innherred.no</a:t>
            </a:r>
          </a:p>
          <a:p>
            <a:r>
              <a:rPr lang="nb-NO" dirty="0"/>
              <a:t>Wikipedia</a:t>
            </a:r>
          </a:p>
          <a:p>
            <a:r>
              <a:rPr lang="nb-NO" err="1"/>
              <a:t>Snl</a:t>
            </a:r>
            <a:r>
              <a:rPr lang="nb-NO"/>
              <a:t>.no</a:t>
            </a:r>
            <a:endParaRPr lang="nb-NO" dirty="0"/>
          </a:p>
          <a:p>
            <a:r>
              <a:rPr lang="nb-NO" dirty="0"/>
              <a:t>Bilder: søkeord Nasjonal samling og Stiklestad</a:t>
            </a:r>
          </a:p>
          <a:p>
            <a:r>
              <a:rPr lang="nb-NO" dirty="0"/>
              <a:t>Verdalsbilder</a:t>
            </a:r>
          </a:p>
        </p:txBody>
      </p:sp>
    </p:spTree>
    <p:extLst>
      <p:ext uri="{BB962C8B-B14F-4D97-AF65-F5344CB8AC3E}">
        <p14:creationId xmlns:p14="http://schemas.microsoft.com/office/powerpoint/2010/main" val="27800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058887-7B4D-4105-8F1C-764F8337564B}"/>
              </a:ext>
            </a:extLst>
          </p:cNvPr>
          <p:cNvSpPr>
            <a:spLocks noGrp="1"/>
          </p:cNvSpPr>
          <p:nvPr>
            <p:ph type="title"/>
          </p:nvPr>
        </p:nvSpPr>
        <p:spPr/>
        <p:txBody>
          <a:bodyPr/>
          <a:lstStyle/>
          <a:p>
            <a:r>
              <a:rPr lang="nb-NO" dirty="0"/>
              <a:t>Kompetansemål</a:t>
            </a:r>
          </a:p>
        </p:txBody>
      </p:sp>
      <p:sp>
        <p:nvSpPr>
          <p:cNvPr id="3" name="Plassholder for innhold 2">
            <a:extLst>
              <a:ext uri="{FF2B5EF4-FFF2-40B4-BE49-F238E27FC236}">
                <a16:creationId xmlns:a16="http://schemas.microsoft.com/office/drawing/2014/main" id="{BEDDC1B6-71AE-46BB-B599-2651F9EDDA8F}"/>
              </a:ext>
            </a:extLst>
          </p:cNvPr>
          <p:cNvSpPr>
            <a:spLocks noGrp="1"/>
          </p:cNvSpPr>
          <p:nvPr>
            <p:ph idx="1"/>
          </p:nvPr>
        </p:nvSpPr>
        <p:spPr/>
        <p:txBody>
          <a:bodyPr>
            <a:normAutofit fontScale="92500" lnSpcReduction="10000"/>
          </a:bodyPr>
          <a:lstStyle/>
          <a:p>
            <a:r>
              <a:rPr lang="nb-NO" dirty="0"/>
              <a:t>gjøre rede for årsaker til og konsekvenser av sentrale historiske og nåtidige konflikter og reflektere over om endringer av noen forutsetninger kunne ha hindret konfliktene</a:t>
            </a:r>
          </a:p>
          <a:p>
            <a:r>
              <a:rPr lang="nb-NO" dirty="0"/>
              <a:t>Reflektere over hvordan mennesker har kjempet og kjemper for forandringer i samfunnet og samtidig har vært og er påvirket av geografiske forhold og historisk kontekst</a:t>
            </a:r>
          </a:p>
          <a:p>
            <a:r>
              <a:rPr lang="nb-NO" dirty="0"/>
              <a:t>gjøre rede for årsaker til og konsekvenser av terrorhandlinger og folkemord, som holocaust, og reflektere over hvordan ekstreme holdninger og ekstreme handlinger kan forebygges</a:t>
            </a:r>
          </a:p>
          <a:p>
            <a:endParaRPr lang="nb-NO" dirty="0"/>
          </a:p>
        </p:txBody>
      </p:sp>
    </p:spTree>
    <p:extLst>
      <p:ext uri="{BB962C8B-B14F-4D97-AF65-F5344CB8AC3E}">
        <p14:creationId xmlns:p14="http://schemas.microsoft.com/office/powerpoint/2010/main" val="1373043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382342-5E41-467D-B4E3-47A98C9F5765}"/>
              </a:ext>
            </a:extLst>
          </p:cNvPr>
          <p:cNvSpPr>
            <a:spLocks noGrp="1"/>
          </p:cNvSpPr>
          <p:nvPr>
            <p:ph type="title"/>
          </p:nvPr>
        </p:nvSpPr>
        <p:spPr/>
        <p:txBody>
          <a:bodyPr/>
          <a:lstStyle/>
          <a:p>
            <a:r>
              <a:rPr lang="nb-NO" dirty="0"/>
              <a:t>NS bruk av Stiklestad før krigen</a:t>
            </a:r>
          </a:p>
        </p:txBody>
      </p:sp>
      <p:pic>
        <p:nvPicPr>
          <p:cNvPr id="4" name="Plassholder for innhold 3">
            <a:extLst>
              <a:ext uri="{FF2B5EF4-FFF2-40B4-BE49-F238E27FC236}">
                <a16:creationId xmlns:a16="http://schemas.microsoft.com/office/drawing/2014/main" id="{C28BE6BA-F4D6-40F2-ADFA-25323FB6F140}"/>
              </a:ext>
            </a:extLst>
          </p:cNvPr>
          <p:cNvPicPr>
            <a:picLocks noGrp="1" noChangeAspect="1"/>
          </p:cNvPicPr>
          <p:nvPr>
            <p:ph idx="1"/>
          </p:nvPr>
        </p:nvPicPr>
        <p:blipFill>
          <a:blip r:embed="rId2"/>
          <a:stretch>
            <a:fillRect/>
          </a:stretch>
        </p:blipFill>
        <p:spPr>
          <a:xfrm>
            <a:off x="1126836" y="2456081"/>
            <a:ext cx="7216363" cy="3123078"/>
          </a:xfrm>
          <a:prstGeom prst="rect">
            <a:avLst/>
          </a:prstGeom>
        </p:spPr>
      </p:pic>
      <p:pic>
        <p:nvPicPr>
          <p:cNvPr id="5" name="Bilde 4">
            <a:extLst>
              <a:ext uri="{FF2B5EF4-FFF2-40B4-BE49-F238E27FC236}">
                <a16:creationId xmlns:a16="http://schemas.microsoft.com/office/drawing/2014/main" id="{9C3870FB-4E7B-4267-B01C-0F73E8D07593}"/>
              </a:ext>
            </a:extLst>
          </p:cNvPr>
          <p:cNvPicPr>
            <a:picLocks noChangeAspect="1"/>
          </p:cNvPicPr>
          <p:nvPr/>
        </p:nvPicPr>
        <p:blipFill>
          <a:blip r:embed="rId3"/>
          <a:stretch>
            <a:fillRect/>
          </a:stretch>
        </p:blipFill>
        <p:spPr>
          <a:xfrm>
            <a:off x="8748483" y="2124364"/>
            <a:ext cx="2316681" cy="3751503"/>
          </a:xfrm>
          <a:prstGeom prst="rect">
            <a:avLst/>
          </a:prstGeom>
        </p:spPr>
      </p:pic>
    </p:spTree>
    <p:extLst>
      <p:ext uri="{BB962C8B-B14F-4D97-AF65-F5344CB8AC3E}">
        <p14:creationId xmlns:p14="http://schemas.microsoft.com/office/powerpoint/2010/main" val="3500749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E841AE-5388-4AF5-8B49-EB0ABA580DB7}"/>
              </a:ext>
            </a:extLst>
          </p:cNvPr>
          <p:cNvSpPr>
            <a:spLocks noGrp="1"/>
          </p:cNvSpPr>
          <p:nvPr>
            <p:ph type="title"/>
          </p:nvPr>
        </p:nvSpPr>
        <p:spPr>
          <a:xfrm>
            <a:off x="1295402" y="982132"/>
            <a:ext cx="9601196" cy="1303867"/>
          </a:xfrm>
        </p:spPr>
        <p:txBody>
          <a:bodyPr>
            <a:normAutofit/>
          </a:bodyPr>
          <a:lstStyle/>
          <a:p>
            <a:r>
              <a:rPr lang="nb-NO" dirty="0"/>
              <a:t>NS og  Stiklestad</a:t>
            </a:r>
          </a:p>
        </p:txBody>
      </p:sp>
      <p:sp>
        <p:nvSpPr>
          <p:cNvPr id="3" name="Plassholder for innhold 2">
            <a:extLst>
              <a:ext uri="{FF2B5EF4-FFF2-40B4-BE49-F238E27FC236}">
                <a16:creationId xmlns:a16="http://schemas.microsoft.com/office/drawing/2014/main" id="{573A50B1-1595-4F6A-A8E0-332BBD77D937}"/>
              </a:ext>
            </a:extLst>
          </p:cNvPr>
          <p:cNvSpPr>
            <a:spLocks noGrp="1"/>
          </p:cNvSpPr>
          <p:nvPr>
            <p:ph idx="1"/>
          </p:nvPr>
        </p:nvSpPr>
        <p:spPr>
          <a:xfrm>
            <a:off x="1295402" y="2556932"/>
            <a:ext cx="6256866" cy="3318936"/>
          </a:xfrm>
        </p:spPr>
        <p:txBody>
          <a:bodyPr>
            <a:normAutofit/>
          </a:bodyPr>
          <a:lstStyle/>
          <a:p>
            <a:pPr fontAlgn="base">
              <a:lnSpc>
                <a:spcPct val="90000"/>
              </a:lnSpc>
            </a:pPr>
            <a:r>
              <a:rPr lang="nb-NO" sz="1500" dirty="0">
                <a:latin typeface="Akkurat"/>
              </a:rPr>
              <a:t>Nasjonal Samling hadde tidlig et ønske om å knytte seg til Stiklestad. Arven fra den norske storhetstiden, vikingtiden, sto sentralt i deres politiske prosjekt. Historiske steder ble derfor svært viktige for NS, som symbolsteder og som samlingsteder. Allerede i 1934, ett år etter at partiet ble stiftet, hadde NS sin første samling på Stiklestad. </a:t>
            </a:r>
          </a:p>
          <a:p>
            <a:pPr fontAlgn="base">
              <a:lnSpc>
                <a:spcPct val="90000"/>
              </a:lnSpc>
            </a:pPr>
            <a:r>
              <a:rPr lang="nb-NO" sz="1500" dirty="0">
                <a:latin typeface="Akkurat"/>
              </a:rPr>
              <a:t>Etterhvert var det imidlertid ikke nok bare å </a:t>
            </a:r>
            <a:r>
              <a:rPr lang="nb-NO" sz="1500" i="1" dirty="0">
                <a:latin typeface="Akkurat"/>
              </a:rPr>
              <a:t>samles </a:t>
            </a:r>
            <a:r>
              <a:rPr lang="nb-NO" sz="1500" dirty="0">
                <a:latin typeface="Akkurat"/>
              </a:rPr>
              <a:t>på Stiklestad. Båndet mellom NS og Stiklestad, mellom Quisling og Olav den hellige, måtte forsterkes, gjøres synlig for alle. Det måtte bygges et monument! Drivkraften bak prosjektet, fylkesfører Torbjørn Eggen, beskrev ideen på følgende vis: ” </a:t>
            </a:r>
            <a:r>
              <a:rPr lang="nb-NO" sz="1500" i="1" dirty="0">
                <a:latin typeface="Akkurat"/>
              </a:rPr>
              <a:t>…utformingen av monumentet bør gi uttrykk for den forbindelse Nasjonal Samling ikke bare gjennom sine møter på Stiklestad, men også idémessig har med Hellig Olavs tanke og livsverk.”</a:t>
            </a:r>
            <a:endParaRPr lang="nb-NO" sz="1500" dirty="0">
              <a:latin typeface="Akkurat"/>
            </a:endParaRPr>
          </a:p>
          <a:p>
            <a:pPr fontAlgn="base">
              <a:lnSpc>
                <a:spcPct val="90000"/>
              </a:lnSpc>
            </a:pPr>
            <a:r>
              <a:rPr lang="nb-NO" sz="1500" dirty="0">
                <a:latin typeface="Akkurat"/>
              </a:rPr>
              <a:t> </a:t>
            </a:r>
          </a:p>
          <a:p>
            <a:pPr>
              <a:lnSpc>
                <a:spcPct val="90000"/>
              </a:lnSpc>
            </a:pPr>
            <a:endParaRPr lang="nb-NO" sz="1500" dirty="0"/>
          </a:p>
        </p:txBody>
      </p:sp>
      <p:pic>
        <p:nvPicPr>
          <p:cNvPr id="4" name="Bilde 3">
            <a:extLst>
              <a:ext uri="{FF2B5EF4-FFF2-40B4-BE49-F238E27FC236}">
                <a16:creationId xmlns:a16="http://schemas.microsoft.com/office/drawing/2014/main" id="{BCC44CF2-8B87-4473-929B-6C39DEC08A97}"/>
              </a:ext>
            </a:extLst>
          </p:cNvPr>
          <p:cNvPicPr>
            <a:picLocks noChangeAspect="1"/>
          </p:cNvPicPr>
          <p:nvPr/>
        </p:nvPicPr>
        <p:blipFill rotWithShape="1">
          <a:blip r:embed="rId3"/>
          <a:srcRect r="-5" b="21905"/>
          <a:stretch/>
        </p:blipFill>
        <p:spPr>
          <a:xfrm>
            <a:off x="8085026" y="2701180"/>
            <a:ext cx="2739728" cy="2852640"/>
          </a:xfrm>
          <a:prstGeom prst="rect">
            <a:avLst/>
          </a:prstGeom>
          <a:ln w="57150" cmpd="thickThin">
            <a:solidFill>
              <a:schemeClr val="tx1">
                <a:lumMod val="50000"/>
                <a:lumOff val="50000"/>
              </a:schemeClr>
            </a:solidFill>
            <a:miter lim="800000"/>
          </a:ln>
        </p:spPr>
      </p:pic>
      <p:sp>
        <p:nvSpPr>
          <p:cNvPr id="6" name="Rektangel 5">
            <a:extLst>
              <a:ext uri="{FF2B5EF4-FFF2-40B4-BE49-F238E27FC236}">
                <a16:creationId xmlns:a16="http://schemas.microsoft.com/office/drawing/2014/main" id="{5A43A25C-5110-468C-9085-BAC100D536E8}"/>
              </a:ext>
            </a:extLst>
          </p:cNvPr>
          <p:cNvSpPr/>
          <p:nvPr/>
        </p:nvSpPr>
        <p:spPr>
          <a:xfrm>
            <a:off x="1367246" y="5553820"/>
            <a:ext cx="4920937" cy="646331"/>
          </a:xfrm>
          <a:prstGeom prst="rect">
            <a:avLst/>
          </a:prstGeom>
        </p:spPr>
        <p:txBody>
          <a:bodyPr wrap="square">
            <a:spAutoFit/>
          </a:bodyPr>
          <a:lstStyle/>
          <a:p>
            <a:pPr>
              <a:spcBef>
                <a:spcPct val="0"/>
              </a:spcBef>
              <a:buFontTx/>
              <a:buNone/>
            </a:pPr>
            <a:r>
              <a:rPr lang="nb-NO" altLang="nb-NO" dirty="0">
                <a:solidFill>
                  <a:srgbClr val="0070C0"/>
                </a:solidFill>
                <a:hlinkClick r:id="rId4">
                  <a:extLst>
                    <a:ext uri="{A12FA001-AC4F-418D-AE19-62706E023703}">
                      <ahyp:hlinkClr xmlns:ahyp="http://schemas.microsoft.com/office/drawing/2018/hyperlinkcolor" val="tx"/>
                    </a:ext>
                  </a:extLst>
                </a:hlinkClick>
              </a:rPr>
              <a:t>https://www.nb.no/items/0dc0f9a167b96c556002e5b0f954ee1c?page=0&amp;searchText</a:t>
            </a:r>
            <a:endParaRPr lang="nb-NO" altLang="nb-NO" dirty="0">
              <a:solidFill>
                <a:srgbClr val="0070C0"/>
              </a:solidFill>
            </a:endParaRPr>
          </a:p>
        </p:txBody>
      </p:sp>
    </p:spTree>
    <p:extLst>
      <p:ext uri="{BB962C8B-B14F-4D97-AF65-F5344CB8AC3E}">
        <p14:creationId xmlns:p14="http://schemas.microsoft.com/office/powerpoint/2010/main" val="3560686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3145C6-2FFA-484C-8AF6-1DB1F8EFA8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tel 1">
            <a:extLst>
              <a:ext uri="{FF2B5EF4-FFF2-40B4-BE49-F238E27FC236}">
                <a16:creationId xmlns:a16="http://schemas.microsoft.com/office/drawing/2014/main" id="{F49654B0-15AB-4EAB-AE28-341B3511AB61}"/>
              </a:ext>
            </a:extLst>
          </p:cNvPr>
          <p:cNvSpPr>
            <a:spLocks noGrp="1"/>
          </p:cNvSpPr>
          <p:nvPr>
            <p:ph type="title"/>
          </p:nvPr>
        </p:nvSpPr>
        <p:spPr>
          <a:xfrm>
            <a:off x="4626508" y="982132"/>
            <a:ext cx="6270090" cy="1303867"/>
          </a:xfrm>
        </p:spPr>
        <p:txBody>
          <a:bodyPr>
            <a:normAutofit/>
          </a:bodyPr>
          <a:lstStyle/>
          <a:p>
            <a:endParaRPr lang="nb-NO"/>
          </a:p>
        </p:txBody>
      </p:sp>
      <p:sp>
        <p:nvSpPr>
          <p:cNvPr id="11" name="Rectangle 10">
            <a:extLst>
              <a:ext uri="{FF2B5EF4-FFF2-40B4-BE49-F238E27FC236}">
                <a16:creationId xmlns:a16="http://schemas.microsoft.com/office/drawing/2014/main" id="{CDBB4822-1AD2-44E2-9C81-900FC60CC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CC00BC2D-A947-4515-B913-78A63A90FD78}"/>
              </a:ext>
            </a:extLst>
          </p:cNvPr>
          <p:cNvPicPr>
            <a:picLocks noChangeAspect="1"/>
          </p:cNvPicPr>
          <p:nvPr/>
        </p:nvPicPr>
        <p:blipFill rotWithShape="1">
          <a:blip r:embed="rId4"/>
          <a:srcRect r="15905" b="1"/>
          <a:stretch/>
        </p:blipFill>
        <p:spPr>
          <a:xfrm>
            <a:off x="1412683" y="1410208"/>
            <a:ext cx="2433793" cy="3858780"/>
          </a:xfrm>
          <a:prstGeom prst="rect">
            <a:avLst/>
          </a:prstGeom>
        </p:spPr>
      </p:pic>
      <p:cxnSp>
        <p:nvCxnSpPr>
          <p:cNvPr id="13" name="Straight Connector 12">
            <a:extLst>
              <a:ext uri="{FF2B5EF4-FFF2-40B4-BE49-F238E27FC236}">
                <a16:creationId xmlns:a16="http://schemas.microsoft.com/office/drawing/2014/main" id="{2FFAA61A-D498-4DC0-A576-27B562DDBF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Plassholder for innhold 2">
            <a:extLst>
              <a:ext uri="{FF2B5EF4-FFF2-40B4-BE49-F238E27FC236}">
                <a16:creationId xmlns:a16="http://schemas.microsoft.com/office/drawing/2014/main" id="{AC321F40-73FD-4DF7-943E-D825F621840C}"/>
              </a:ext>
            </a:extLst>
          </p:cNvPr>
          <p:cNvSpPr>
            <a:spLocks noGrp="1"/>
          </p:cNvSpPr>
          <p:nvPr>
            <p:ph idx="1"/>
          </p:nvPr>
        </p:nvSpPr>
        <p:spPr>
          <a:xfrm>
            <a:off x="4636482" y="2556932"/>
            <a:ext cx="6260114" cy="3318936"/>
          </a:xfrm>
        </p:spPr>
        <p:txBody>
          <a:bodyPr>
            <a:normAutofit/>
          </a:bodyPr>
          <a:lstStyle/>
          <a:p>
            <a:pPr fontAlgn="base">
              <a:lnSpc>
                <a:spcPct val="90000"/>
              </a:lnSpc>
            </a:pPr>
            <a:r>
              <a:rPr lang="nb-NO" sz="1900">
                <a:latin typeface="Akkurat"/>
              </a:rPr>
              <a:t>Anlegget, det mest påkostede av NS sine kulturprosjekter, ble reist på Olavshaugen på Stiklestad. Valget av sted var alt annet enn tilfeldig: her sa tradisjonen at Olavs lik hadde ligget natten etter slaget og trolig hadde det vært et minnesmerke her siden middelalderen. Stedet var derfor ekstremt symboltungt. Siden 1807 hadde den såkalte Olavstøtta prydet haugen. Denne ble nå fjernet, til store protester fra dens eier, Fortidsminneforeningen. I løpet av våren og sommeren 1944 ble det reist et ruvende og symbolmettet anlegg på Olavshaugen, tegnet av billedhuggeren Wilhelm Rasmussen. </a:t>
            </a:r>
            <a:endParaRPr lang="nb-NO" sz="1900"/>
          </a:p>
        </p:txBody>
      </p:sp>
    </p:spTree>
    <p:extLst>
      <p:ext uri="{BB962C8B-B14F-4D97-AF65-F5344CB8AC3E}">
        <p14:creationId xmlns:p14="http://schemas.microsoft.com/office/powerpoint/2010/main" val="3390869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451D95-F442-41F5-B7F3-ADFF8BF522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1786"/>
            <a:ext cx="12188825" cy="6856214"/>
          </a:xfrm>
          <a:prstGeom prst="rect">
            <a:avLst/>
          </a:prstGeom>
        </p:spPr>
      </p:pic>
      <p:sp>
        <p:nvSpPr>
          <p:cNvPr id="2" name="Tittel 1">
            <a:extLst>
              <a:ext uri="{FF2B5EF4-FFF2-40B4-BE49-F238E27FC236}">
                <a16:creationId xmlns:a16="http://schemas.microsoft.com/office/drawing/2014/main" id="{2F36ED47-FD60-4E46-BCE9-70D6B1792545}"/>
              </a:ext>
            </a:extLst>
          </p:cNvPr>
          <p:cNvSpPr>
            <a:spLocks noGrp="1"/>
          </p:cNvSpPr>
          <p:nvPr>
            <p:ph type="title"/>
          </p:nvPr>
        </p:nvSpPr>
        <p:spPr>
          <a:xfrm>
            <a:off x="1295402" y="982132"/>
            <a:ext cx="3660056" cy="1325373"/>
          </a:xfrm>
        </p:spPr>
        <p:txBody>
          <a:bodyPr anchor="b">
            <a:normAutofit/>
          </a:bodyPr>
          <a:lstStyle/>
          <a:p>
            <a:endParaRPr lang="nb-NO" sz="2400"/>
          </a:p>
        </p:txBody>
      </p:sp>
      <p:cxnSp>
        <p:nvCxnSpPr>
          <p:cNvPr id="11" name="Straight Connector 10">
            <a:extLst>
              <a:ext uri="{FF2B5EF4-FFF2-40B4-BE49-F238E27FC236}">
                <a16:creationId xmlns:a16="http://schemas.microsoft.com/office/drawing/2014/main" id="{3393F3B5-23C9-4DE1-BF93-BBDEE17705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Plassholder for innhold 2">
            <a:extLst>
              <a:ext uri="{FF2B5EF4-FFF2-40B4-BE49-F238E27FC236}">
                <a16:creationId xmlns:a16="http://schemas.microsoft.com/office/drawing/2014/main" id="{403BBB3D-0A0F-40FE-8B69-4DD6768CFC8D}"/>
              </a:ext>
            </a:extLst>
          </p:cNvPr>
          <p:cNvSpPr>
            <a:spLocks noGrp="1"/>
          </p:cNvSpPr>
          <p:nvPr>
            <p:ph idx="1"/>
          </p:nvPr>
        </p:nvSpPr>
        <p:spPr>
          <a:xfrm>
            <a:off x="1295401" y="2493774"/>
            <a:ext cx="3660057" cy="3382094"/>
          </a:xfrm>
        </p:spPr>
        <p:txBody>
          <a:bodyPr>
            <a:normAutofit/>
          </a:bodyPr>
          <a:lstStyle/>
          <a:p>
            <a:pPr algn="ctr" fontAlgn="base">
              <a:lnSpc>
                <a:spcPct val="90000"/>
              </a:lnSpc>
            </a:pPr>
            <a:r>
              <a:rPr lang="nb-NO" sz="1500">
                <a:latin typeface="Akkurat"/>
              </a:rPr>
              <a:t>Monumentet hadde to blikkfang: et relieff av Olav den helliges fall og en ni meter høy bauta prydet med solkorset og et utdrag fra Per Sivles dikt ”Tord Folesson” (1901):</a:t>
            </a:r>
          </a:p>
          <a:p>
            <a:pPr algn="ctr" fontAlgn="base">
              <a:lnSpc>
                <a:spcPct val="90000"/>
              </a:lnSpc>
            </a:pPr>
            <a:r>
              <a:rPr lang="nb-NO" sz="1500" i="1">
                <a:latin typeface="Akkurat"/>
              </a:rPr>
              <a:t>Mannen kan siga    </a:t>
            </a:r>
            <a:endParaRPr lang="nb-NO" sz="1500">
              <a:latin typeface="Akkurat"/>
            </a:endParaRPr>
          </a:p>
          <a:p>
            <a:pPr algn="ctr" fontAlgn="base">
              <a:lnSpc>
                <a:spcPct val="90000"/>
              </a:lnSpc>
            </a:pPr>
            <a:r>
              <a:rPr lang="nb-NO" sz="1500" i="1">
                <a:latin typeface="Akkurat"/>
              </a:rPr>
              <a:t>Men merket det må    </a:t>
            </a:r>
            <a:endParaRPr lang="nb-NO" sz="1500">
              <a:latin typeface="Akkurat"/>
            </a:endParaRPr>
          </a:p>
          <a:p>
            <a:pPr algn="ctr" fontAlgn="base">
              <a:lnSpc>
                <a:spcPct val="90000"/>
              </a:lnSpc>
            </a:pPr>
            <a:r>
              <a:rPr lang="nb-NO" sz="1500" i="1">
                <a:latin typeface="Akkurat"/>
              </a:rPr>
              <a:t>I Norig si jord    </a:t>
            </a:r>
            <a:endParaRPr lang="nb-NO" sz="1500">
              <a:latin typeface="Akkurat"/>
            </a:endParaRPr>
          </a:p>
          <a:p>
            <a:pPr algn="ctr" fontAlgn="base">
              <a:lnSpc>
                <a:spcPct val="90000"/>
              </a:lnSpc>
            </a:pPr>
            <a:r>
              <a:rPr lang="nb-NO" sz="1500" i="1">
                <a:latin typeface="Akkurat"/>
              </a:rPr>
              <a:t>Som på Stiklestad stå</a:t>
            </a:r>
            <a:endParaRPr lang="nb-NO" sz="1500">
              <a:latin typeface="Akkurat"/>
            </a:endParaRPr>
          </a:p>
          <a:p>
            <a:pPr algn="ctr" fontAlgn="base">
              <a:lnSpc>
                <a:spcPct val="90000"/>
              </a:lnSpc>
            </a:pPr>
            <a:r>
              <a:rPr lang="nb-NO" sz="1500">
                <a:latin typeface="Akkurat"/>
              </a:rPr>
              <a:t>Under Olsok i 1944, selve merkedagen for Olav den helliges død, kunne Vidkun Quisling bestige sin nye talerstol.</a:t>
            </a:r>
          </a:p>
          <a:p>
            <a:pPr algn="ctr">
              <a:lnSpc>
                <a:spcPct val="90000"/>
              </a:lnSpc>
            </a:pPr>
            <a:endParaRPr lang="nb-NO" sz="1500"/>
          </a:p>
        </p:txBody>
      </p:sp>
      <p:pic>
        <p:nvPicPr>
          <p:cNvPr id="4" name="Bilde 3">
            <a:extLst>
              <a:ext uri="{FF2B5EF4-FFF2-40B4-BE49-F238E27FC236}">
                <a16:creationId xmlns:a16="http://schemas.microsoft.com/office/drawing/2014/main" id="{D2A454F1-6D76-4445-92A1-E7148C68E948}"/>
              </a:ext>
            </a:extLst>
          </p:cNvPr>
          <p:cNvPicPr>
            <a:picLocks noChangeAspect="1"/>
          </p:cNvPicPr>
          <p:nvPr/>
        </p:nvPicPr>
        <p:blipFill rotWithShape="1">
          <a:blip r:embed="rId4"/>
          <a:srcRect t="4668" b="30016"/>
          <a:stretch/>
        </p:blipFill>
        <p:spPr>
          <a:xfrm>
            <a:off x="5418668" y="982131"/>
            <a:ext cx="5469466"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3176791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455E79-B5EF-4D41-9603-8691D2D762F0}"/>
              </a:ext>
            </a:extLst>
          </p:cNvPr>
          <p:cNvSpPr>
            <a:spLocks noGrp="1"/>
          </p:cNvSpPr>
          <p:nvPr>
            <p:ph type="title"/>
          </p:nvPr>
        </p:nvSpPr>
        <p:spPr>
          <a:xfrm>
            <a:off x="1295402" y="982132"/>
            <a:ext cx="9437253" cy="1497175"/>
          </a:xfrm>
        </p:spPr>
        <p:txBody>
          <a:bodyPr>
            <a:normAutofit fontScale="90000"/>
          </a:bodyPr>
          <a:lstStyle/>
          <a:p>
            <a:r>
              <a:rPr lang="nb-NO" dirty="0"/>
              <a:t>Bautaen ble tegnet av Wilhelm Rasmussen her sammen med Quisling fra </a:t>
            </a:r>
            <a:r>
              <a:rPr lang="nb-NO" dirty="0" err="1"/>
              <a:t>avdukingenen</a:t>
            </a:r>
            <a:r>
              <a:rPr lang="nb-NO" dirty="0"/>
              <a:t> i 1944 </a:t>
            </a:r>
          </a:p>
        </p:txBody>
      </p:sp>
      <p:pic>
        <p:nvPicPr>
          <p:cNvPr id="5" name="Bilde 4">
            <a:extLst>
              <a:ext uri="{FF2B5EF4-FFF2-40B4-BE49-F238E27FC236}">
                <a16:creationId xmlns:a16="http://schemas.microsoft.com/office/drawing/2014/main" id="{AF5BC476-DAD5-4BE8-A178-B9D6107F9197}"/>
              </a:ext>
            </a:extLst>
          </p:cNvPr>
          <p:cNvPicPr>
            <a:picLocks noChangeAspect="1"/>
          </p:cNvPicPr>
          <p:nvPr/>
        </p:nvPicPr>
        <p:blipFill>
          <a:blip r:embed="rId2"/>
          <a:stretch>
            <a:fillRect/>
          </a:stretch>
        </p:blipFill>
        <p:spPr>
          <a:xfrm>
            <a:off x="6207471" y="2404532"/>
            <a:ext cx="5411140" cy="3616036"/>
          </a:xfrm>
          <a:prstGeom prst="rect">
            <a:avLst/>
          </a:prstGeom>
        </p:spPr>
      </p:pic>
      <p:pic>
        <p:nvPicPr>
          <p:cNvPr id="7" name="Plassholder for innhold 6">
            <a:extLst>
              <a:ext uri="{FF2B5EF4-FFF2-40B4-BE49-F238E27FC236}">
                <a16:creationId xmlns:a16="http://schemas.microsoft.com/office/drawing/2014/main" id="{BC151385-49C9-449A-9E74-7CA4F0DC0408}"/>
              </a:ext>
            </a:extLst>
          </p:cNvPr>
          <p:cNvPicPr>
            <a:picLocks noGrp="1" noChangeAspect="1"/>
          </p:cNvPicPr>
          <p:nvPr>
            <p:ph idx="1"/>
          </p:nvPr>
        </p:nvPicPr>
        <p:blipFill>
          <a:blip r:embed="rId3"/>
          <a:stretch>
            <a:fillRect/>
          </a:stretch>
        </p:blipFill>
        <p:spPr>
          <a:xfrm>
            <a:off x="1072461" y="2479307"/>
            <a:ext cx="5023539" cy="3316511"/>
          </a:xfrm>
          <a:prstGeom prst="rect">
            <a:avLst/>
          </a:prstGeom>
        </p:spPr>
      </p:pic>
    </p:spTree>
    <p:extLst>
      <p:ext uri="{BB962C8B-B14F-4D97-AF65-F5344CB8AC3E}">
        <p14:creationId xmlns:p14="http://schemas.microsoft.com/office/powerpoint/2010/main" val="3603175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ABE727-1F37-49D1-B336-4BAA63AA226D}"/>
              </a:ext>
            </a:extLst>
          </p:cNvPr>
          <p:cNvSpPr>
            <a:spLocks noGrp="1"/>
          </p:cNvSpPr>
          <p:nvPr>
            <p:ph type="title"/>
          </p:nvPr>
        </p:nvSpPr>
        <p:spPr/>
        <p:txBody>
          <a:bodyPr/>
          <a:lstStyle/>
          <a:p>
            <a:r>
              <a:rPr lang="nb-NO" dirty="0"/>
              <a:t>Olsok 1944</a:t>
            </a:r>
          </a:p>
        </p:txBody>
      </p:sp>
      <p:pic>
        <p:nvPicPr>
          <p:cNvPr id="4" name="Plassholder for innhold 3">
            <a:extLst>
              <a:ext uri="{FF2B5EF4-FFF2-40B4-BE49-F238E27FC236}">
                <a16:creationId xmlns:a16="http://schemas.microsoft.com/office/drawing/2014/main" id="{79437D79-D62C-4115-94AE-AC7D9E670E0E}"/>
              </a:ext>
            </a:extLst>
          </p:cNvPr>
          <p:cNvPicPr>
            <a:picLocks noGrp="1" noChangeAspect="1"/>
          </p:cNvPicPr>
          <p:nvPr>
            <p:ph idx="1"/>
          </p:nvPr>
        </p:nvPicPr>
        <p:blipFill>
          <a:blip r:embed="rId2"/>
          <a:stretch>
            <a:fillRect/>
          </a:stretch>
        </p:blipFill>
        <p:spPr>
          <a:xfrm>
            <a:off x="1167358" y="2557993"/>
            <a:ext cx="4797790" cy="3317875"/>
          </a:xfrm>
          <a:prstGeom prst="rect">
            <a:avLst/>
          </a:prstGeom>
        </p:spPr>
      </p:pic>
      <p:pic>
        <p:nvPicPr>
          <p:cNvPr id="5" name="Bilde 4">
            <a:extLst>
              <a:ext uri="{FF2B5EF4-FFF2-40B4-BE49-F238E27FC236}">
                <a16:creationId xmlns:a16="http://schemas.microsoft.com/office/drawing/2014/main" id="{E8B3B7AE-A79D-4FD1-888C-C537A94031B2}"/>
              </a:ext>
            </a:extLst>
          </p:cNvPr>
          <p:cNvPicPr>
            <a:picLocks noChangeAspect="1"/>
          </p:cNvPicPr>
          <p:nvPr/>
        </p:nvPicPr>
        <p:blipFill>
          <a:blip r:embed="rId3"/>
          <a:stretch>
            <a:fillRect/>
          </a:stretch>
        </p:blipFill>
        <p:spPr>
          <a:xfrm>
            <a:off x="6336144" y="2466109"/>
            <a:ext cx="4937991" cy="3703493"/>
          </a:xfrm>
          <a:prstGeom prst="rect">
            <a:avLst/>
          </a:prstGeom>
        </p:spPr>
      </p:pic>
    </p:spTree>
    <p:extLst>
      <p:ext uri="{BB962C8B-B14F-4D97-AF65-F5344CB8AC3E}">
        <p14:creationId xmlns:p14="http://schemas.microsoft.com/office/powerpoint/2010/main" val="234480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8BCBEE-3721-4626-9FCA-8F6F1A302531}"/>
              </a:ext>
            </a:extLst>
          </p:cNvPr>
          <p:cNvSpPr>
            <a:spLocks noGrp="1"/>
          </p:cNvSpPr>
          <p:nvPr>
            <p:ph type="title"/>
          </p:nvPr>
        </p:nvSpPr>
        <p:spPr/>
        <p:txBody>
          <a:bodyPr/>
          <a:lstStyle/>
          <a:p>
            <a:pPr algn="r"/>
            <a:r>
              <a:rPr lang="nb-NO" dirty="0"/>
              <a:t>           NS stevner på Stiklestad </a:t>
            </a:r>
          </a:p>
        </p:txBody>
      </p:sp>
      <p:pic>
        <p:nvPicPr>
          <p:cNvPr id="4" name="Plassholder for innhold 3">
            <a:extLst>
              <a:ext uri="{FF2B5EF4-FFF2-40B4-BE49-F238E27FC236}">
                <a16:creationId xmlns:a16="http://schemas.microsoft.com/office/drawing/2014/main" id="{5ED38D04-5BDE-4BF8-9E1C-F1F40BC8B4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9756" y="1862439"/>
            <a:ext cx="2330937" cy="3714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a:extLst>
              <a:ext uri="{FF2B5EF4-FFF2-40B4-BE49-F238E27FC236}">
                <a16:creationId xmlns:a16="http://schemas.microsoft.com/office/drawing/2014/main" id="{E087FDD1-AFB8-4C74-987A-9330323F023B}"/>
              </a:ext>
            </a:extLst>
          </p:cNvPr>
          <p:cNvSpPr/>
          <p:nvPr/>
        </p:nvSpPr>
        <p:spPr>
          <a:xfrm>
            <a:off x="1521690" y="1362986"/>
            <a:ext cx="3709851" cy="369332"/>
          </a:xfrm>
          <a:prstGeom prst="rect">
            <a:avLst/>
          </a:prstGeom>
        </p:spPr>
        <p:txBody>
          <a:bodyPr wrap="square">
            <a:spAutoFit/>
          </a:bodyPr>
          <a:lstStyle/>
          <a:p>
            <a:pPr>
              <a:spcBef>
                <a:spcPct val="0"/>
              </a:spcBef>
              <a:buFontTx/>
              <a:buNone/>
            </a:pPr>
            <a:r>
              <a:rPr lang="nb-NO" altLang="nb-NO" dirty="0"/>
              <a:t>Quisling på Stiklestad i 1944.</a:t>
            </a:r>
          </a:p>
        </p:txBody>
      </p:sp>
      <p:sp>
        <p:nvSpPr>
          <p:cNvPr id="8" name="Rektangel 7">
            <a:extLst>
              <a:ext uri="{FF2B5EF4-FFF2-40B4-BE49-F238E27FC236}">
                <a16:creationId xmlns:a16="http://schemas.microsoft.com/office/drawing/2014/main" id="{885CE005-6065-4838-984F-71E3DFA59981}"/>
              </a:ext>
            </a:extLst>
          </p:cNvPr>
          <p:cNvSpPr/>
          <p:nvPr/>
        </p:nvSpPr>
        <p:spPr>
          <a:xfrm>
            <a:off x="6262255" y="1862439"/>
            <a:ext cx="4880361" cy="646331"/>
          </a:xfrm>
          <a:prstGeom prst="rect">
            <a:avLst/>
          </a:prstGeom>
        </p:spPr>
        <p:txBody>
          <a:bodyPr wrap="square">
            <a:spAutoFit/>
          </a:bodyPr>
          <a:lstStyle/>
          <a:p>
            <a:pPr>
              <a:spcBef>
                <a:spcPct val="0"/>
              </a:spcBef>
              <a:buFontTx/>
              <a:buNone/>
            </a:pPr>
            <a:r>
              <a:rPr lang="nb-NO" altLang="nb-NO" dirty="0"/>
              <a:t> NS plan om å bruke Olavsarven i Nazifiseringen av Norge.</a:t>
            </a:r>
          </a:p>
        </p:txBody>
      </p:sp>
      <p:pic>
        <p:nvPicPr>
          <p:cNvPr id="11" name="Bilde 10">
            <a:extLst>
              <a:ext uri="{FF2B5EF4-FFF2-40B4-BE49-F238E27FC236}">
                <a16:creationId xmlns:a16="http://schemas.microsoft.com/office/drawing/2014/main" id="{1B607A3A-1319-4666-A84F-BEF0B2F30EE9}"/>
              </a:ext>
            </a:extLst>
          </p:cNvPr>
          <p:cNvPicPr>
            <a:picLocks noChangeAspect="1"/>
          </p:cNvPicPr>
          <p:nvPr/>
        </p:nvPicPr>
        <p:blipFill>
          <a:blip r:embed="rId3"/>
          <a:stretch>
            <a:fillRect/>
          </a:stretch>
        </p:blipFill>
        <p:spPr>
          <a:xfrm>
            <a:off x="3094118" y="1862439"/>
            <a:ext cx="3001288" cy="3714459"/>
          </a:xfrm>
          <a:prstGeom prst="rect">
            <a:avLst/>
          </a:prstGeom>
        </p:spPr>
      </p:pic>
      <p:sp>
        <p:nvSpPr>
          <p:cNvPr id="3" name="Rektangel 2">
            <a:extLst>
              <a:ext uri="{FF2B5EF4-FFF2-40B4-BE49-F238E27FC236}">
                <a16:creationId xmlns:a16="http://schemas.microsoft.com/office/drawing/2014/main" id="{8F0983C8-E952-49A7-9518-E6200A4E7C75}"/>
              </a:ext>
            </a:extLst>
          </p:cNvPr>
          <p:cNvSpPr/>
          <p:nvPr/>
        </p:nvSpPr>
        <p:spPr>
          <a:xfrm>
            <a:off x="2047875" y="5611721"/>
            <a:ext cx="6096000" cy="553998"/>
          </a:xfrm>
          <a:prstGeom prst="rect">
            <a:avLst/>
          </a:prstGeom>
        </p:spPr>
        <p:txBody>
          <a:bodyPr>
            <a:spAutoFit/>
          </a:bodyPr>
          <a:lstStyle/>
          <a:p>
            <a:r>
              <a:rPr lang="nb-NO" altLang="nb-NO" sz="1000" u="sng" dirty="0">
                <a:solidFill>
                  <a:srgbClr val="0070C0"/>
                </a:solidFill>
                <a:latin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https://tv.nrk.no/serie/filmavisen/FMAA42003642/03-08-1942#t=10m37s</a:t>
            </a:r>
            <a:endParaRPr lang="nb-NO" altLang="nb-NO" sz="1000" dirty="0">
              <a:solidFill>
                <a:srgbClr val="0070C0"/>
              </a:solidFill>
              <a:cs typeface="Calibri" panose="020F0502020204030204" pitchFamily="34" charset="0"/>
            </a:endParaRPr>
          </a:p>
          <a:p>
            <a:r>
              <a:rPr lang="nb-NO" altLang="nb-NO" sz="1000" u="sng" dirty="0">
                <a:solidFill>
                  <a:srgbClr val="0070C0"/>
                </a:solidFill>
                <a:latin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https://tv.nrk.no/serie/filmavisen/FMAA44003144/07-08-1944#t=2m56s</a:t>
            </a:r>
            <a:r>
              <a:rPr lang="nb-NO" altLang="nb-NO" sz="1000" dirty="0">
                <a:solidFill>
                  <a:srgbClr val="0070C0"/>
                </a:solidFill>
                <a:latin typeface="Times New Roman" panose="02020603050405020304" pitchFamily="18" charset="0"/>
                <a:cs typeface="Calibri" panose="020F0502020204030204" pitchFamily="34" charset="0"/>
              </a:rPr>
              <a:t>.</a:t>
            </a:r>
            <a:endParaRPr lang="nb-NO" altLang="nb-NO" sz="1000" dirty="0">
              <a:solidFill>
                <a:srgbClr val="0070C0"/>
              </a:solidFill>
              <a:cs typeface="Calibri" panose="020F0502020204030204" pitchFamily="34" charset="0"/>
            </a:endParaRPr>
          </a:p>
          <a:p>
            <a:r>
              <a:rPr lang="nb-NO" sz="1000" dirty="0">
                <a:solidFill>
                  <a:srgbClr val="0070C0"/>
                </a:solidFill>
                <a:hlinkClick r:id="rId6">
                  <a:extLst>
                    <a:ext uri="{A12FA001-AC4F-418D-AE19-62706E023703}">
                      <ahyp:hlinkClr xmlns:ahyp="http://schemas.microsoft.com/office/drawing/2018/hyperlinkcolor" val="tx"/>
                    </a:ext>
                  </a:extLst>
                </a:hlinkClick>
              </a:rPr>
              <a:t>https://www.nb.no/nbsok/nb/3dced716c52db687a573723c49ba2e0a.nbdigital?lang=no</a:t>
            </a:r>
            <a:endParaRPr lang="nb-NO" sz="1000" dirty="0">
              <a:solidFill>
                <a:srgbClr val="0070C0"/>
              </a:solidFill>
            </a:endParaRPr>
          </a:p>
        </p:txBody>
      </p:sp>
      <p:pic>
        <p:nvPicPr>
          <p:cNvPr id="6" name="Bilde 5">
            <a:extLst>
              <a:ext uri="{FF2B5EF4-FFF2-40B4-BE49-F238E27FC236}">
                <a16:creationId xmlns:a16="http://schemas.microsoft.com/office/drawing/2014/main" id="{47A4682F-7FF8-40E8-820F-122BF1512EF2}"/>
              </a:ext>
            </a:extLst>
          </p:cNvPr>
          <p:cNvPicPr>
            <a:picLocks noChangeAspect="1"/>
          </p:cNvPicPr>
          <p:nvPr/>
        </p:nvPicPr>
        <p:blipFill>
          <a:blip r:embed="rId7"/>
          <a:stretch>
            <a:fillRect/>
          </a:stretch>
        </p:blipFill>
        <p:spPr>
          <a:xfrm>
            <a:off x="6262255" y="2508770"/>
            <a:ext cx="4513582" cy="3068128"/>
          </a:xfrm>
          <a:prstGeom prst="rect">
            <a:avLst/>
          </a:prstGeom>
        </p:spPr>
      </p:pic>
    </p:spTree>
    <p:extLst>
      <p:ext uri="{BB962C8B-B14F-4D97-AF65-F5344CB8AC3E}">
        <p14:creationId xmlns:p14="http://schemas.microsoft.com/office/powerpoint/2010/main" val="345980613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sk">
  <a:themeElements>
    <a:clrScheme name="Gråton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rganisk">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C117C89318AE4F9CE68946630E5088" ma:contentTypeVersion="12" ma:contentTypeDescription="Create a new document." ma:contentTypeScope="" ma:versionID="88955bfe47eab286d70e7d12bb40d90b">
  <xsd:schema xmlns:xsd="http://www.w3.org/2001/XMLSchema" xmlns:xs="http://www.w3.org/2001/XMLSchema" xmlns:p="http://schemas.microsoft.com/office/2006/metadata/properties" xmlns:ns2="350b5996-c0f3-4641-8ac6-f2822ef748a3" xmlns:ns3="5357d95e-081a-4bdd-b08f-3fe0d5d5bca3" targetNamespace="http://schemas.microsoft.com/office/2006/metadata/properties" ma:root="true" ma:fieldsID="94e208f54c4d003603910336209b1de9" ns2:_="" ns3:_="">
    <xsd:import namespace="350b5996-c0f3-4641-8ac6-f2822ef748a3"/>
    <xsd:import namespace="5357d95e-081a-4bdd-b08f-3fe0d5d5bc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2be921f-51d9-42b5-8d52-354dfdee1ce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57d95e-081a-4bdd-b08f-3fe0d5d5bc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afcd5d9-90bc-4211-add2-cf694c4fe17b}" ma:internalName="TaxCatchAll" ma:showField="CatchAllData" ma:web="5357d95e-081a-4bdd-b08f-3fe0d5d5bca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357d95e-081a-4bdd-b08f-3fe0d5d5bca3" xsi:nil="true"/>
    <lcf76f155ced4ddcb4097134ff3c332f xmlns="350b5996-c0f3-4641-8ac6-f2822ef748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DEBC4F9-8266-493C-B2A3-5D6E2234D1D1}"/>
</file>

<file path=customXml/itemProps2.xml><?xml version="1.0" encoding="utf-8"?>
<ds:datastoreItem xmlns:ds="http://schemas.openxmlformats.org/officeDocument/2006/customXml" ds:itemID="{99A51C49-F22D-407F-A5CD-1F2F2168DA16}"/>
</file>

<file path=customXml/itemProps3.xml><?xml version="1.0" encoding="utf-8"?>
<ds:datastoreItem xmlns:ds="http://schemas.openxmlformats.org/officeDocument/2006/customXml" ds:itemID="{CD12859C-23F8-49C9-9C06-50CA5330F079}"/>
</file>

<file path=docProps/app.xml><?xml version="1.0" encoding="utf-8"?>
<Properties xmlns="http://schemas.openxmlformats.org/officeDocument/2006/extended-properties" xmlns:vt="http://schemas.openxmlformats.org/officeDocument/2006/docPropsVTypes">
  <TotalTime>23</TotalTime>
  <Words>963</Words>
  <Application>Microsoft Office PowerPoint</Application>
  <PresentationFormat>Widescreen</PresentationFormat>
  <Paragraphs>60</Paragraphs>
  <Slides>17</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17</vt:i4>
      </vt:variant>
    </vt:vector>
  </HeadingPairs>
  <TitlesOfParts>
    <vt:vector size="22" baseType="lpstr">
      <vt:lpstr>Akkurat</vt:lpstr>
      <vt:lpstr>Arial</vt:lpstr>
      <vt:lpstr>Garamond</vt:lpstr>
      <vt:lpstr>Times New Roman</vt:lpstr>
      <vt:lpstr>Organisk</vt:lpstr>
      <vt:lpstr>Stiklestad under okkupasjonen</vt:lpstr>
      <vt:lpstr>Kompetansemål</vt:lpstr>
      <vt:lpstr>NS bruk av Stiklestad før krigen</vt:lpstr>
      <vt:lpstr>NS og  Stiklestad</vt:lpstr>
      <vt:lpstr>PowerPoint-presentasjon</vt:lpstr>
      <vt:lpstr>PowerPoint-presentasjon</vt:lpstr>
      <vt:lpstr>Bautaen ble tegnet av Wilhelm Rasmussen her sammen med Quisling fra avdukingenen i 1944 </vt:lpstr>
      <vt:lpstr>Olsok 1944</vt:lpstr>
      <vt:lpstr>           NS stevner på Stiklestad </vt:lpstr>
      <vt:lpstr>PowerPoint-presentasjon</vt:lpstr>
      <vt:lpstr>PowerPoint-presentasjon</vt:lpstr>
      <vt:lpstr>Mai 1945</vt:lpstr>
      <vt:lpstr>8. Mai 1945 Verdal</vt:lpstr>
      <vt:lpstr>Hva skal gjøres med bautaen</vt:lpstr>
      <vt:lpstr>Artikler om debatten rundt nazibautaen</vt:lpstr>
      <vt:lpstr>Nynazismen og Stiklestad</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Stiklestad under okkupasjonen</dc:title>
  <dc:creator>Storholmen, Åse</dc:creator>
  <cp:lastModifiedBy>Storholmen, Åse</cp:lastModifiedBy>
  <cp:revision>1</cp:revision>
  <dcterms:created xsi:type="dcterms:W3CDTF">2022-04-13T07:40:41Z</dcterms:created>
  <dcterms:modified xsi:type="dcterms:W3CDTF">2022-04-13T08:07:03Z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ies>
</file>