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3" r:id="rId8"/>
    <p:sldId id="262" r:id="rId9"/>
    <p:sldId id="258" r:id="rId10"/>
    <p:sldId id="264" r:id="rId11"/>
    <p:sldId id="265" r:id="rId12"/>
    <p:sldId id="266" r:id="rId13"/>
    <p:sldId id="267" r:id="rId14"/>
    <p:sldId id="268" r:id="rId15"/>
    <p:sldId id="257" r:id="rId16"/>
    <p:sldId id="25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9AC2C-0927-441A-A53C-F1CFD3478CCF}" v="21" dt="2022-05-04T11:39:24.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11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5861F-0A3D-B9D3-A16B-49437C29F8F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95B79E2-8AA0-0F46-37BC-E13C430D5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4430426-37E8-0081-7C7C-7A91BF82A5E1}"/>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C2E44B91-E2D2-9076-467F-BB41627B8D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AA6CDDC-3E6B-0904-C657-720012BFDAD7}"/>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15976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BC408-2A52-C404-40DD-9443FC6B0CF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5C6FF6C-845E-7CA0-9D3E-8D9E5EBA386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8E30E0-32C9-32C9-85AC-686D28A98961}"/>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FFCE9F57-876C-8813-7BDE-79A2800D4E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2C4C0F-E5CA-089F-074C-238A2BD25C3D}"/>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74304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F6DD600-7E95-0866-4712-AB4DCCC5700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9958AC9-759E-ABC7-9066-681934BC684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479F2A8-43A2-6E4C-20F7-08F76DD9DF1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E93B83BB-0921-705A-F58D-E9B24237A7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7E8043-0888-CD12-4CB1-292C1136F546}"/>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242640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D01AF1-ACDB-3E86-3C07-8EF7B31F38F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2E3067D-C1EA-8002-2C40-B259E114947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43331BA-273F-506A-D94F-5C9E9C21E3D1}"/>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E338C67D-0EB7-B361-B656-CA78D96FDC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82B59C-35F9-F492-F902-E0625490F620}"/>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93785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067C64-7422-E6C7-DDBE-EC0404ADE2D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A992AA4-3F59-5181-0CD5-D9DEF9705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358DD36-509E-E904-549D-F5DABF68551C}"/>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AFF1459B-6149-C5A4-723E-5A72C764B6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E78AAF-0C73-6CDD-C4BF-02E2EF71B45C}"/>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255786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C96C26-CE6A-6EDE-66C7-86CB7C4EE27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0891BB-B026-0669-56AB-FE975929F94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07CB08C-C679-07BF-C998-442DF0801DE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B31C4B8-A3D1-9557-E0A8-C4AC7B60206C}"/>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6" name="Plassholder for bunntekst 5">
            <a:extLst>
              <a:ext uri="{FF2B5EF4-FFF2-40B4-BE49-F238E27FC236}">
                <a16:creationId xmlns:a16="http://schemas.microsoft.com/office/drawing/2014/main" id="{96BBCB4A-459B-5CC4-8308-F62B90FAE2E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16CA372-75D1-4780-14FF-9CF4ECB3AA76}"/>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99937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F3F165-00D7-E04D-F987-C3B472B5BDA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A792AA-DEDE-5C81-6EC7-6F0CC1620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69716D5-9A19-113C-125C-9B7980FB072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4897954-53C2-04FB-9768-709BB31E4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85B435F-B54E-431F-E3B2-65BD65A514E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0638737-FAA2-232F-99CD-8F899BD5149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8" name="Plassholder for bunntekst 7">
            <a:extLst>
              <a:ext uri="{FF2B5EF4-FFF2-40B4-BE49-F238E27FC236}">
                <a16:creationId xmlns:a16="http://schemas.microsoft.com/office/drawing/2014/main" id="{8AAE18F0-5341-8353-9C6F-0D95423FF25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AFFBB9D-8355-7812-0117-9FA6D788BE6D}"/>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425052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033206-F769-2624-B559-03E9E1D150B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469C3ED-4E39-FD70-367D-D2ABBE863E56}"/>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4" name="Plassholder for bunntekst 3">
            <a:extLst>
              <a:ext uri="{FF2B5EF4-FFF2-40B4-BE49-F238E27FC236}">
                <a16:creationId xmlns:a16="http://schemas.microsoft.com/office/drawing/2014/main" id="{22B6A7CC-3C9B-2920-24E4-4CD9AAEBC61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C5ED75F-3301-09F2-CDD6-9A0AC2C2EE98}"/>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206584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EDE227D-1AEB-E758-D03F-13E38BF3DC7D}"/>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3" name="Plassholder for bunntekst 2">
            <a:extLst>
              <a:ext uri="{FF2B5EF4-FFF2-40B4-BE49-F238E27FC236}">
                <a16:creationId xmlns:a16="http://schemas.microsoft.com/office/drawing/2014/main" id="{5F8D8776-313F-E4D3-54A8-6D4FDFA4857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EA246A7-3400-32ED-B111-A6F0EB49D37C}"/>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08827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899BF8-6546-37AA-2696-44BB91DABCD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F208A5-D2D5-B7AE-82BD-3C6A761EB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6014C6F-BBB5-3D3C-9DFE-5C99E379A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0B54579-B536-3BF6-0C45-247FAF811C2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6" name="Plassholder for bunntekst 5">
            <a:extLst>
              <a:ext uri="{FF2B5EF4-FFF2-40B4-BE49-F238E27FC236}">
                <a16:creationId xmlns:a16="http://schemas.microsoft.com/office/drawing/2014/main" id="{0C5A600A-620B-C36F-2955-5F7A43750CB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63961CB-3959-E3FF-2E9F-7E5537D42C86}"/>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384722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0332-6811-C4AE-ADC3-BCD338358A5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A40C0C2-DD70-AE38-4DE8-89660B1CC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1E21E7B-A1D7-4544-8AF9-412B1C9C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00A0D6A-8700-0BE9-1E2B-7084A02A55B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6" name="Plassholder for bunntekst 5">
            <a:extLst>
              <a:ext uri="{FF2B5EF4-FFF2-40B4-BE49-F238E27FC236}">
                <a16:creationId xmlns:a16="http://schemas.microsoft.com/office/drawing/2014/main" id="{6E6A51EE-510D-CAFA-C2E8-DE12E06C6E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8B10521-F698-0631-849F-4F995E805042}"/>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54658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D134675-0813-C238-2F7B-479FBD41A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321BAA0-5521-D661-C503-1EEE91C4D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303D3A-1127-7584-3946-09D3F447A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60CFF819-15E0-F50F-D5BE-F89B3910E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4B0574B-C185-885D-BEC2-9762D2F99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DFAC7-5099-47E4-9C37-ECD4B0E4E134}" type="slidenum">
              <a:rPr lang="nb-NO" smtClean="0"/>
              <a:t>‹#›</a:t>
            </a:fld>
            <a:endParaRPr lang="nb-NO"/>
          </a:p>
        </p:txBody>
      </p:sp>
    </p:spTree>
    <p:extLst>
      <p:ext uri="{BB962C8B-B14F-4D97-AF65-F5344CB8AC3E}">
        <p14:creationId xmlns:p14="http://schemas.microsoft.com/office/powerpoint/2010/main" val="256504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D860F1-82B8-421F-B19D-D18CE496F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0FFBBCA-4F17-717D-9049-B39E2280CAF2}"/>
              </a:ext>
            </a:extLst>
          </p:cNvPr>
          <p:cNvSpPr>
            <a:spLocks noGrp="1"/>
          </p:cNvSpPr>
          <p:nvPr>
            <p:ph type="ctrTitle"/>
          </p:nvPr>
        </p:nvSpPr>
        <p:spPr>
          <a:xfrm>
            <a:off x="5390134" y="552893"/>
            <a:ext cx="5963666" cy="3335819"/>
          </a:xfrm>
        </p:spPr>
        <p:txBody>
          <a:bodyPr>
            <a:normAutofit/>
          </a:bodyPr>
          <a:lstStyle/>
          <a:p>
            <a:pPr algn="l"/>
            <a:r>
              <a:rPr lang="nb-NO" sz="5200"/>
              <a:t>Frostatingsloven – </a:t>
            </a:r>
            <a:br>
              <a:rPr lang="nb-NO" sz="5200"/>
            </a:br>
            <a:r>
              <a:rPr lang="nb-NO" sz="5200"/>
              <a:t>dagens demokrati</a:t>
            </a:r>
          </a:p>
        </p:txBody>
      </p:sp>
      <p:sp>
        <p:nvSpPr>
          <p:cNvPr id="3" name="Undertittel 2">
            <a:extLst>
              <a:ext uri="{FF2B5EF4-FFF2-40B4-BE49-F238E27FC236}">
                <a16:creationId xmlns:a16="http://schemas.microsoft.com/office/drawing/2014/main" id="{DE3BF7C6-5666-1EAB-FA8A-D1D9EEAC3977}"/>
              </a:ext>
            </a:extLst>
          </p:cNvPr>
          <p:cNvSpPr>
            <a:spLocks noGrp="1"/>
          </p:cNvSpPr>
          <p:nvPr>
            <p:ph type="subTitle" idx="1"/>
          </p:nvPr>
        </p:nvSpPr>
        <p:spPr>
          <a:xfrm>
            <a:off x="5390135" y="4072045"/>
            <a:ext cx="5946478" cy="2057044"/>
          </a:xfrm>
        </p:spPr>
        <p:txBody>
          <a:bodyPr>
            <a:normAutofit/>
          </a:bodyPr>
          <a:lstStyle/>
          <a:p>
            <a:pPr algn="l"/>
            <a:endParaRPr lang="nb-NO"/>
          </a:p>
        </p:txBody>
      </p:sp>
      <p:pic>
        <p:nvPicPr>
          <p:cNvPr id="8196" name="Picture 4" descr="Se kildebildet">
            <a:extLst>
              <a:ext uri="{FF2B5EF4-FFF2-40B4-BE49-F238E27FC236}">
                <a16:creationId xmlns:a16="http://schemas.microsoft.com/office/drawing/2014/main" id="{C3E8609E-1762-3777-5DEE-3EDFE159C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453" b="-3"/>
          <a:stretch/>
        </p:blipFill>
        <p:spPr bwMode="auto">
          <a:xfrm>
            <a:off x="198740" y="-1"/>
            <a:ext cx="4795283" cy="388871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e kildebildet">
            <a:extLst>
              <a:ext uri="{FF2B5EF4-FFF2-40B4-BE49-F238E27FC236}">
                <a16:creationId xmlns:a16="http://schemas.microsoft.com/office/drawing/2014/main" id="{F541741D-9FDE-EB90-EC92-4ED4BD6E8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08" r="-1" b="5002"/>
          <a:stretch/>
        </p:blipFill>
        <p:spPr bwMode="auto">
          <a:xfrm>
            <a:off x="192527" y="4060426"/>
            <a:ext cx="4801943" cy="279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E542E9-FEFB-0980-BDC1-AB74262D5B24}"/>
              </a:ext>
            </a:extLst>
          </p:cNvPr>
          <p:cNvSpPr>
            <a:spLocks noGrp="1"/>
          </p:cNvSpPr>
          <p:nvPr>
            <p:ph type="title"/>
          </p:nvPr>
        </p:nvSpPr>
        <p:spPr>
          <a:xfrm>
            <a:off x="4965430" y="629268"/>
            <a:ext cx="6586491" cy="1286160"/>
          </a:xfrm>
        </p:spPr>
        <p:txBody>
          <a:bodyPr anchor="b">
            <a:normAutofit/>
          </a:bodyPr>
          <a:lstStyle/>
          <a:p>
            <a:r>
              <a:rPr lang="nb-NO"/>
              <a:t>FROSTATINGSSEGLET </a:t>
            </a:r>
            <a:endParaRPr lang="nb-NO" dirty="0"/>
          </a:p>
        </p:txBody>
      </p:sp>
      <p:sp>
        <p:nvSpPr>
          <p:cNvPr id="3" name="Plassholder for innhold 2">
            <a:extLst>
              <a:ext uri="{FF2B5EF4-FFF2-40B4-BE49-F238E27FC236}">
                <a16:creationId xmlns:a16="http://schemas.microsoft.com/office/drawing/2014/main" id="{404B9750-C3C5-63C9-F064-9F39DF51AAA7}"/>
              </a:ext>
            </a:extLst>
          </p:cNvPr>
          <p:cNvSpPr>
            <a:spLocks noGrp="1"/>
          </p:cNvSpPr>
          <p:nvPr>
            <p:ph idx="1"/>
          </p:nvPr>
        </p:nvSpPr>
        <p:spPr>
          <a:xfrm>
            <a:off x="4965431" y="2438400"/>
            <a:ext cx="6586489" cy="3785419"/>
          </a:xfrm>
        </p:spPr>
        <p:txBody>
          <a:bodyPr>
            <a:normAutofit/>
          </a:bodyPr>
          <a:lstStyle/>
          <a:p>
            <a:r>
              <a:rPr lang="nb-NO" sz="2000" dirty="0"/>
              <a:t>Frostatingets segl fra cirka 1276 (</a:t>
            </a:r>
            <a:r>
              <a:rPr lang="nb-NO" sz="2000" dirty="0" err="1"/>
              <a:t>sigillym</a:t>
            </a:r>
            <a:r>
              <a:rPr lang="nb-NO" sz="2000" dirty="0"/>
              <a:t> </a:t>
            </a:r>
            <a:r>
              <a:rPr lang="nb-NO" sz="2000" dirty="0" err="1"/>
              <a:t>commvnitatis</a:t>
            </a:r>
            <a:r>
              <a:rPr lang="nb-NO" sz="2000" dirty="0"/>
              <a:t> de </a:t>
            </a:r>
            <a:r>
              <a:rPr lang="nb-NO" sz="2000" dirty="0" err="1"/>
              <a:t>Frostothing</a:t>
            </a:r>
            <a:r>
              <a:rPr lang="nb-NO" sz="2000" dirty="0"/>
              <a:t>) har en størrelse på 70 med mer og er bevart i et voksavtrykk fra 1453, og et papirtrykk fra 1610 i et brev som omhandler kongevalg og kongehylling. Bildet forestiller at kong Magnus 6. Lagabøte gir lovboka til lagmannen på Frostatinget i 1274. Sammen med kongen sitter folkets representanter – lagtingets domsutvalg som er lagretten. Nederst vises Trøndelagens landskap og befolkning, jegerne. Seglbildet viser et samspill mellom den kongelige overherre og lagtingskommunen. Kongen på tronen er det helt sentrale der han sitter med kronen på hodet, septeret i hånda og lovboka under føttene.</a:t>
            </a:r>
          </a:p>
        </p:txBody>
      </p:sp>
      <p:pic>
        <p:nvPicPr>
          <p:cNvPr id="5" name="Bilde 4">
            <a:extLst>
              <a:ext uri="{FF2B5EF4-FFF2-40B4-BE49-F238E27FC236}">
                <a16:creationId xmlns:a16="http://schemas.microsoft.com/office/drawing/2014/main" id="{7FF2274A-4D76-CF1D-EED3-6F727BF41254}"/>
              </a:ext>
            </a:extLst>
          </p:cNvPr>
          <p:cNvPicPr>
            <a:picLocks noChangeAspect="1"/>
          </p:cNvPicPr>
          <p:nvPr/>
        </p:nvPicPr>
        <p:blipFill rotWithShape="1">
          <a:blip r:embed="rId2"/>
          <a:srcRect l="15436" r="22703" b="1"/>
          <a:stretch/>
        </p:blipFill>
        <p:spPr>
          <a:xfrm>
            <a:off x="20" y="10"/>
            <a:ext cx="4635571" cy="6857990"/>
          </a:xfrm>
          <a:prstGeom prst="rect">
            <a:avLst/>
          </a:prstGeom>
          <a:effectLst/>
        </p:spPr>
      </p:pic>
      <p:cxnSp>
        <p:nvCxnSpPr>
          <p:cNvPr id="21"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2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6" name="Rectangle 137">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Freeform: Shape 139">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D803E0EC-4D16-7903-6A14-722F84B6DDE2}"/>
              </a:ext>
            </a:extLst>
          </p:cNvPr>
          <p:cNvSpPr>
            <a:spLocks noGrp="1"/>
          </p:cNvSpPr>
          <p:nvPr>
            <p:ph idx="1"/>
          </p:nvPr>
        </p:nvSpPr>
        <p:spPr>
          <a:xfrm>
            <a:off x="1137037" y="889000"/>
            <a:ext cx="5747857" cy="5213687"/>
          </a:xfrm>
        </p:spPr>
        <p:txBody>
          <a:bodyPr>
            <a:normAutofit/>
          </a:bodyPr>
          <a:lstStyle/>
          <a:p>
            <a:r>
              <a:rPr lang="nb-NO" sz="2400" dirty="0"/>
              <a:t>Frostatingsseglet gir et bilde på det historiske øyeblikket på Frostatinget da den nye Landslov trer i kraft når den overrekkes til kongen av lagmannen på Frostatinget. Samtidig kan det også sammenlignes med et overført kirkelig bildetema der Kristus gir loven til disiplene sine – </a:t>
            </a:r>
            <a:r>
              <a:rPr lang="nb-NO" sz="2400" dirty="0" err="1"/>
              <a:t>Traditio</a:t>
            </a:r>
            <a:r>
              <a:rPr lang="nb-NO" sz="2400" dirty="0"/>
              <a:t> </a:t>
            </a:r>
            <a:r>
              <a:rPr lang="nb-NO" sz="2400" dirty="0" err="1"/>
              <a:t>Legis</a:t>
            </a:r>
            <a:r>
              <a:rPr lang="nb-NO" sz="2400" dirty="0"/>
              <a:t>. Lignende bilder av kongen som prosederer i en høyesterett eller i et parlament, forekommer også forekomme i nordvest Europa – både i middelalderen og seinere. Liljesepteret som kongen holder i hånda, er i nyere tid valgt som Frosta kommunes kommunevåpen.</a:t>
            </a:r>
          </a:p>
        </p:txBody>
      </p:sp>
      <p:sp>
        <p:nvSpPr>
          <p:cNvPr id="6168" name="Freeform: Shape 141">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Se kildebildet">
            <a:extLst>
              <a:ext uri="{FF2B5EF4-FFF2-40B4-BE49-F238E27FC236}">
                <a16:creationId xmlns:a16="http://schemas.microsoft.com/office/drawing/2014/main" id="{BF55C3ED-0FD9-7621-E7B4-2C1DD955D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94" r="6471" b="-2"/>
          <a:stretch/>
        </p:blipFill>
        <p:spPr bwMode="auto">
          <a:xfrm>
            <a:off x="7761092" y="771383"/>
            <a:ext cx="3684567" cy="5311922"/>
          </a:xfrm>
          <a:prstGeom prst="rect">
            <a:avLst/>
          </a:prstGeom>
          <a:noFill/>
          <a:extLst>
            <a:ext uri="{909E8E84-426E-40DD-AFC4-6F175D3DCCD1}">
              <a14:hiddenFill xmlns:a14="http://schemas.microsoft.com/office/drawing/2010/main">
                <a:solidFill>
                  <a:srgbClr val="FFFFFF"/>
                </a:solidFill>
              </a14:hiddenFill>
            </a:ext>
          </a:extLst>
        </p:spPr>
      </p:pic>
      <p:sp>
        <p:nvSpPr>
          <p:cNvPr id="6169" name="Freeform: Shape 143">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37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2">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2860B11-C01D-EA9C-8F53-D97C4C156B2B}"/>
              </a:ext>
            </a:extLst>
          </p:cNvPr>
          <p:cNvSpPr>
            <a:spLocks noGrp="1"/>
          </p:cNvSpPr>
          <p:nvPr>
            <p:ph type="title"/>
          </p:nvPr>
        </p:nvSpPr>
        <p:spPr>
          <a:xfrm>
            <a:off x="4654296" y="329184"/>
            <a:ext cx="6894576" cy="1783080"/>
          </a:xfrm>
        </p:spPr>
        <p:txBody>
          <a:bodyPr anchor="b">
            <a:normAutofit/>
          </a:bodyPr>
          <a:lstStyle/>
          <a:p>
            <a:r>
              <a:rPr lang="nb-NO" sz="5400"/>
              <a:t>Refleksjonsoppgave</a:t>
            </a:r>
          </a:p>
        </p:txBody>
      </p:sp>
      <p:pic>
        <p:nvPicPr>
          <p:cNvPr id="9218" name="Picture 2" descr="Se kildebildet">
            <a:extLst>
              <a:ext uri="{FF2B5EF4-FFF2-40B4-BE49-F238E27FC236}">
                <a16:creationId xmlns:a16="http://schemas.microsoft.com/office/drawing/2014/main" id="{CB0421C3-7CC1-5EFB-0210-E61DBB8ED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64" r="19213"/>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75"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e kildebildet">
            <a:extLst>
              <a:ext uri="{FF2B5EF4-FFF2-40B4-BE49-F238E27FC236}">
                <a16:creationId xmlns:a16="http://schemas.microsoft.com/office/drawing/2014/main" id="{7F66B14B-67E4-F902-5A42-91A28266B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470"/>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02AA91C1-E400-E070-FED9-F33BAF2AFF09}"/>
              </a:ext>
            </a:extLst>
          </p:cNvPr>
          <p:cNvSpPr>
            <a:spLocks noGrp="1"/>
          </p:cNvSpPr>
          <p:nvPr>
            <p:ph idx="1"/>
          </p:nvPr>
        </p:nvSpPr>
        <p:spPr>
          <a:xfrm>
            <a:off x="4654296" y="2706624"/>
            <a:ext cx="6894576" cy="3483864"/>
          </a:xfrm>
        </p:spPr>
        <p:txBody>
          <a:bodyPr>
            <a:normAutofit/>
          </a:bodyPr>
          <a:lstStyle/>
          <a:p>
            <a:r>
              <a:rPr lang="nb-NO" sz="2200"/>
              <a:t>Finn momenter i Frostatingsloven som vi finner igjen i dagens demokrati? </a:t>
            </a:r>
          </a:p>
          <a:p>
            <a:r>
              <a:rPr lang="nb-NO" sz="2200"/>
              <a:t>Når grunnloven fra 1814 ble laget ble de gamle norske lovene brukt?</a:t>
            </a:r>
          </a:p>
          <a:p>
            <a:r>
              <a:rPr lang="nb-NO" sz="2200"/>
              <a:t>Hvordan kunne trønderhøvdingene med loven i hånd drepe Olav den hellige på Stiklestad?</a:t>
            </a:r>
          </a:p>
          <a:p>
            <a:endParaRPr lang="nb-NO" sz="2200"/>
          </a:p>
        </p:txBody>
      </p:sp>
    </p:spTree>
    <p:extLst>
      <p:ext uri="{BB962C8B-B14F-4D97-AF65-F5344CB8AC3E}">
        <p14:creationId xmlns:p14="http://schemas.microsoft.com/office/powerpoint/2010/main" val="4644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FBEE76-D45D-A1DF-8214-F86C07674986}"/>
              </a:ext>
            </a:extLst>
          </p:cNvPr>
          <p:cNvSpPr>
            <a:spLocks noGrp="1"/>
          </p:cNvSpPr>
          <p:nvPr>
            <p:ph type="title"/>
          </p:nvPr>
        </p:nvSpPr>
        <p:spPr/>
        <p:txBody>
          <a:bodyPr/>
          <a:lstStyle/>
          <a:p>
            <a:r>
              <a:rPr lang="nb-NO" dirty="0"/>
              <a:t>Kilder</a:t>
            </a:r>
          </a:p>
        </p:txBody>
      </p:sp>
      <p:sp>
        <p:nvSpPr>
          <p:cNvPr id="3" name="Plassholder for innhold 2">
            <a:extLst>
              <a:ext uri="{FF2B5EF4-FFF2-40B4-BE49-F238E27FC236}">
                <a16:creationId xmlns:a16="http://schemas.microsoft.com/office/drawing/2014/main" id="{69A8CD0C-62A3-25F4-66F6-65ABAC869441}"/>
              </a:ext>
            </a:extLst>
          </p:cNvPr>
          <p:cNvSpPr>
            <a:spLocks noGrp="1"/>
          </p:cNvSpPr>
          <p:nvPr>
            <p:ph idx="1"/>
          </p:nvPr>
        </p:nvSpPr>
        <p:spPr/>
        <p:txBody>
          <a:bodyPr/>
          <a:lstStyle/>
          <a:p>
            <a:r>
              <a:rPr lang="nb-NO" dirty="0"/>
              <a:t>Snl.no</a:t>
            </a:r>
          </a:p>
          <a:p>
            <a:r>
              <a:rPr lang="nb-NO" dirty="0" err="1"/>
              <a:t>Visit</a:t>
            </a:r>
            <a:r>
              <a:rPr lang="nb-NO" dirty="0"/>
              <a:t> Frosta</a:t>
            </a:r>
          </a:p>
          <a:p>
            <a:r>
              <a:rPr lang="nb-NO" dirty="0"/>
              <a:t>Informasjonsbrosjyren er utgitt av Frosta kommune og utarbeidet av Torgunn Østbø</a:t>
            </a:r>
          </a:p>
        </p:txBody>
      </p:sp>
    </p:spTree>
    <p:extLst>
      <p:ext uri="{BB962C8B-B14F-4D97-AF65-F5344CB8AC3E}">
        <p14:creationId xmlns:p14="http://schemas.microsoft.com/office/powerpoint/2010/main" val="126131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71BA03-4AF0-DA05-FB42-67A662D85245}"/>
              </a:ext>
            </a:extLst>
          </p:cNvPr>
          <p:cNvSpPr>
            <a:spLocks noGrp="1"/>
          </p:cNvSpPr>
          <p:nvPr>
            <p:ph type="title"/>
          </p:nvPr>
        </p:nvSpPr>
        <p:spPr>
          <a:xfrm>
            <a:off x="481013" y="3752849"/>
            <a:ext cx="3290887" cy="2452687"/>
          </a:xfrm>
        </p:spPr>
        <p:txBody>
          <a:bodyPr anchor="ctr">
            <a:normAutofit/>
          </a:bodyPr>
          <a:lstStyle/>
          <a:p>
            <a:r>
              <a:rPr lang="nb-NO" sz="3600"/>
              <a:t>Frostating </a:t>
            </a:r>
          </a:p>
        </p:txBody>
      </p:sp>
      <p:pic>
        <p:nvPicPr>
          <p:cNvPr id="4" name="Bilde 3" descr="Et bilde som inneholder natthimmel&#10;&#10;Automatisk generert beskrivelse">
            <a:extLst>
              <a:ext uri="{FF2B5EF4-FFF2-40B4-BE49-F238E27FC236}">
                <a16:creationId xmlns:a16="http://schemas.microsoft.com/office/drawing/2014/main" id="{B94EDDD7-3447-D2FF-5C40-5DD1E1821A8B}"/>
              </a:ext>
            </a:extLst>
          </p:cNvPr>
          <p:cNvPicPr>
            <a:picLocks noChangeAspect="1"/>
          </p:cNvPicPr>
          <p:nvPr/>
        </p:nvPicPr>
        <p:blipFill rotWithShape="1">
          <a:blip r:embed="rId2"/>
          <a:srcRect t="42467" b="88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ssholder for innhold 2">
            <a:extLst>
              <a:ext uri="{FF2B5EF4-FFF2-40B4-BE49-F238E27FC236}">
                <a16:creationId xmlns:a16="http://schemas.microsoft.com/office/drawing/2014/main" id="{B1098514-78AA-258A-7C7E-5985389F2E3E}"/>
              </a:ext>
            </a:extLst>
          </p:cNvPr>
          <p:cNvSpPr>
            <a:spLocks noGrp="1"/>
          </p:cNvSpPr>
          <p:nvPr>
            <p:ph idx="1"/>
          </p:nvPr>
        </p:nvSpPr>
        <p:spPr>
          <a:xfrm>
            <a:off x="4223982" y="3752850"/>
            <a:ext cx="7485413" cy="2452687"/>
          </a:xfrm>
        </p:spPr>
        <p:txBody>
          <a:bodyPr anchor="ctr">
            <a:normAutofit/>
          </a:bodyPr>
          <a:lstStyle/>
          <a:p>
            <a:r>
              <a:rPr lang="nb-NO" sz="1500" b="0" i="0">
                <a:effectLst/>
                <a:latin typeface="Libre Franklin" panose="020B0604020202020204" pitchFamily="2" charset="0"/>
              </a:rPr>
              <a:t>Frostatinget er det største av de fire lagtingene fra middelalderen i Norge. Frostatinget lå på Frosta og har en nesten tusenårig historie for lov og rett!</a:t>
            </a:r>
            <a:br>
              <a:rPr lang="nb-NO" sz="1500" b="0" i="0">
                <a:effectLst/>
                <a:latin typeface="Libre Franklin" panose="020B0604020202020204" pitchFamily="2" charset="0"/>
              </a:rPr>
            </a:br>
            <a:r>
              <a:rPr lang="nb-NO" sz="1500" b="0" i="0">
                <a:effectLst/>
                <a:latin typeface="Libre Franklin" panose="020B0604020202020204" pitchFamily="2" charset="0"/>
              </a:rPr>
              <a:t>Frostatinget var lovområdet for trønderne i middelalderen. Trøndelag har fått navnet sitt etter det gamle ordet for lov – </a:t>
            </a:r>
            <a:r>
              <a:rPr lang="nb-NO" sz="1500" b="0" i="1">
                <a:effectLst/>
                <a:latin typeface="Libre Franklin" panose="020B0604020202020204" pitchFamily="2" charset="0"/>
              </a:rPr>
              <a:t>log</a:t>
            </a:r>
            <a:r>
              <a:rPr lang="nb-NO" sz="1500" b="0" i="0">
                <a:effectLst/>
                <a:latin typeface="Libre Franklin" panose="020B0604020202020204" pitchFamily="2" charset="0"/>
              </a:rPr>
              <a:t>, og her gjaldt Frostatingsloven.</a:t>
            </a:r>
          </a:p>
          <a:p>
            <a:r>
              <a:rPr lang="nb-NO" sz="1500" b="0" i="0">
                <a:effectLst/>
                <a:latin typeface="Libre Franklin" panose="020B0604020202020204" pitchFamily="2" charset="0"/>
              </a:rPr>
              <a:t>Hver sommer møttes 485 utsendinger på Frostatinget på Frosta i Nord-Trøndelag for å lage lover og regler, håndheve og dømme etter de samme lovene. Det var helt sikkert et yrende folkeliv gjennom nesten 1000 år i middelalderens Norge. Allerede fra rundt 600 e.Kr, kanskje allerede fra år 400, kom utsendingene til Frostatinget.</a:t>
            </a:r>
          </a:p>
          <a:p>
            <a:endParaRPr lang="nb-NO" sz="1500"/>
          </a:p>
        </p:txBody>
      </p:sp>
    </p:spTree>
    <p:extLst>
      <p:ext uri="{BB962C8B-B14F-4D97-AF65-F5344CB8AC3E}">
        <p14:creationId xmlns:p14="http://schemas.microsoft.com/office/powerpoint/2010/main" val="44244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36">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507C7092-1F3A-2615-495A-807D65DFE115}"/>
              </a:ext>
            </a:extLst>
          </p:cNvPr>
          <p:cNvSpPr>
            <a:spLocks noGrp="1"/>
          </p:cNvSpPr>
          <p:nvPr>
            <p:ph idx="1"/>
          </p:nvPr>
        </p:nvSpPr>
        <p:spPr>
          <a:xfrm>
            <a:off x="648930" y="660400"/>
            <a:ext cx="5181508" cy="5468688"/>
          </a:xfrm>
        </p:spPr>
        <p:txBody>
          <a:bodyPr>
            <a:normAutofit/>
          </a:bodyPr>
          <a:lstStyle/>
          <a:p>
            <a:r>
              <a:rPr lang="nb-NO" sz="2000" b="0" i="0" dirty="0">
                <a:effectLst/>
                <a:latin typeface="Libre Franklin" pitchFamily="2" charset="0"/>
              </a:rPr>
              <a:t>Magnus Håkonsson Lagabøte var norsk konge i perioden 1263-1280 og fikk tilnavnet Lagabøte etter det store lovarbeidet han gjennomførte – han bøtte og forbedret lovene.</a:t>
            </a:r>
          </a:p>
          <a:p>
            <a:r>
              <a:rPr lang="nb-NO" sz="2000" b="0" i="0" dirty="0">
                <a:effectLst/>
                <a:latin typeface="Libre Franklin" pitchFamily="2" charset="0"/>
              </a:rPr>
              <a:t>Magnus Lagabøtes landslov var den første lovboka som gjaldt for hele Norgesriket, og erstattet de regionale landskapslovene som Frostatingsloven. Unikt i datidens Europa!</a:t>
            </a:r>
          </a:p>
          <a:p>
            <a:r>
              <a:rPr lang="nb-NO" sz="2000" b="0" i="0" dirty="0">
                <a:effectLst/>
                <a:latin typeface="Libre Franklin" pitchFamily="2" charset="0"/>
              </a:rPr>
              <a:t>Landsloven ble ferdig i 1274 og feirer 750 år i 2024. Landsloven ble først presentert på Frostatinget </a:t>
            </a:r>
            <a:r>
              <a:rPr lang="nb-NO" sz="2000" b="0" i="0" dirty="0" err="1">
                <a:effectLst/>
                <a:latin typeface="Libre Franklin" pitchFamily="2" charset="0"/>
              </a:rPr>
              <a:t>St.Hansdagen</a:t>
            </a:r>
            <a:r>
              <a:rPr lang="nb-NO" sz="2000" b="0" i="0" dirty="0">
                <a:effectLst/>
                <a:latin typeface="Libre Franklin" pitchFamily="2" charset="0"/>
              </a:rPr>
              <a:t> i 1274. Deretter ble den «</a:t>
            </a:r>
            <a:r>
              <a:rPr lang="nb-NO" sz="2000" b="0" i="0" dirty="0" err="1">
                <a:effectLst/>
                <a:latin typeface="Libre Franklin" pitchFamily="2" charset="0"/>
              </a:rPr>
              <a:t>lovtatt</a:t>
            </a:r>
            <a:r>
              <a:rPr lang="nb-NO" sz="2000" b="0" i="0" dirty="0">
                <a:effectLst/>
                <a:latin typeface="Libre Franklin" pitchFamily="2" charset="0"/>
              </a:rPr>
              <a:t>» på de andre lagtingene. </a:t>
            </a:r>
          </a:p>
          <a:p>
            <a:r>
              <a:rPr lang="nb-NO" sz="2000" b="0" i="0" dirty="0">
                <a:effectLst/>
                <a:latin typeface="Libre Franklin" pitchFamily="2" charset="0"/>
              </a:rPr>
              <a:t>Landsloven var gjeldende norsk lov i 400 år og var enestående i sitt slag på denne tida.</a:t>
            </a:r>
          </a:p>
          <a:p>
            <a:endParaRPr lang="nb-NO" sz="1600" dirty="0"/>
          </a:p>
        </p:txBody>
      </p:sp>
      <p:pic>
        <p:nvPicPr>
          <p:cNvPr id="1028" name="Picture 4" descr="Se kildebildet">
            <a:extLst>
              <a:ext uri="{FF2B5EF4-FFF2-40B4-BE49-F238E27FC236}">
                <a16:creationId xmlns:a16="http://schemas.microsoft.com/office/drawing/2014/main" id="{2D672BAA-D0B1-6FA4-32C1-745DAC886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889"/>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1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BFABD-925C-FB4E-57D7-24B9D5CB5739}"/>
              </a:ext>
            </a:extLst>
          </p:cNvPr>
          <p:cNvSpPr>
            <a:spLocks noGrp="1"/>
          </p:cNvSpPr>
          <p:nvPr>
            <p:ph type="title"/>
          </p:nvPr>
        </p:nvSpPr>
        <p:spPr>
          <a:xfrm>
            <a:off x="6417733" y="490537"/>
            <a:ext cx="5291663" cy="1628775"/>
          </a:xfrm>
        </p:spPr>
        <p:txBody>
          <a:bodyPr anchor="b">
            <a:normAutofit/>
          </a:bodyPr>
          <a:lstStyle/>
          <a:p>
            <a:r>
              <a:rPr lang="nb-NO" sz="4000"/>
              <a:t>Tinghaugen på Frosta</a:t>
            </a:r>
          </a:p>
        </p:txBody>
      </p:sp>
      <p:pic>
        <p:nvPicPr>
          <p:cNvPr id="5122" name="Picture 2" descr="Se kildebildet">
            <a:extLst>
              <a:ext uri="{FF2B5EF4-FFF2-40B4-BE49-F238E27FC236}">
                <a16:creationId xmlns:a16="http://schemas.microsoft.com/office/drawing/2014/main" id="{65C6433B-A7C3-ACD7-0DFE-C23846B63C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52" r="17912"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1B5B2E3A-610D-C2E3-25D9-CD127FE858A8}"/>
              </a:ext>
            </a:extLst>
          </p:cNvPr>
          <p:cNvSpPr>
            <a:spLocks noGrp="1"/>
          </p:cNvSpPr>
          <p:nvPr>
            <p:ph idx="1"/>
          </p:nvPr>
        </p:nvSpPr>
        <p:spPr>
          <a:xfrm>
            <a:off x="6417734" y="2614612"/>
            <a:ext cx="5291663" cy="3752849"/>
          </a:xfrm>
        </p:spPr>
        <p:txBody>
          <a:bodyPr>
            <a:normAutofit/>
          </a:bodyPr>
          <a:lstStyle/>
          <a:p>
            <a:r>
              <a:rPr lang="nb-NO" sz="1800" b="0" i="0">
                <a:effectLst/>
                <a:latin typeface="Libre Franklin" pitchFamily="2" charset="0"/>
              </a:rPr>
              <a:t>Ved Logtu ble det i 1914 reist en minnebauta omgitt av en stein fra hvert av de 12 fylkene Frostatingsloven omfatter. Det var opprinnelig 8 trønderfylker, og senere kom Namdal, Nordmøre, Romsdal og Oppdal til.</a:t>
            </a:r>
          </a:p>
          <a:p>
            <a:pPr marL="0" indent="0">
              <a:buNone/>
            </a:pPr>
            <a:br>
              <a:rPr lang="nb-NO" sz="1800"/>
            </a:br>
            <a:endParaRPr lang="nb-NO" sz="1800"/>
          </a:p>
        </p:txBody>
      </p:sp>
    </p:spTree>
    <p:extLst>
      <p:ext uri="{BB962C8B-B14F-4D97-AF65-F5344CB8AC3E}">
        <p14:creationId xmlns:p14="http://schemas.microsoft.com/office/powerpoint/2010/main" val="222701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EC3127-992D-7C30-5D01-551868EBB711}"/>
              </a:ext>
            </a:extLst>
          </p:cNvPr>
          <p:cNvSpPr>
            <a:spLocks noGrp="1"/>
          </p:cNvSpPr>
          <p:nvPr>
            <p:ph type="title"/>
          </p:nvPr>
        </p:nvSpPr>
        <p:spPr>
          <a:xfrm>
            <a:off x="6417733" y="490537"/>
            <a:ext cx="5291663" cy="754063"/>
          </a:xfrm>
        </p:spPr>
        <p:txBody>
          <a:bodyPr anchor="b">
            <a:normAutofit/>
          </a:bodyPr>
          <a:lstStyle/>
          <a:p>
            <a:r>
              <a:rPr lang="nb-NO" sz="4000" dirty="0"/>
              <a:t>Minnebauta </a:t>
            </a:r>
          </a:p>
        </p:txBody>
      </p:sp>
      <p:pic>
        <p:nvPicPr>
          <p:cNvPr id="4099" name="Picture 3">
            <a:extLst>
              <a:ext uri="{FF2B5EF4-FFF2-40B4-BE49-F238E27FC236}">
                <a16:creationId xmlns:a16="http://schemas.microsoft.com/office/drawing/2014/main" id="{E78B00EB-9096-F59C-5FD2-DC5EDCAD3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 r="3376"/>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1E5C0B77-3F81-085E-C597-D801CEA3F4E9}"/>
              </a:ext>
            </a:extLst>
          </p:cNvPr>
          <p:cNvSpPr>
            <a:spLocks noGrp="1" noChangeArrowheads="1"/>
          </p:cNvSpPr>
          <p:nvPr>
            <p:ph idx="1"/>
          </p:nvPr>
        </p:nvSpPr>
        <p:spPr bwMode="auto">
          <a:xfrm>
            <a:off x="6417734" y="1549400"/>
            <a:ext cx="5291664" cy="4818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Libre Franklin" pitchFamily="2" charset="0"/>
              </a:rPr>
              <a:t>På minnebautaen står det å lese et av de mest kjente sitatene fra </a:t>
            </a:r>
          </a:p>
          <a:p>
            <a:pPr marL="0" marR="0" lvl="0" indent="0" defTabSz="914400" rtl="0" eaLnBrk="0" fontAlgn="base" latinLnBrk="0" hangingPunct="0">
              <a:spcBef>
                <a:spcPct val="0"/>
              </a:spcBef>
              <a:spcAft>
                <a:spcPts val="600"/>
              </a:spcAft>
              <a:buClrTx/>
              <a:buSzTx/>
              <a:buFontTx/>
              <a:buNone/>
              <a:tabLst/>
            </a:pPr>
            <a:endParaRPr lang="nb-NO" altLang="nb-NO" sz="1800" dirty="0">
              <a:latin typeface="Libre Franklin" pitchFamily="2" charset="0"/>
            </a:endParaRPr>
          </a:p>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Libre Franklin" pitchFamily="2" charset="0"/>
              </a:rPr>
              <a:t>Frostatingsloven:</a:t>
            </a:r>
            <a:endParaRPr kumimoji="0" lang="nb-NO" altLang="nb-NO"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Arial" panose="020B0604020202020204" pitchFamily="34" charset="0"/>
              </a:rPr>
              <a:t>«At </a:t>
            </a:r>
            <a:r>
              <a:rPr kumimoji="0" lang="nb-NO" altLang="nb-NO" sz="1800" b="0" i="0" u="none" strike="noStrike" cap="none" normalizeH="0" baseline="0" dirty="0" err="1">
                <a:ln>
                  <a:noFill/>
                </a:ln>
                <a:effectLst/>
                <a:latin typeface="Arial" panose="020B0604020202020204" pitchFamily="34" charset="0"/>
              </a:rPr>
              <a:t>lögum</a:t>
            </a:r>
            <a:r>
              <a:rPr kumimoji="0" lang="nb-NO" altLang="nb-NO" sz="1800" b="0" i="0" u="none" strike="noStrike" cap="none" normalizeH="0" baseline="0" dirty="0">
                <a:ln>
                  <a:noFill/>
                </a:ln>
                <a:effectLst/>
                <a:latin typeface="Arial" panose="020B0604020202020204" pitchFamily="34" charset="0"/>
              </a:rPr>
              <a:t> skal land vårt </a:t>
            </a:r>
            <a:r>
              <a:rPr kumimoji="0" lang="nb-NO" altLang="nb-NO" sz="1800" b="0" i="0" u="none" strike="noStrike" cap="none" normalizeH="0" baseline="0" dirty="0" err="1">
                <a:ln>
                  <a:noFill/>
                </a:ln>
                <a:effectLst/>
                <a:latin typeface="Arial" panose="020B0604020202020204" pitchFamily="34" charset="0"/>
              </a:rPr>
              <a:t>byggja</a:t>
            </a:r>
            <a:r>
              <a:rPr kumimoji="0" lang="nb-NO" altLang="nb-NO" sz="1800" b="0" i="0" u="none" strike="noStrike" cap="none" normalizeH="0" baseline="0" dirty="0">
                <a:ln>
                  <a:noFill/>
                </a:ln>
                <a:effectLst/>
                <a:latin typeface="Arial" panose="020B0604020202020204" pitchFamily="34" charset="0"/>
              </a:rPr>
              <a:t>, en </a:t>
            </a:r>
            <a:r>
              <a:rPr kumimoji="0" lang="nb-NO" altLang="nb-NO" sz="1800" b="0" i="0" u="none" strike="noStrike" cap="none" normalizeH="0" baseline="0" dirty="0" err="1">
                <a:ln>
                  <a:noFill/>
                </a:ln>
                <a:effectLst/>
                <a:latin typeface="Arial" panose="020B0604020202020204" pitchFamily="34" charset="0"/>
              </a:rPr>
              <a:t>eigi</a:t>
            </a:r>
            <a:r>
              <a:rPr kumimoji="0" lang="nb-NO" altLang="nb-NO" sz="1800" b="0" i="0" u="none" strike="noStrike" cap="none" normalizeH="0" baseline="0" dirty="0">
                <a:ln>
                  <a:noFill/>
                </a:ln>
                <a:effectLst/>
                <a:latin typeface="Arial" panose="020B0604020202020204" pitchFamily="34" charset="0"/>
              </a:rPr>
              <a:t> at </a:t>
            </a:r>
            <a:r>
              <a:rPr kumimoji="0" lang="nb-NO" altLang="nb-NO" sz="1800" b="0" i="0" u="none" strike="noStrike" cap="none" normalizeH="0" baseline="0" dirty="0" err="1">
                <a:ln>
                  <a:noFill/>
                </a:ln>
                <a:effectLst/>
                <a:latin typeface="Arial" panose="020B0604020202020204" pitchFamily="34" charset="0"/>
              </a:rPr>
              <a:t>ulögum</a:t>
            </a:r>
            <a:r>
              <a:rPr kumimoji="0" lang="nb-NO" altLang="nb-NO" sz="1800" b="0" i="0" u="none" strike="noStrike" cap="none" normalizeH="0" baseline="0" dirty="0">
                <a:ln>
                  <a:noFill/>
                </a:ln>
                <a:effectLst/>
                <a:latin typeface="Arial" panose="020B0604020202020204" pitchFamily="34" charset="0"/>
              </a:rPr>
              <a:t> </a:t>
            </a:r>
            <a:r>
              <a:rPr kumimoji="0" lang="nb-NO" altLang="nb-NO" sz="1800" b="0" i="0" u="none" strike="noStrike" cap="none" normalizeH="0" baseline="0" dirty="0" err="1">
                <a:ln>
                  <a:noFill/>
                </a:ln>
                <a:effectLst/>
                <a:latin typeface="Arial" panose="020B0604020202020204" pitchFamily="34" charset="0"/>
              </a:rPr>
              <a:t>øyda</a:t>
            </a:r>
            <a:r>
              <a:rPr kumimoji="0" lang="nb-NO" altLang="nb-NO" sz="18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Libre Franklin" pitchFamily="2" charset="0"/>
              </a:rPr>
              <a:t>– Med lov skal landet vårt bygges, og ikke med ulov ødes.</a:t>
            </a:r>
            <a:endParaRPr kumimoji="0" lang="nb-NO" altLang="nb-NO"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133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91039-D71A-2970-56B0-A6D04D4DA550}"/>
              </a:ext>
            </a:extLst>
          </p:cNvPr>
          <p:cNvSpPr>
            <a:spLocks noGrp="1"/>
          </p:cNvSpPr>
          <p:nvPr>
            <p:ph type="title"/>
          </p:nvPr>
        </p:nvSpPr>
        <p:spPr>
          <a:xfrm>
            <a:off x="4965430" y="629268"/>
            <a:ext cx="6586491" cy="1286160"/>
          </a:xfrm>
        </p:spPr>
        <p:txBody>
          <a:bodyPr anchor="b">
            <a:normAutofit/>
          </a:bodyPr>
          <a:lstStyle/>
          <a:p>
            <a:r>
              <a:rPr lang="nb-NO" dirty="0"/>
              <a:t>Frostatingsloven</a:t>
            </a:r>
          </a:p>
        </p:txBody>
      </p:sp>
      <p:sp>
        <p:nvSpPr>
          <p:cNvPr id="3" name="Plassholder for innhold 2">
            <a:extLst>
              <a:ext uri="{FF2B5EF4-FFF2-40B4-BE49-F238E27FC236}">
                <a16:creationId xmlns:a16="http://schemas.microsoft.com/office/drawing/2014/main" id="{3C0AB431-ABCA-38D0-D580-08FEFAF2EEE2}"/>
              </a:ext>
            </a:extLst>
          </p:cNvPr>
          <p:cNvSpPr>
            <a:spLocks noGrp="1"/>
          </p:cNvSpPr>
          <p:nvPr>
            <p:ph idx="1"/>
          </p:nvPr>
        </p:nvSpPr>
        <p:spPr>
          <a:xfrm>
            <a:off x="4965431" y="2438400"/>
            <a:ext cx="6586489" cy="3785419"/>
          </a:xfrm>
        </p:spPr>
        <p:txBody>
          <a:bodyPr>
            <a:normAutofit/>
          </a:bodyPr>
          <a:lstStyle/>
          <a:p>
            <a:r>
              <a:rPr lang="nb-NO" sz="2000"/>
              <a:t>De eldste norske lovene vi kjenner til er de såkalte landskapslovene. Frostatingsloven var den loven som gjaldt for Frostatingets landskapsområde og er en av de gamle middelalderlovene i Norge og inneholder eldgamle norske rettsregler. </a:t>
            </a:r>
          </a:p>
          <a:p>
            <a:r>
              <a:rPr lang="nb-NO" sz="2000"/>
              <a:t>De ble samla og skrevet ned på 1000-1200-tallet. Frostatingsloven slik vi kjenner den i dag fikk denne oppdelinga under Kong Håkon Håkonsson i 1260. </a:t>
            </a:r>
          </a:p>
          <a:p>
            <a:r>
              <a:rPr lang="nb-NO" sz="2000"/>
              <a:t>Det har nok eksistert ei eldre lovbok som omtales under navnet Grågås. Sannsynligvis har den fått det navnet fordi den så gammel ut. Etter tradisjonen ble både lovboka og Frostatingsseglet oppbevart i Logtun kirke.</a:t>
            </a:r>
          </a:p>
        </p:txBody>
      </p:sp>
      <p:pic>
        <p:nvPicPr>
          <p:cNvPr id="5" name="Bilde 4" descr="Et bilde som inneholder tekst&#10;&#10;Automatisk generert beskrivelse">
            <a:extLst>
              <a:ext uri="{FF2B5EF4-FFF2-40B4-BE49-F238E27FC236}">
                <a16:creationId xmlns:a16="http://schemas.microsoft.com/office/drawing/2014/main" id="{6B4B998E-2C50-6593-AD68-9014BDAF15C4}"/>
              </a:ext>
            </a:extLst>
          </p:cNvPr>
          <p:cNvPicPr>
            <a:picLocks noChangeAspect="1"/>
          </p:cNvPicPr>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76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8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AA3C4BBB-74A1-4831-90A7-709289EF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674F8CC-66BF-DC4C-1F33-7497CFB7BFE7}"/>
              </a:ext>
            </a:extLst>
          </p:cNvPr>
          <p:cNvSpPr>
            <a:spLocks noGrp="1"/>
          </p:cNvSpPr>
          <p:nvPr>
            <p:ph type="title"/>
          </p:nvPr>
        </p:nvSpPr>
        <p:spPr>
          <a:xfrm>
            <a:off x="7563592" y="732117"/>
            <a:ext cx="3776812" cy="779184"/>
          </a:xfrm>
        </p:spPr>
        <p:txBody>
          <a:bodyPr anchor="b">
            <a:normAutofit/>
          </a:bodyPr>
          <a:lstStyle/>
          <a:p>
            <a:r>
              <a:rPr lang="nb-NO" sz="4000"/>
              <a:t>Sitat</a:t>
            </a:r>
          </a:p>
        </p:txBody>
      </p:sp>
      <p:pic>
        <p:nvPicPr>
          <p:cNvPr id="5" name="Bilde 4">
            <a:extLst>
              <a:ext uri="{FF2B5EF4-FFF2-40B4-BE49-F238E27FC236}">
                <a16:creationId xmlns:a16="http://schemas.microsoft.com/office/drawing/2014/main" id="{D24B35C5-7F1F-0D0C-7F91-1A137A17A765}"/>
              </a:ext>
            </a:extLst>
          </p:cNvPr>
          <p:cNvPicPr>
            <a:picLocks noChangeAspect="1"/>
          </p:cNvPicPr>
          <p:nvPr/>
        </p:nvPicPr>
        <p:blipFill>
          <a:blip r:embed="rId2"/>
          <a:stretch>
            <a:fillRect/>
          </a:stretch>
        </p:blipFill>
        <p:spPr>
          <a:xfrm>
            <a:off x="186763" y="1639732"/>
            <a:ext cx="7014879" cy="3578536"/>
          </a:xfrm>
          <a:prstGeom prst="rect">
            <a:avLst/>
          </a:prstGeom>
        </p:spPr>
      </p:pic>
      <p:sp>
        <p:nvSpPr>
          <p:cNvPr id="3" name="Plassholder for innhold 2">
            <a:extLst>
              <a:ext uri="{FF2B5EF4-FFF2-40B4-BE49-F238E27FC236}">
                <a16:creationId xmlns:a16="http://schemas.microsoft.com/office/drawing/2014/main" id="{1CC5E446-42F4-E57E-C521-B5147FD19658}"/>
              </a:ext>
            </a:extLst>
          </p:cNvPr>
          <p:cNvSpPr>
            <a:spLocks noGrp="1"/>
          </p:cNvSpPr>
          <p:nvPr>
            <p:ph idx="1"/>
          </p:nvPr>
        </p:nvSpPr>
        <p:spPr>
          <a:xfrm>
            <a:off x="7556399" y="1866900"/>
            <a:ext cx="3784006" cy="4258983"/>
          </a:xfrm>
        </p:spPr>
        <p:txBody>
          <a:bodyPr>
            <a:normAutofit/>
          </a:bodyPr>
          <a:lstStyle/>
          <a:p>
            <a:r>
              <a:rPr lang="nb-NO" sz="2400" dirty="0"/>
              <a:t>Det mest kjente sitatet fra Frostatingsloven er : ”At </a:t>
            </a:r>
            <a:r>
              <a:rPr lang="nb-NO" sz="2400" dirty="0" err="1"/>
              <a:t>løgum</a:t>
            </a:r>
            <a:r>
              <a:rPr lang="nb-NO" sz="2400" dirty="0"/>
              <a:t> skal land vårt </a:t>
            </a:r>
            <a:r>
              <a:rPr lang="nb-NO" sz="2400" dirty="0" err="1"/>
              <a:t>byggja</a:t>
            </a:r>
            <a:r>
              <a:rPr lang="nb-NO" sz="2400" dirty="0"/>
              <a:t>, en </a:t>
            </a:r>
            <a:r>
              <a:rPr lang="nb-NO" sz="2400" dirty="0" err="1"/>
              <a:t>eigi</a:t>
            </a:r>
            <a:r>
              <a:rPr lang="nb-NO" sz="2400" dirty="0"/>
              <a:t> at </a:t>
            </a:r>
            <a:r>
              <a:rPr lang="nb-NO" sz="2400" dirty="0" err="1"/>
              <a:t>uløgom</a:t>
            </a:r>
            <a:r>
              <a:rPr lang="nb-NO" sz="2400" dirty="0"/>
              <a:t> </a:t>
            </a:r>
            <a:r>
              <a:rPr lang="nb-NO" sz="2400" dirty="0" err="1"/>
              <a:t>øydas</a:t>
            </a:r>
            <a:r>
              <a:rPr lang="nb-NO" sz="2400" dirty="0"/>
              <a:t>. Med lov skal landet vårt </a:t>
            </a:r>
            <a:r>
              <a:rPr lang="nb-NO" sz="2400" dirty="0" err="1"/>
              <a:t>byggjast</a:t>
            </a:r>
            <a:r>
              <a:rPr lang="nb-NO" sz="2400" dirty="0"/>
              <a:t>, og </a:t>
            </a:r>
            <a:r>
              <a:rPr lang="nb-NO" sz="2400" dirty="0" err="1"/>
              <a:t>ikkje</a:t>
            </a:r>
            <a:r>
              <a:rPr lang="nb-NO" sz="2400" dirty="0"/>
              <a:t> med ulov </a:t>
            </a:r>
            <a:r>
              <a:rPr lang="nb-NO" sz="2400" dirty="0" err="1"/>
              <a:t>øydast</a:t>
            </a:r>
            <a:r>
              <a:rPr lang="nb-NO" sz="2400" dirty="0"/>
              <a:t>” Frostatingsloven er den eneste av de gamle norske </a:t>
            </a:r>
            <a:r>
              <a:rPr lang="nb-NO" sz="2400" dirty="0" err="1"/>
              <a:t>middelalderlovene</a:t>
            </a:r>
            <a:r>
              <a:rPr lang="nb-NO" sz="2400" dirty="0"/>
              <a:t> der akkurat denne formuleringa er brukt.</a:t>
            </a:r>
          </a:p>
        </p:txBody>
      </p:sp>
    </p:spTree>
    <p:extLst>
      <p:ext uri="{BB962C8B-B14F-4D97-AF65-F5344CB8AC3E}">
        <p14:creationId xmlns:p14="http://schemas.microsoft.com/office/powerpoint/2010/main" val="197588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FE26DE6-DF2D-F92A-2D57-8D2333752345}"/>
              </a:ext>
            </a:extLst>
          </p:cNvPr>
          <p:cNvSpPr>
            <a:spLocks noGrp="1"/>
          </p:cNvSpPr>
          <p:nvPr>
            <p:ph type="title"/>
          </p:nvPr>
        </p:nvSpPr>
        <p:spPr>
          <a:xfrm>
            <a:off x="952500" y="177801"/>
            <a:ext cx="10231315" cy="508000"/>
          </a:xfrm>
        </p:spPr>
        <p:txBody>
          <a:bodyPr anchor="ctr">
            <a:normAutofit fontScale="90000"/>
          </a:bodyPr>
          <a:lstStyle/>
          <a:p>
            <a:pPr algn="ctr"/>
            <a:endParaRPr lang="nb-NO" sz="4000" dirty="0"/>
          </a:p>
        </p:txBody>
      </p:sp>
      <p:sp>
        <p:nvSpPr>
          <p:cNvPr id="3" name="Plassholder for innhold 2">
            <a:extLst>
              <a:ext uri="{FF2B5EF4-FFF2-40B4-BE49-F238E27FC236}">
                <a16:creationId xmlns:a16="http://schemas.microsoft.com/office/drawing/2014/main" id="{AFA8550B-74BE-1AD1-5DBD-24E2B2A7550D}"/>
              </a:ext>
            </a:extLst>
          </p:cNvPr>
          <p:cNvSpPr>
            <a:spLocks noGrp="1"/>
          </p:cNvSpPr>
          <p:nvPr>
            <p:ph idx="1"/>
          </p:nvPr>
        </p:nvSpPr>
        <p:spPr>
          <a:xfrm>
            <a:off x="1008184" y="863602"/>
            <a:ext cx="10175630" cy="1364209"/>
          </a:xfrm>
        </p:spPr>
        <p:txBody>
          <a:bodyPr anchor="ctr">
            <a:noAutofit/>
          </a:bodyPr>
          <a:lstStyle/>
          <a:p>
            <a:pPr algn="ctr"/>
            <a:r>
              <a:rPr lang="nb-NO" sz="2400"/>
              <a:t>Frostatingsloven er den eneste av de gamle norske middelalderlovene der akkurat denne formuleringa er brukt. Den første delen av sitatet kan føres tilbake helt til Romerretten der det etter romeren Sextus Pomponius fra rundt 150 år e. Kr heter at - samfunnet skal bygges etter lover.</a:t>
            </a:r>
            <a:endParaRPr lang="nb-NO" sz="2400" dirty="0"/>
          </a:p>
        </p:txBody>
      </p:sp>
      <p:pic>
        <p:nvPicPr>
          <p:cNvPr id="5" name="Bilde 4">
            <a:extLst>
              <a:ext uri="{FF2B5EF4-FFF2-40B4-BE49-F238E27FC236}">
                <a16:creationId xmlns:a16="http://schemas.microsoft.com/office/drawing/2014/main" id="{837C8DFB-768D-6DC7-1F23-68DD65DD881E}"/>
              </a:ext>
            </a:extLst>
          </p:cNvPr>
          <p:cNvPicPr>
            <a:picLocks noChangeAspect="1"/>
          </p:cNvPicPr>
          <p:nvPr/>
        </p:nvPicPr>
        <p:blipFill>
          <a:blip r:embed="rId2"/>
          <a:stretch>
            <a:fillRect/>
          </a:stretch>
        </p:blipFill>
        <p:spPr>
          <a:xfrm>
            <a:off x="1532258" y="2405149"/>
            <a:ext cx="9121387" cy="3899393"/>
          </a:xfrm>
          <a:prstGeom prst="rect">
            <a:avLst/>
          </a:prstGeom>
        </p:spPr>
      </p:pic>
    </p:spTree>
    <p:extLst>
      <p:ext uri="{BB962C8B-B14F-4D97-AF65-F5344CB8AC3E}">
        <p14:creationId xmlns:p14="http://schemas.microsoft.com/office/powerpoint/2010/main" val="329127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3"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 kildebildet">
            <a:extLst>
              <a:ext uri="{FF2B5EF4-FFF2-40B4-BE49-F238E27FC236}">
                <a16:creationId xmlns:a16="http://schemas.microsoft.com/office/drawing/2014/main" id="{BC6D7283-C45D-F1D1-5165-D8BD147B5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D23F0231-B2B3-6743-5616-FCFBDF74699D}"/>
              </a:ext>
            </a:extLst>
          </p:cNvPr>
          <p:cNvSpPr>
            <a:spLocks noGrp="1"/>
          </p:cNvSpPr>
          <p:nvPr>
            <p:ph idx="1"/>
          </p:nvPr>
        </p:nvSpPr>
        <p:spPr>
          <a:xfrm>
            <a:off x="838200" y="1003300"/>
            <a:ext cx="3822189" cy="5173663"/>
          </a:xfrm>
        </p:spPr>
        <p:txBody>
          <a:bodyPr>
            <a:normAutofit/>
          </a:bodyPr>
          <a:lstStyle/>
          <a:p>
            <a:r>
              <a:rPr lang="nb-NO" sz="1600" dirty="0"/>
              <a:t>To fragmenter fra Frostatingsloven ble tatt inn i Norsk </a:t>
            </a:r>
            <a:r>
              <a:rPr lang="nb-NO" sz="1600" dirty="0" err="1"/>
              <a:t>Dokumentarv</a:t>
            </a:r>
            <a:r>
              <a:rPr lang="nb-NO" sz="1600" dirty="0"/>
              <a:t> i 2014. Fragmentene inneholder partier av den fjerde bolken i den verdslige delen av Eldre </a:t>
            </a:r>
            <a:r>
              <a:rPr lang="nb-NO" sz="1600" dirty="0" err="1"/>
              <a:t>Frostatingslov</a:t>
            </a:r>
            <a:r>
              <a:rPr lang="nb-NO" sz="1600" dirty="0"/>
              <a:t> – mannhelgebolkens kapitler 1- 5. Disse kapitlene omhandler drap, nidingsdrap og mord. Innledningsvis slås det fast at enhver landsmann skal være fredhellig innenlands og utenlands. Så følger bestemmelsene om at den som dreper en fredløs person skal lyse drapet på seg samme dag, samt at det er nidingsdrap å drepe en person som har rettsbeskyttelse eller som har fått grid. Frostatingsloven og de tre andre landskapslovene ble erstattet av kong Magnus 6. Lagabøtes landslov i 1274. Den nye loven, som gjaldt for hele Norgesriket, ble først vedtatt, eller </a:t>
            </a:r>
            <a:r>
              <a:rPr lang="nb-NO" sz="1600" dirty="0" err="1"/>
              <a:t>lovtatt</a:t>
            </a:r>
            <a:r>
              <a:rPr lang="nb-NO" sz="1600" dirty="0"/>
              <a:t>, på Frostatinget. Frostatingsloven ble oversatt til dagens norsk i 1994 av Jan Ragnar Hageland og Jørn Sandnes</a:t>
            </a:r>
          </a:p>
        </p:txBody>
      </p:sp>
    </p:spTree>
    <p:extLst>
      <p:ext uri="{BB962C8B-B14F-4D97-AF65-F5344CB8AC3E}">
        <p14:creationId xmlns:p14="http://schemas.microsoft.com/office/powerpoint/2010/main" val="25561838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117C89318AE4F9CE68946630E5088" ma:contentTypeVersion="2" ma:contentTypeDescription="Opprett et nytt dokument." ma:contentTypeScope="" ma:versionID="a40f7949556531618e456234b233d01d">
  <xsd:schema xmlns:xsd="http://www.w3.org/2001/XMLSchema" xmlns:xs="http://www.w3.org/2001/XMLSchema" xmlns:p="http://schemas.microsoft.com/office/2006/metadata/properties" xmlns:ns2="350b5996-c0f3-4641-8ac6-f2822ef748a3" targetNamespace="http://schemas.microsoft.com/office/2006/metadata/properties" ma:root="true" ma:fieldsID="b85bbe454ec90309a603c79976f38381" ns2:_="">
    <xsd:import namespace="350b5996-c0f3-4641-8ac6-f2822ef748a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b5996-c0f3-4641-8ac6-f2822ef74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1ADEB-6659-4F7A-A59D-F21BD0063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b5996-c0f3-4641-8ac6-f2822ef74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EEBC2A-F91F-40FE-8555-ECE8E9B2F0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B27B5A-0E92-4758-B307-529C0DD7E4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926</Words>
  <Application>Microsoft Office PowerPoint</Application>
  <PresentationFormat>Widescreen</PresentationFormat>
  <Paragraphs>36</Paragraphs>
  <Slides>13</Slides>
  <Notes>0</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Office-tema</vt:lpstr>
      <vt:lpstr>Frostatingsloven –  dagens demokrati</vt:lpstr>
      <vt:lpstr>Frostating </vt:lpstr>
      <vt:lpstr>PowerPoint-presentasjon</vt:lpstr>
      <vt:lpstr>Tinghaugen på Frosta</vt:lpstr>
      <vt:lpstr>Minnebauta </vt:lpstr>
      <vt:lpstr>Frostatingsloven</vt:lpstr>
      <vt:lpstr>Sitat</vt:lpstr>
      <vt:lpstr>PowerPoint-presentasjon</vt:lpstr>
      <vt:lpstr>PowerPoint-presentasjon</vt:lpstr>
      <vt:lpstr>FROSTATINGSSEGLET </vt:lpstr>
      <vt:lpstr>PowerPoint-presentasjon</vt:lpstr>
      <vt:lpstr>Refleksjonsoppgave</vt:lpstr>
      <vt:lpstr>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Frostatingsloven –  dagens demokrati</dc:title>
  <dc:creator>Storholmen, Åse</dc:creator>
  <cp:lastModifiedBy>Storholmen, Åse</cp:lastModifiedBy>
  <cp:revision>2</cp:revision>
  <dcterms:created xsi:type="dcterms:W3CDTF">2022-05-04T08:31:32Z</dcterms:created>
  <dcterms:modified xsi:type="dcterms:W3CDTF">2022-08-29T14:59:01Z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0x010100B7C117C89318AE4F9CE68946630E5088</vt:lpwstr>
  </property>
</Properties>
</file>